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268" r:id="rId36"/>
    <p:sldId id="305" r:id="rId37"/>
    <p:sldId id="334" r:id="rId38"/>
    <p:sldId id="306" r:id="rId39"/>
    <p:sldId id="307" r:id="rId40"/>
    <p:sldId id="308" r:id="rId41"/>
    <p:sldId id="311" r:id="rId42"/>
    <p:sldId id="310" r:id="rId43"/>
    <p:sldId id="312" r:id="rId44"/>
    <p:sldId id="314" r:id="rId45"/>
    <p:sldId id="315" r:id="rId46"/>
    <p:sldId id="316" r:id="rId47"/>
    <p:sldId id="317" r:id="rId48"/>
    <p:sldId id="318" r:id="rId49"/>
    <p:sldId id="319" r:id="rId50"/>
    <p:sldId id="320" r:id="rId51"/>
    <p:sldId id="321" r:id="rId52"/>
    <p:sldId id="322" r:id="rId53"/>
    <p:sldId id="323" r:id="rId54"/>
    <p:sldId id="335" r:id="rId55"/>
    <p:sldId id="336" r:id="rId56"/>
    <p:sldId id="337" r:id="rId57"/>
    <p:sldId id="338" r:id="rId58"/>
    <p:sldId id="324" r:id="rId59"/>
    <p:sldId id="325" r:id="rId60"/>
    <p:sldId id="326" r:id="rId61"/>
    <p:sldId id="327" r:id="rId62"/>
    <p:sldId id="328" r:id="rId63"/>
    <p:sldId id="329" r:id="rId64"/>
    <p:sldId id="330" r:id="rId65"/>
    <p:sldId id="331" r:id="rId66"/>
    <p:sldId id="332"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269" r:id="rId87"/>
    <p:sldId id="358" r:id="rId88"/>
    <p:sldId id="359" r:id="rId89"/>
    <p:sldId id="360" r:id="rId90"/>
    <p:sldId id="361" r:id="rId91"/>
    <p:sldId id="362" r:id="rId92"/>
    <p:sldId id="364" r:id="rId93"/>
    <p:sldId id="365" r:id="rId94"/>
    <p:sldId id="366" r:id="rId95"/>
    <p:sldId id="367" r:id="rId96"/>
    <p:sldId id="363" r:id="rId97"/>
    <p:sldId id="368" r:id="rId98"/>
    <p:sldId id="369" r:id="rId99"/>
    <p:sldId id="370" r:id="rId100"/>
    <p:sldId id="371" r:id="rId101"/>
    <p:sldId id="372" r:id="rId102"/>
    <p:sldId id="373" r:id="rId103"/>
    <p:sldId id="374" r:id="rId104"/>
    <p:sldId id="375" r:id="rId105"/>
    <p:sldId id="376" r:id="rId106"/>
    <p:sldId id="378" r:id="rId107"/>
    <p:sldId id="377" r:id="rId108"/>
    <p:sldId id="379" r:id="rId109"/>
    <p:sldId id="380" r:id="rId110"/>
    <p:sldId id="381" r:id="rId111"/>
    <p:sldId id="382" r:id="rId112"/>
    <p:sldId id="383" r:id="rId113"/>
    <p:sldId id="384" r:id="rId114"/>
    <p:sldId id="385" r:id="rId115"/>
    <p:sldId id="386" r:id="rId116"/>
    <p:sldId id="387" r:id="rId117"/>
    <p:sldId id="388" r:id="rId118"/>
    <p:sldId id="389" r:id="rId119"/>
    <p:sldId id="390" r:id="rId120"/>
    <p:sldId id="391" r:id="rId121"/>
    <p:sldId id="392" r:id="rId122"/>
    <p:sldId id="393" r:id="rId123"/>
    <p:sldId id="397" r:id="rId124"/>
    <p:sldId id="396" r:id="rId125"/>
    <p:sldId id="398" r:id="rId126"/>
    <p:sldId id="400" r:id="rId127"/>
    <p:sldId id="399" r:id="rId128"/>
    <p:sldId id="394" r:id="rId129"/>
    <p:sldId id="401" r:id="rId130"/>
    <p:sldId id="403" r:id="rId131"/>
    <p:sldId id="402" r:id="rId132"/>
    <p:sldId id="404" r:id="rId133"/>
    <p:sldId id="405" r:id="rId134"/>
    <p:sldId id="406" r:id="rId135"/>
    <p:sldId id="407" r:id="rId136"/>
    <p:sldId id="270" r:id="rId137"/>
    <p:sldId id="408" r:id="rId138"/>
    <p:sldId id="409" r:id="rId139"/>
    <p:sldId id="410" r:id="rId140"/>
    <p:sldId id="412" r:id="rId141"/>
    <p:sldId id="411" r:id="rId142"/>
    <p:sldId id="413" r:id="rId143"/>
    <p:sldId id="416" r:id="rId144"/>
    <p:sldId id="417" r:id="rId145"/>
    <p:sldId id="418" r:id="rId146"/>
    <p:sldId id="470" r:id="rId147"/>
    <p:sldId id="471" r:id="rId148"/>
    <p:sldId id="472" r:id="rId149"/>
    <p:sldId id="473" r:id="rId150"/>
    <p:sldId id="476" r:id="rId151"/>
    <p:sldId id="474" r:id="rId152"/>
    <p:sldId id="477" r:id="rId153"/>
    <p:sldId id="478" r:id="rId154"/>
    <p:sldId id="480" r:id="rId155"/>
    <p:sldId id="479" r:id="rId156"/>
    <p:sldId id="485" r:id="rId157"/>
    <p:sldId id="484" r:id="rId158"/>
    <p:sldId id="486" r:id="rId159"/>
    <p:sldId id="481" r:id="rId160"/>
    <p:sldId id="415" r:id="rId161"/>
    <p:sldId id="487" r:id="rId162"/>
    <p:sldId id="488" r:id="rId163"/>
    <p:sldId id="489" r:id="rId164"/>
    <p:sldId id="490" r:id="rId165"/>
    <p:sldId id="491" r:id="rId166"/>
    <p:sldId id="492" r:id="rId167"/>
    <p:sldId id="493" r:id="rId168"/>
    <p:sldId id="494" r:id="rId169"/>
    <p:sldId id="495" r:id="rId170"/>
    <p:sldId id="496" r:id="rId171"/>
    <p:sldId id="497" r:id="rId172"/>
    <p:sldId id="498" r:id="rId173"/>
    <p:sldId id="499" r:id="rId174"/>
    <p:sldId id="500" r:id="rId175"/>
    <p:sldId id="502" r:id="rId176"/>
    <p:sldId id="501" r:id="rId177"/>
    <p:sldId id="503" r:id="rId178"/>
    <p:sldId id="504" r:id="rId179"/>
    <p:sldId id="505" r:id="rId180"/>
    <p:sldId id="506" r:id="rId181"/>
    <p:sldId id="507" r:id="rId182"/>
    <p:sldId id="508" r:id="rId183"/>
    <p:sldId id="509" r:id="rId184"/>
    <p:sldId id="510" r:id="rId185"/>
    <p:sldId id="511" r:id="rId186"/>
    <p:sldId id="512" r:id="rId187"/>
    <p:sldId id="515" r:id="rId188"/>
    <p:sldId id="514" r:id="rId189"/>
    <p:sldId id="517" r:id="rId190"/>
    <p:sldId id="513" r:id="rId191"/>
    <p:sldId id="518" r:id="rId192"/>
    <p:sldId id="519" r:id="rId193"/>
    <p:sldId id="516" r:id="rId194"/>
    <p:sldId id="521" r:id="rId195"/>
    <p:sldId id="522" r:id="rId196"/>
    <p:sldId id="523" r:id="rId197"/>
    <p:sldId id="524" r:id="rId198"/>
    <p:sldId id="525" r:id="rId199"/>
    <p:sldId id="520" r:id="rId200"/>
    <p:sldId id="271" r:id="rId201"/>
    <p:sldId id="420" r:id="rId202"/>
    <p:sldId id="421" r:id="rId203"/>
    <p:sldId id="422" r:id="rId204"/>
    <p:sldId id="423" r:id="rId205"/>
    <p:sldId id="424" r:id="rId206"/>
    <p:sldId id="426" r:id="rId207"/>
    <p:sldId id="427" r:id="rId208"/>
    <p:sldId id="425" r:id="rId209"/>
    <p:sldId id="428" r:id="rId210"/>
    <p:sldId id="429" r:id="rId211"/>
    <p:sldId id="430" r:id="rId212"/>
    <p:sldId id="431" r:id="rId213"/>
    <p:sldId id="432" r:id="rId214"/>
    <p:sldId id="433" r:id="rId215"/>
    <p:sldId id="434" r:id="rId216"/>
    <p:sldId id="435" r:id="rId217"/>
    <p:sldId id="436" r:id="rId218"/>
    <p:sldId id="437" r:id="rId219"/>
    <p:sldId id="438" r:id="rId220"/>
    <p:sldId id="439" r:id="rId221"/>
    <p:sldId id="440" r:id="rId222"/>
    <p:sldId id="441" r:id="rId223"/>
    <p:sldId id="442" r:id="rId224"/>
    <p:sldId id="443" r:id="rId225"/>
    <p:sldId id="444" r:id="rId226"/>
    <p:sldId id="445" r:id="rId227"/>
    <p:sldId id="446" r:id="rId228"/>
    <p:sldId id="447" r:id="rId229"/>
    <p:sldId id="448" r:id="rId230"/>
    <p:sldId id="449" r:id="rId231"/>
    <p:sldId id="450" r:id="rId232"/>
    <p:sldId id="451" r:id="rId233"/>
    <p:sldId id="454" r:id="rId234"/>
    <p:sldId id="456" r:id="rId235"/>
    <p:sldId id="455" r:id="rId236"/>
    <p:sldId id="458" r:id="rId237"/>
    <p:sldId id="459" r:id="rId238"/>
    <p:sldId id="460" r:id="rId239"/>
    <p:sldId id="461" r:id="rId240"/>
    <p:sldId id="462" r:id="rId241"/>
    <p:sldId id="463" r:id="rId242"/>
    <p:sldId id="464" r:id="rId243"/>
    <p:sldId id="465" r:id="rId244"/>
    <p:sldId id="466" r:id="rId245"/>
    <p:sldId id="467" r:id="rId246"/>
    <p:sldId id="468" r:id="rId247"/>
    <p:sldId id="469" r:id="rId24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242F494-B3A0-412B-A5E3-3FAF2EC73E8A}">
          <p14:sldIdLst>
            <p14:sldId id="257"/>
          </p14:sldIdLst>
        </p14:section>
        <p14:section name="chap1: presentation de word" id="{7E0F6F94-36BB-4D4C-BFD6-AD5C0DA3D48C}">
          <p14:sldIdLst>
            <p14:sldId id="259"/>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Lst>
        </p14:section>
        <p14:section name="chap2: Modification de base" id="{C839DA1A-E3B8-4BC2-ADD0-8B3B5C4DA666}">
          <p14:sldIdLst>
            <p14:sldId id="268"/>
            <p14:sldId id="305"/>
            <p14:sldId id="334"/>
            <p14:sldId id="306"/>
            <p14:sldId id="307"/>
            <p14:sldId id="308"/>
            <p14:sldId id="311"/>
            <p14:sldId id="310"/>
            <p14:sldId id="312"/>
            <p14:sldId id="314"/>
            <p14:sldId id="315"/>
            <p14:sldId id="316"/>
            <p14:sldId id="317"/>
            <p14:sldId id="318"/>
            <p14:sldId id="319"/>
            <p14:sldId id="320"/>
            <p14:sldId id="321"/>
            <p14:sldId id="322"/>
            <p14:sldId id="323"/>
            <p14:sldId id="335"/>
            <p14:sldId id="336"/>
            <p14:sldId id="337"/>
            <p14:sldId id="338"/>
            <p14:sldId id="324"/>
            <p14:sldId id="325"/>
            <p14:sldId id="326"/>
            <p14:sldId id="327"/>
            <p14:sldId id="328"/>
            <p14:sldId id="329"/>
            <p14:sldId id="330"/>
            <p14:sldId id="331"/>
            <p14:sldId id="332"/>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Lst>
        </p14:section>
        <p14:section name="Chap3: Mise en forme" id="{1C168F79-AD37-4904-9D32-B9CD2E7AB87A}">
          <p14:sldIdLst>
            <p14:sldId id="269"/>
            <p14:sldId id="358"/>
            <p14:sldId id="359"/>
            <p14:sldId id="360"/>
            <p14:sldId id="361"/>
            <p14:sldId id="362"/>
            <p14:sldId id="364"/>
            <p14:sldId id="365"/>
            <p14:sldId id="366"/>
            <p14:sldId id="367"/>
            <p14:sldId id="363"/>
            <p14:sldId id="368"/>
            <p14:sldId id="369"/>
            <p14:sldId id="370"/>
            <p14:sldId id="371"/>
            <p14:sldId id="372"/>
            <p14:sldId id="373"/>
            <p14:sldId id="374"/>
            <p14:sldId id="375"/>
            <p14:sldId id="376"/>
            <p14:sldId id="378"/>
            <p14:sldId id="377"/>
            <p14:sldId id="379"/>
            <p14:sldId id="380"/>
            <p14:sldId id="381"/>
            <p14:sldId id="382"/>
            <p14:sldId id="383"/>
            <p14:sldId id="384"/>
            <p14:sldId id="385"/>
            <p14:sldId id="386"/>
            <p14:sldId id="387"/>
            <p14:sldId id="388"/>
            <p14:sldId id="389"/>
            <p14:sldId id="390"/>
            <p14:sldId id="391"/>
            <p14:sldId id="392"/>
            <p14:sldId id="393"/>
            <p14:sldId id="397"/>
            <p14:sldId id="396"/>
            <p14:sldId id="398"/>
            <p14:sldId id="400"/>
            <p14:sldId id="399"/>
            <p14:sldId id="394"/>
            <p14:sldId id="401"/>
            <p14:sldId id="403"/>
            <p14:sldId id="402"/>
            <p14:sldId id="404"/>
            <p14:sldId id="405"/>
            <p14:sldId id="406"/>
            <p14:sldId id="407"/>
          </p14:sldIdLst>
        </p14:section>
        <p14:section name="Chap 4:MISE EN FORME DE PARAGRAPHES" id="{20B9E03C-2DE9-476E-825E-B7D83F52B60F}">
          <p14:sldIdLst>
            <p14:sldId id="270"/>
            <p14:sldId id="408"/>
            <p14:sldId id="409"/>
            <p14:sldId id="410"/>
            <p14:sldId id="412"/>
            <p14:sldId id="411"/>
            <p14:sldId id="413"/>
            <p14:sldId id="416"/>
            <p14:sldId id="417"/>
            <p14:sldId id="418"/>
            <p14:sldId id="470"/>
            <p14:sldId id="471"/>
            <p14:sldId id="472"/>
            <p14:sldId id="473"/>
            <p14:sldId id="476"/>
            <p14:sldId id="474"/>
            <p14:sldId id="477"/>
            <p14:sldId id="478"/>
            <p14:sldId id="480"/>
            <p14:sldId id="479"/>
            <p14:sldId id="485"/>
            <p14:sldId id="484"/>
            <p14:sldId id="486"/>
            <p14:sldId id="481"/>
            <p14:sldId id="415"/>
            <p14:sldId id="487"/>
            <p14:sldId id="488"/>
            <p14:sldId id="489"/>
            <p14:sldId id="490"/>
            <p14:sldId id="491"/>
            <p14:sldId id="492"/>
            <p14:sldId id="493"/>
            <p14:sldId id="494"/>
            <p14:sldId id="495"/>
            <p14:sldId id="496"/>
            <p14:sldId id="497"/>
            <p14:sldId id="498"/>
            <p14:sldId id="499"/>
            <p14:sldId id="500"/>
            <p14:sldId id="502"/>
            <p14:sldId id="501"/>
            <p14:sldId id="503"/>
            <p14:sldId id="504"/>
            <p14:sldId id="505"/>
            <p14:sldId id="506"/>
            <p14:sldId id="507"/>
            <p14:sldId id="508"/>
            <p14:sldId id="509"/>
            <p14:sldId id="510"/>
            <p14:sldId id="511"/>
            <p14:sldId id="512"/>
            <p14:sldId id="515"/>
            <p14:sldId id="514"/>
            <p14:sldId id="517"/>
            <p14:sldId id="513"/>
            <p14:sldId id="518"/>
            <p14:sldId id="519"/>
            <p14:sldId id="516"/>
            <p14:sldId id="521"/>
            <p14:sldId id="522"/>
            <p14:sldId id="523"/>
            <p14:sldId id="524"/>
            <p14:sldId id="525"/>
            <p14:sldId id="520"/>
          </p14:sldIdLst>
        </p14:section>
        <p14:section name="Chapitre 5: Gestion de l'Enchainement" id="{F016AF67-5774-4707-91BD-DC264586AEDB}">
          <p14:sldIdLst>
            <p14:sldId id="271"/>
            <p14:sldId id="420"/>
            <p14:sldId id="421"/>
            <p14:sldId id="422"/>
            <p14:sldId id="423"/>
            <p14:sldId id="424"/>
            <p14:sldId id="426"/>
            <p14:sldId id="427"/>
            <p14:sldId id="425"/>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4"/>
            <p14:sldId id="456"/>
            <p14:sldId id="455"/>
            <p14:sldId id="458"/>
            <p14:sldId id="459"/>
            <p14:sldId id="460"/>
            <p14:sldId id="461"/>
            <p14:sldId id="462"/>
            <p14:sldId id="463"/>
            <p14:sldId id="464"/>
            <p14:sldId id="465"/>
            <p14:sldId id="466"/>
            <p14:sldId id="467"/>
            <p14:sldId id="468"/>
            <p14:sldId id="4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1569"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viewProps" Target="view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5CA0047-F026-4FC7-8983-859978A64266}" type="datetimeFigureOut">
              <a:rPr lang="fr-FR" smtClean="0"/>
              <a:t>25/02/2023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050263-1BE6-4E4D-B3F4-A3B1491C44B7}" type="slidenum">
              <a:rPr lang="fr-FR" smtClean="0"/>
              <a:t>‹N°›</a:t>
            </a:fld>
            <a:endParaRPr lang="fr-FR"/>
          </a:p>
        </p:txBody>
      </p:sp>
    </p:spTree>
    <p:extLst>
      <p:ext uri="{BB962C8B-B14F-4D97-AF65-F5344CB8AC3E}">
        <p14:creationId xmlns:p14="http://schemas.microsoft.com/office/powerpoint/2010/main" val="997653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5CA0047-F026-4FC7-8983-859978A64266}" type="datetimeFigureOut">
              <a:rPr lang="fr-FR" smtClean="0"/>
              <a:t>25/02/2023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050263-1BE6-4E4D-B3F4-A3B1491C44B7}" type="slidenum">
              <a:rPr lang="fr-FR" smtClean="0"/>
              <a:t>‹N°›</a:t>
            </a:fld>
            <a:endParaRPr lang="fr-FR"/>
          </a:p>
        </p:txBody>
      </p:sp>
    </p:spTree>
    <p:extLst>
      <p:ext uri="{BB962C8B-B14F-4D97-AF65-F5344CB8AC3E}">
        <p14:creationId xmlns:p14="http://schemas.microsoft.com/office/powerpoint/2010/main" val="289976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5CA0047-F026-4FC7-8983-859978A64266}" type="datetimeFigureOut">
              <a:rPr lang="fr-FR" smtClean="0"/>
              <a:t>25/02/2023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050263-1BE6-4E4D-B3F4-A3B1491C44B7}" type="slidenum">
              <a:rPr lang="fr-FR" smtClean="0"/>
              <a:t>‹N°›</a:t>
            </a:fld>
            <a:endParaRPr lang="fr-FR"/>
          </a:p>
        </p:txBody>
      </p:sp>
    </p:spTree>
    <p:extLst>
      <p:ext uri="{BB962C8B-B14F-4D97-AF65-F5344CB8AC3E}">
        <p14:creationId xmlns:p14="http://schemas.microsoft.com/office/powerpoint/2010/main" val="37679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5CA0047-F026-4FC7-8983-859978A64266}" type="datetimeFigureOut">
              <a:rPr lang="fr-FR" smtClean="0"/>
              <a:t>25/02/2023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050263-1BE6-4E4D-B3F4-A3B1491C44B7}" type="slidenum">
              <a:rPr lang="fr-FR" smtClean="0"/>
              <a:t>‹N°›</a:t>
            </a:fld>
            <a:endParaRPr lang="fr-FR"/>
          </a:p>
        </p:txBody>
      </p:sp>
    </p:spTree>
    <p:extLst>
      <p:ext uri="{BB962C8B-B14F-4D97-AF65-F5344CB8AC3E}">
        <p14:creationId xmlns:p14="http://schemas.microsoft.com/office/powerpoint/2010/main" val="52844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5CA0047-F026-4FC7-8983-859978A64266}" type="datetimeFigureOut">
              <a:rPr lang="fr-FR" smtClean="0"/>
              <a:t>25/02/2023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050263-1BE6-4E4D-B3F4-A3B1491C44B7}" type="slidenum">
              <a:rPr lang="fr-FR" smtClean="0"/>
              <a:t>‹N°›</a:t>
            </a:fld>
            <a:endParaRPr lang="fr-FR"/>
          </a:p>
        </p:txBody>
      </p:sp>
    </p:spTree>
    <p:extLst>
      <p:ext uri="{BB962C8B-B14F-4D97-AF65-F5344CB8AC3E}">
        <p14:creationId xmlns:p14="http://schemas.microsoft.com/office/powerpoint/2010/main" val="206423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5CA0047-F026-4FC7-8983-859978A64266}" type="datetimeFigureOut">
              <a:rPr lang="fr-FR" smtClean="0"/>
              <a:t>25/02/2023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050263-1BE6-4E4D-B3F4-A3B1491C44B7}" type="slidenum">
              <a:rPr lang="fr-FR" smtClean="0"/>
              <a:t>‹N°›</a:t>
            </a:fld>
            <a:endParaRPr lang="fr-FR"/>
          </a:p>
        </p:txBody>
      </p:sp>
    </p:spTree>
    <p:extLst>
      <p:ext uri="{BB962C8B-B14F-4D97-AF65-F5344CB8AC3E}">
        <p14:creationId xmlns:p14="http://schemas.microsoft.com/office/powerpoint/2010/main" val="76429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5CA0047-F026-4FC7-8983-859978A64266}" type="datetimeFigureOut">
              <a:rPr lang="fr-FR" smtClean="0"/>
              <a:t>25/02/2023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7050263-1BE6-4E4D-B3F4-A3B1491C44B7}" type="slidenum">
              <a:rPr lang="fr-FR" smtClean="0"/>
              <a:t>‹N°›</a:t>
            </a:fld>
            <a:endParaRPr lang="fr-FR"/>
          </a:p>
        </p:txBody>
      </p:sp>
    </p:spTree>
    <p:extLst>
      <p:ext uri="{BB962C8B-B14F-4D97-AF65-F5344CB8AC3E}">
        <p14:creationId xmlns:p14="http://schemas.microsoft.com/office/powerpoint/2010/main" val="307668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5CA0047-F026-4FC7-8983-859978A64266}" type="datetimeFigureOut">
              <a:rPr lang="fr-FR" smtClean="0"/>
              <a:t>25/02/2023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7050263-1BE6-4E4D-B3F4-A3B1491C44B7}" type="slidenum">
              <a:rPr lang="fr-FR" smtClean="0"/>
              <a:t>‹N°›</a:t>
            </a:fld>
            <a:endParaRPr lang="fr-FR"/>
          </a:p>
        </p:txBody>
      </p:sp>
    </p:spTree>
    <p:extLst>
      <p:ext uri="{BB962C8B-B14F-4D97-AF65-F5344CB8AC3E}">
        <p14:creationId xmlns:p14="http://schemas.microsoft.com/office/powerpoint/2010/main" val="238809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CA0047-F026-4FC7-8983-859978A64266}" type="datetimeFigureOut">
              <a:rPr lang="fr-FR" smtClean="0"/>
              <a:t>25/02/2023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7050263-1BE6-4E4D-B3F4-A3B1491C44B7}" type="slidenum">
              <a:rPr lang="fr-FR" smtClean="0"/>
              <a:t>‹N°›</a:t>
            </a:fld>
            <a:endParaRPr lang="fr-FR"/>
          </a:p>
        </p:txBody>
      </p:sp>
    </p:spTree>
    <p:extLst>
      <p:ext uri="{BB962C8B-B14F-4D97-AF65-F5344CB8AC3E}">
        <p14:creationId xmlns:p14="http://schemas.microsoft.com/office/powerpoint/2010/main" val="144472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5CA0047-F026-4FC7-8983-859978A64266}" type="datetimeFigureOut">
              <a:rPr lang="fr-FR" smtClean="0"/>
              <a:t>25/02/2023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050263-1BE6-4E4D-B3F4-A3B1491C44B7}" type="slidenum">
              <a:rPr lang="fr-FR" smtClean="0"/>
              <a:t>‹N°›</a:t>
            </a:fld>
            <a:endParaRPr lang="fr-FR"/>
          </a:p>
        </p:txBody>
      </p:sp>
    </p:spTree>
    <p:extLst>
      <p:ext uri="{BB962C8B-B14F-4D97-AF65-F5344CB8AC3E}">
        <p14:creationId xmlns:p14="http://schemas.microsoft.com/office/powerpoint/2010/main" val="47510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5CA0047-F026-4FC7-8983-859978A64266}" type="datetimeFigureOut">
              <a:rPr lang="fr-FR" smtClean="0"/>
              <a:t>25/02/2023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050263-1BE6-4E4D-B3F4-A3B1491C44B7}" type="slidenum">
              <a:rPr lang="fr-FR" smtClean="0"/>
              <a:t>‹N°›</a:t>
            </a:fld>
            <a:endParaRPr lang="fr-FR"/>
          </a:p>
        </p:txBody>
      </p:sp>
    </p:spTree>
    <p:extLst>
      <p:ext uri="{BB962C8B-B14F-4D97-AF65-F5344CB8AC3E}">
        <p14:creationId xmlns:p14="http://schemas.microsoft.com/office/powerpoint/2010/main" val="105806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A0047-F026-4FC7-8983-859978A64266}" type="datetimeFigureOut">
              <a:rPr lang="fr-FR" smtClean="0"/>
              <a:t>25/02/2023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50263-1BE6-4E4D-B3F4-A3B1491C44B7}" type="slidenum">
              <a:rPr lang="fr-FR" smtClean="0"/>
              <a:t>‹N°›</a:t>
            </a:fld>
            <a:endParaRPr lang="fr-FR"/>
          </a:p>
        </p:txBody>
      </p:sp>
    </p:spTree>
    <p:extLst>
      <p:ext uri="{BB962C8B-B14F-4D97-AF65-F5344CB8AC3E}">
        <p14:creationId xmlns:p14="http://schemas.microsoft.com/office/powerpoint/2010/main" val="1498956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79561" y="3021104"/>
            <a:ext cx="11429999" cy="1249901"/>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7200" b="1" dirty="0">
                <a:solidFill>
                  <a:schemeClr val="bg1"/>
                </a:solidFill>
                <a:effectLst>
                  <a:outerShdw blurRad="38100" dist="38100" dir="2700000" algn="tl">
                    <a:srgbClr val="000000">
                      <a:alpha val="43137"/>
                    </a:srgbClr>
                  </a:outerShdw>
                </a:effectLst>
              </a:rPr>
              <a:t>MICROSOFT WORD 2016</a:t>
            </a:r>
          </a:p>
        </p:txBody>
      </p:sp>
      <p:sp>
        <p:nvSpPr>
          <p:cNvPr id="5" name="Sous-titre 2"/>
          <p:cNvSpPr>
            <a:spLocks noGrp="1"/>
          </p:cNvSpPr>
          <p:nvPr>
            <p:ph type="subTitle" idx="1"/>
          </p:nvPr>
        </p:nvSpPr>
        <p:spPr>
          <a:xfrm>
            <a:off x="319177" y="444767"/>
            <a:ext cx="11378240" cy="1166982"/>
          </a:xfrm>
        </p:spPr>
        <p:txBody>
          <a:bodyPr>
            <a:noAutofit/>
          </a:bodyPr>
          <a:lstStyle/>
          <a:p>
            <a:r>
              <a:rPr lang="fr-FR" sz="3200" b="1" dirty="0">
                <a:solidFill>
                  <a:srgbClr val="00B0F0"/>
                </a:solidFill>
                <a:latin typeface="Abadi MT Condensed Extra Bold" charset="0"/>
                <a:ea typeface="Abadi MT Condensed Extra Bold" charset="0"/>
                <a:cs typeface="Abadi MT Condensed Extra Bold" charset="0"/>
              </a:rPr>
              <a:t>INTITIATION A L’INFORMATIQUE</a:t>
            </a:r>
            <a:endParaRPr lang="fr-FR" sz="3200" dirty="0">
              <a:solidFill>
                <a:srgbClr val="00B0F0"/>
              </a:solidFill>
            </a:endParaRPr>
          </a:p>
        </p:txBody>
      </p:sp>
      <p:sp>
        <p:nvSpPr>
          <p:cNvPr id="6" name="ZoneTexte 5"/>
          <p:cNvSpPr txBox="1"/>
          <p:nvPr/>
        </p:nvSpPr>
        <p:spPr>
          <a:xfrm>
            <a:off x="4934308" y="1948182"/>
            <a:ext cx="2320506" cy="523220"/>
          </a:xfrm>
          <a:prstGeom prst="rect">
            <a:avLst/>
          </a:prstGeom>
          <a:noFill/>
        </p:spPr>
        <p:txBody>
          <a:bodyPr wrap="square" rtlCol="0">
            <a:spAutoFit/>
          </a:bodyPr>
          <a:lstStyle/>
          <a:p>
            <a:r>
              <a:rPr lang="fr-FR" sz="2800" b="1" dirty="0">
                <a:effectLst>
                  <a:outerShdw blurRad="38100" dist="38100" dir="2700000" algn="tl">
                    <a:srgbClr val="000000">
                      <a:alpha val="43137"/>
                    </a:srgbClr>
                  </a:outerShdw>
                </a:effectLst>
              </a:rPr>
              <a:t>MODULE 2:</a:t>
            </a:r>
          </a:p>
        </p:txBody>
      </p:sp>
      <p:cxnSp>
        <p:nvCxnSpPr>
          <p:cNvPr id="7" name="Connecteur droit 6"/>
          <p:cNvCxnSpPr/>
          <p:nvPr/>
        </p:nvCxnSpPr>
        <p:spPr>
          <a:xfrm flipV="1">
            <a:off x="8626" y="1657420"/>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3721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496389" y="1783805"/>
            <a:ext cx="11201028" cy="4893647"/>
          </a:xfrm>
          <a:prstGeom prst="rect">
            <a:avLst/>
          </a:prstGeom>
          <a:noFill/>
        </p:spPr>
        <p:txBody>
          <a:bodyPr wrap="square" rtlCol="0">
            <a:spAutoFit/>
          </a:bodyPr>
          <a:lstStyle/>
          <a:p>
            <a:pPr algn="just"/>
            <a:r>
              <a:rPr lang="fr-FR" sz="2400" b="1" dirty="0">
                <a:latin typeface="Constantia" panose="02030602050306030303" pitchFamily="18" charset="0"/>
              </a:rPr>
              <a:t>Utilisation du ruban</a:t>
            </a:r>
          </a:p>
          <a:p>
            <a:pPr marL="457200" indent="-457200" algn="just">
              <a:buFont typeface="+mj-lt"/>
              <a:buAutoNum type="arabicPeriod"/>
            </a:pPr>
            <a:r>
              <a:rPr lang="fr-FR" sz="2400" dirty="0">
                <a:latin typeface="Constantia" panose="02030602050306030303" pitchFamily="18" charset="0"/>
              </a:rPr>
              <a:t>Cliquez sur l’icône Document vierge pour créer un nouveau fichier de document. Le ruban se trouve en haut de l’écran Word. Dans le document que vous venez d’ouvrir, l’onglet Accueil est l’onglet par défaut sur le ruban. Notez de quelle manière le ruban est divisé en groupes : Presse-papiers, Police, Paragraphe, Styles et Modification.</a:t>
            </a:r>
          </a:p>
          <a:p>
            <a:pPr marL="457200" indent="-457200" algn="just">
              <a:buFont typeface="+mj-lt"/>
              <a:buAutoNum type="arabicPeriod"/>
            </a:pPr>
            <a:r>
              <a:rPr lang="fr-FR" sz="2400" dirty="0">
                <a:latin typeface="Constantia" panose="02030602050306030303" pitchFamily="18" charset="0"/>
              </a:rPr>
              <a:t>Cliquez sur l’onglet Disposition pour qu’il devienne l’onglet actif. Notez que les groupes de commandes changent. L’onglet Disposition contient trois groupes : Disposition, Paragraphe et Organiser. Notez que dans les groupes Disposition et Paragraphe, une petite flèche apparaît dans le coin inférieur droit. Si vous cliquez sur la flèche, une boîte de dialogue s’ouvre. Elle contient d’autres options pour sélectionner ou exécuter une commande.</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37698535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685109"/>
            <a:ext cx="11959048" cy="4339650"/>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Appliquer des attributs de caractère </a:t>
            </a:r>
          </a:p>
          <a:p>
            <a:pPr algn="just"/>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 </a:t>
            </a:r>
          </a:p>
          <a:p>
            <a:pPr algn="just"/>
            <a:r>
              <a:rPr lang="fr-FR" sz="2400" dirty="0">
                <a:latin typeface="Constantia" panose="02030602050306030303" pitchFamily="18" charset="0"/>
              </a:rPr>
              <a:t>Sélectionnez le titre du document, </a:t>
            </a:r>
            <a:r>
              <a:rPr lang="fr-FR" sz="2400" b="1" dirty="0">
                <a:latin typeface="Constantia" panose="02030602050306030303" pitchFamily="18" charset="0"/>
              </a:rPr>
              <a:t>Preston Creek </a:t>
            </a:r>
            <a:r>
              <a:rPr lang="fr-FR" sz="2400" b="1" dirty="0" err="1">
                <a:latin typeface="Constantia" panose="02030602050306030303" pitchFamily="18" charset="0"/>
              </a:rPr>
              <a:t>Family</a:t>
            </a:r>
            <a:r>
              <a:rPr lang="fr-FR" sz="2400" b="1" dirty="0">
                <a:latin typeface="Constantia" panose="02030602050306030303" pitchFamily="18" charset="0"/>
              </a:rPr>
              <a:t> YMCA</a:t>
            </a:r>
            <a:r>
              <a:rPr lang="fr-FR" sz="2400" dirty="0">
                <a:latin typeface="Constantia" panose="02030602050306030303" pitchFamily="18" charset="0"/>
              </a:rPr>
              <a:t>. </a:t>
            </a:r>
          </a:p>
          <a:p>
            <a:pPr algn="just"/>
            <a:r>
              <a:rPr lang="fr-FR" sz="2400" dirty="0">
                <a:latin typeface="Constantia" panose="02030602050306030303" pitchFamily="18" charset="0"/>
              </a:rPr>
              <a:t>Dans le groupe de commandes Police, cliquez sur le bouton </a:t>
            </a:r>
            <a:r>
              <a:rPr lang="fr-FR" sz="2400" b="1" dirty="0">
                <a:latin typeface="Constantia" panose="02030602050306030303" pitchFamily="18" charset="0"/>
              </a:rPr>
              <a:t>Gras</a:t>
            </a:r>
            <a:r>
              <a:rPr lang="fr-FR" sz="2400" dirty="0">
                <a:latin typeface="Constantia" panose="02030602050306030303" pitchFamily="18" charset="0"/>
              </a:rPr>
              <a:t>. Notez que le bouton Gras du groupe Police est maintenant sélectionné. </a:t>
            </a:r>
          </a:p>
          <a:p>
            <a:pPr algn="just"/>
            <a:r>
              <a:rPr lang="fr-FR" sz="2400" dirty="0">
                <a:latin typeface="Constantia" panose="02030602050306030303" pitchFamily="18" charset="0"/>
              </a:rPr>
              <a:t>Sélectionnez le sous-titre, </a:t>
            </a:r>
            <a:r>
              <a:rPr lang="fr-FR" sz="2400" b="1" dirty="0">
                <a:latin typeface="Constantia" panose="02030602050306030303" pitchFamily="18" charset="0"/>
              </a:rPr>
              <a:t>Descriptions des cours d’exercices collectifs</a:t>
            </a:r>
            <a:r>
              <a:rPr lang="fr-FR" sz="2400" dirty="0">
                <a:latin typeface="Constantia" panose="02030602050306030303" pitchFamily="18" charset="0"/>
              </a:rPr>
              <a:t>, puis cliquez sur le bouton </a:t>
            </a:r>
            <a:r>
              <a:rPr lang="fr-FR" sz="2400" b="1" dirty="0">
                <a:latin typeface="Constantia" panose="02030602050306030303" pitchFamily="18" charset="0"/>
              </a:rPr>
              <a:t>Italique</a:t>
            </a:r>
            <a:r>
              <a:rPr lang="fr-FR" sz="2400" dirty="0">
                <a:latin typeface="Constantia" panose="02030602050306030303" pitchFamily="18" charset="0"/>
              </a:rPr>
              <a:t>. Le bouton Italique apparaît en surbrillance. </a:t>
            </a:r>
          </a:p>
          <a:p>
            <a:pPr algn="just"/>
            <a:r>
              <a:rPr lang="fr-FR" sz="2400" dirty="0">
                <a:latin typeface="Constantia" panose="02030602050306030303" pitchFamily="18" charset="0"/>
              </a:rPr>
              <a:t>Sélectionnez </a:t>
            </a:r>
            <a:r>
              <a:rPr lang="fr-FR" sz="2400" b="1" dirty="0">
                <a:latin typeface="Constantia" panose="02030602050306030303" pitchFamily="18" charset="0"/>
              </a:rPr>
              <a:t>Adultes âgés actifs </a:t>
            </a:r>
            <a:r>
              <a:rPr lang="fr-FR" sz="2400" dirty="0">
                <a:latin typeface="Constantia" panose="02030602050306030303" pitchFamily="18" charset="0"/>
              </a:rPr>
              <a:t>et cliquez sur le bouton </a:t>
            </a:r>
            <a:r>
              <a:rPr lang="fr-FR" sz="2400" b="1" dirty="0">
                <a:latin typeface="Constantia" panose="02030602050306030303" pitchFamily="18" charset="0"/>
              </a:rPr>
              <a:t>Gras </a:t>
            </a:r>
            <a:r>
              <a:rPr lang="fr-FR" sz="2400" dirty="0">
                <a:latin typeface="Constantia" panose="02030602050306030303" pitchFamily="18" charset="0"/>
              </a:rPr>
              <a:t>de la mini-barre d’outils. </a:t>
            </a:r>
          </a:p>
          <a:p>
            <a:pPr algn="just"/>
            <a:r>
              <a:rPr lang="fr-FR" sz="2400" dirty="0">
                <a:latin typeface="Constantia" panose="02030602050306030303" pitchFamily="18" charset="0"/>
              </a:rPr>
              <a:t>Laissez le texte sélectionné et cliquez sur le bouton </a:t>
            </a:r>
            <a:r>
              <a:rPr lang="fr-FR" sz="2400" b="1" dirty="0">
                <a:latin typeface="Constantia" panose="02030602050306030303" pitchFamily="18" charset="0"/>
              </a:rPr>
              <a:t>Souligné </a:t>
            </a:r>
            <a:r>
              <a:rPr lang="fr-FR" sz="2400" dirty="0">
                <a:latin typeface="Constantia" panose="02030602050306030303" pitchFamily="18" charset="0"/>
              </a:rPr>
              <a:t>de la mini-barre d’outils. </a:t>
            </a:r>
          </a:p>
          <a:p>
            <a:r>
              <a:rPr lang="fr-FR" sz="2400" dirty="0">
                <a:latin typeface="Constantia" panose="02030602050306030303" pitchFamily="18" charset="0"/>
              </a:rPr>
              <a:t>Le texte toujours sélectionné, cliquez sur la </a:t>
            </a:r>
            <a:r>
              <a:rPr lang="fr-FR" sz="2400" b="1" dirty="0">
                <a:latin typeface="Constantia" panose="02030602050306030303" pitchFamily="18" charset="0"/>
              </a:rPr>
              <a:t>flèche déroulante </a:t>
            </a:r>
            <a:r>
              <a:rPr lang="fr-FR" sz="2400" dirty="0">
                <a:latin typeface="Constantia" panose="02030602050306030303" pitchFamily="18" charset="0"/>
              </a:rPr>
              <a:t>à côté du bouton Souligné du groupe Police. Un menu de choix de soulignement apparaît </a:t>
            </a:r>
          </a:p>
        </p:txBody>
      </p:sp>
    </p:spTree>
    <p:extLst>
      <p:ext uri="{BB962C8B-B14F-4D97-AF65-F5344CB8AC3E}">
        <p14:creationId xmlns:p14="http://schemas.microsoft.com/office/powerpoint/2010/main" val="32379220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685109"/>
            <a:ext cx="11959048" cy="5078313"/>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Appliquer des attributs de caractère </a:t>
            </a:r>
            <a:endParaRPr lang="fr-FR" sz="2400" dirty="0">
              <a:latin typeface="Constantia" panose="02030602050306030303" pitchFamily="18" charset="0"/>
            </a:endParaRPr>
          </a:p>
          <a:p>
            <a:pPr algn="just"/>
            <a:r>
              <a:rPr lang="fr-FR" sz="2400" dirty="0">
                <a:latin typeface="Constantia" panose="02030602050306030303" pitchFamily="18" charset="0"/>
              </a:rPr>
              <a:t>Pointez la souris sur chaque option pour voir l’aspect du texte sélectionné, puis cliquez sur </a:t>
            </a:r>
            <a:r>
              <a:rPr lang="fr-FR" sz="2400" b="1" dirty="0">
                <a:latin typeface="Constantia" panose="02030602050306030303" pitchFamily="18" charset="0"/>
              </a:rPr>
              <a:t>Soulignement épais</a:t>
            </a:r>
            <a:r>
              <a:rPr lang="fr-FR" sz="2400" dirty="0">
                <a:latin typeface="Constantia" panose="02030602050306030303" pitchFamily="18" charset="0"/>
              </a:rPr>
              <a:t>, la troisième ligne du menu. Avant que vous ne cliquiez, une info-bulle affiche Soulignement épais. </a:t>
            </a:r>
          </a:p>
          <a:p>
            <a:pPr algn="just"/>
            <a:r>
              <a:rPr lang="fr-FR" sz="2400" dirty="0">
                <a:latin typeface="Constantia" panose="02030602050306030303" pitchFamily="18" charset="0"/>
              </a:rPr>
              <a:t>Sélectionnez le titre, </a:t>
            </a:r>
            <a:r>
              <a:rPr lang="fr-FR" sz="2400" b="1" dirty="0">
                <a:latin typeface="Constantia" panose="02030602050306030303" pitchFamily="18" charset="0"/>
              </a:rPr>
              <a:t>Preston Creek </a:t>
            </a:r>
            <a:r>
              <a:rPr lang="fr-FR" sz="2400" b="1" dirty="0" err="1">
                <a:latin typeface="Constantia" panose="02030602050306030303" pitchFamily="18" charset="0"/>
              </a:rPr>
              <a:t>Family</a:t>
            </a:r>
            <a:r>
              <a:rPr lang="fr-FR" sz="2400" b="1" dirty="0">
                <a:latin typeface="Constantia" panose="02030602050306030303" pitchFamily="18" charset="0"/>
              </a:rPr>
              <a:t> YMCA</a:t>
            </a:r>
            <a:r>
              <a:rPr lang="fr-FR" sz="2400" dirty="0">
                <a:latin typeface="Constantia" panose="02030602050306030303" pitchFamily="18" charset="0"/>
              </a:rPr>
              <a:t>. Dans le groupe Police, cliquez sur le </a:t>
            </a:r>
            <a:r>
              <a:rPr lang="fr-FR" sz="2400" b="1" dirty="0">
                <a:latin typeface="Constantia" panose="02030602050306030303" pitchFamily="18" charset="0"/>
              </a:rPr>
              <a:t>lanceur de boîte de dialogue</a:t>
            </a:r>
            <a:r>
              <a:rPr lang="fr-FR" sz="2400" dirty="0">
                <a:latin typeface="Constantia" panose="02030602050306030303" pitchFamily="18" charset="0"/>
              </a:rPr>
              <a:t>. La boîte de dialogue </a:t>
            </a:r>
            <a:r>
              <a:rPr lang="fr-FR" sz="2400" i="1" dirty="0">
                <a:latin typeface="Constantia" panose="02030602050306030303" pitchFamily="18" charset="0"/>
              </a:rPr>
              <a:t>Police </a:t>
            </a:r>
            <a:r>
              <a:rPr lang="fr-FR" sz="2400" dirty="0">
                <a:latin typeface="Constantia" panose="02030602050306030303" pitchFamily="18" charset="0"/>
              </a:rPr>
              <a:t>s’affiche. </a:t>
            </a:r>
          </a:p>
          <a:p>
            <a:pPr algn="just"/>
            <a:r>
              <a:rPr lang="fr-FR" sz="2400" dirty="0">
                <a:latin typeface="Constantia" panose="02030602050306030303" pitchFamily="18" charset="0"/>
              </a:rPr>
              <a:t>Dans la section Effets, cochez la case </a:t>
            </a:r>
            <a:r>
              <a:rPr lang="fr-FR" sz="2400" b="1" dirty="0">
                <a:latin typeface="Constantia" panose="02030602050306030303" pitchFamily="18" charset="0"/>
              </a:rPr>
              <a:t>Majuscules</a:t>
            </a:r>
            <a:r>
              <a:rPr lang="fr-FR" sz="2400" dirty="0">
                <a:latin typeface="Constantia" panose="02030602050306030303" pitchFamily="18" charset="0"/>
              </a:rPr>
              <a:t>. Examinez la zone Aperçu et notez que le texte s’affiche maintenant entièrement en majuscules. </a:t>
            </a:r>
          </a:p>
          <a:p>
            <a:pPr algn="just"/>
            <a:r>
              <a:rPr lang="fr-FR" sz="2400" dirty="0">
                <a:latin typeface="Constantia" panose="02030602050306030303" pitchFamily="18" charset="0"/>
              </a:rPr>
              <a:t>Cliquez sur la </a:t>
            </a:r>
            <a:r>
              <a:rPr lang="fr-FR" sz="2400" b="1" dirty="0">
                <a:latin typeface="Constantia" panose="02030602050306030303" pitchFamily="18" charset="0"/>
              </a:rPr>
              <a:t>flèche déroulante </a:t>
            </a:r>
            <a:r>
              <a:rPr lang="fr-FR" sz="2400" dirty="0">
                <a:latin typeface="Constantia" panose="02030602050306030303" pitchFamily="18" charset="0"/>
              </a:rPr>
              <a:t>du menu Couleur de police. Un menu de couleurs s’affiche. </a:t>
            </a:r>
          </a:p>
          <a:p>
            <a:pPr algn="just"/>
            <a:r>
              <a:rPr lang="fr-FR" sz="2400" dirty="0">
                <a:latin typeface="Constantia" panose="02030602050306030303" pitchFamily="18" charset="0"/>
              </a:rPr>
              <a:t>Une info-bulle apparaît lorsque vous placez votre point d’insertion sur les couleurs. Cliquez sur </a:t>
            </a:r>
            <a:r>
              <a:rPr lang="fr-FR" sz="2400" b="1" dirty="0">
                <a:latin typeface="Constantia" panose="02030602050306030303" pitchFamily="18" charset="0"/>
              </a:rPr>
              <a:t>Vert d’eau, Accentuation 5, plus sombre 50 % </a:t>
            </a:r>
            <a:r>
              <a:rPr lang="fr-FR" sz="2400" dirty="0">
                <a:latin typeface="Constantia" panose="02030602050306030303" pitchFamily="18" charset="0"/>
              </a:rPr>
              <a:t>dans la section Couleurs de thème en haut. </a:t>
            </a:r>
          </a:p>
        </p:txBody>
      </p:sp>
    </p:spTree>
    <p:extLst>
      <p:ext uri="{BB962C8B-B14F-4D97-AF65-F5344CB8AC3E}">
        <p14:creationId xmlns:p14="http://schemas.microsoft.com/office/powerpoint/2010/main" val="41508241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685109"/>
            <a:ext cx="11959048" cy="5447645"/>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Appliquer des attributs de caractère </a:t>
            </a:r>
            <a:endParaRPr lang="fr-FR" sz="2400" dirty="0">
              <a:latin typeface="Constantia" panose="02030602050306030303" pitchFamily="18" charset="0"/>
            </a:endParaRPr>
          </a:p>
          <a:p>
            <a:pPr algn="just"/>
            <a:r>
              <a:rPr lang="fr-FR" sz="2400" dirty="0">
                <a:latin typeface="Constantia" panose="02030602050306030303" pitchFamily="18" charset="0"/>
              </a:rPr>
              <a:t>Cliquez sur </a:t>
            </a:r>
            <a:r>
              <a:rPr lang="fr-FR" sz="2400" b="1" dirty="0">
                <a:latin typeface="Constantia" panose="02030602050306030303" pitchFamily="18" charset="0"/>
              </a:rPr>
              <a:t>OK</a:t>
            </a:r>
            <a:r>
              <a:rPr lang="fr-FR" sz="2400" dirty="0">
                <a:latin typeface="Constantia" panose="02030602050306030303" pitchFamily="18" charset="0"/>
              </a:rPr>
              <a:t>. </a:t>
            </a:r>
          </a:p>
          <a:p>
            <a:pPr algn="just"/>
            <a:r>
              <a:rPr lang="fr-FR" sz="2400" dirty="0">
                <a:latin typeface="Constantia" panose="02030602050306030303" pitchFamily="18" charset="0"/>
              </a:rPr>
              <a:t>Laissez le texte sélectionné et cliquez sur la flèche déroulante </a:t>
            </a:r>
            <a:r>
              <a:rPr lang="fr-FR" sz="2400" b="1" dirty="0">
                <a:latin typeface="Constantia" panose="02030602050306030303" pitchFamily="18" charset="0"/>
              </a:rPr>
              <a:t>Effets du texte </a:t>
            </a:r>
            <a:r>
              <a:rPr lang="fr-FR" sz="2400" dirty="0">
                <a:latin typeface="Constantia" panose="02030602050306030303" pitchFamily="18" charset="0"/>
              </a:rPr>
              <a:t>du groupe Police. </a:t>
            </a:r>
          </a:p>
          <a:p>
            <a:pPr algn="just"/>
            <a:r>
              <a:rPr lang="fr-FR" sz="2400" dirty="0">
                <a:latin typeface="Constantia" panose="02030602050306030303" pitchFamily="18" charset="0"/>
              </a:rPr>
              <a:t>Placez le curseur sur chacune des options et sélectionnez </a:t>
            </a:r>
            <a:r>
              <a:rPr lang="fr-FR" sz="2400" b="1" dirty="0">
                <a:latin typeface="Constantia" panose="02030602050306030303" pitchFamily="18" charset="0"/>
              </a:rPr>
              <a:t>Remplissage – Blanc, Contour – Accentuation 1, Ombre</a:t>
            </a:r>
            <a:r>
              <a:rPr lang="fr-FR" sz="2400" dirty="0">
                <a:latin typeface="Constantia" panose="02030602050306030303" pitchFamily="18" charset="0"/>
              </a:rPr>
              <a:t>. L’application des effets de texte au texte sélectionné rétablit les majuscules initiales. </a:t>
            </a:r>
          </a:p>
          <a:p>
            <a:pPr algn="just"/>
            <a:r>
              <a:rPr lang="fr-FR" sz="2400" dirty="0">
                <a:latin typeface="Constantia" panose="02030602050306030303" pitchFamily="18" charset="0"/>
              </a:rPr>
              <a:t>Laissez le texte sélectionné, cliquez sur le bouton droit pour accéder au menu contextuel et sélectionnez </a:t>
            </a:r>
            <a:r>
              <a:rPr lang="fr-FR" sz="2400" b="1" dirty="0">
                <a:latin typeface="Constantia" panose="02030602050306030303" pitchFamily="18" charset="0"/>
              </a:rPr>
              <a:t>Police</a:t>
            </a:r>
            <a:r>
              <a:rPr lang="fr-FR" sz="2400" dirty="0">
                <a:latin typeface="Constantia" panose="02030602050306030303" pitchFamily="18" charset="0"/>
              </a:rPr>
              <a:t>. Cliquez sur le bouton </a:t>
            </a:r>
            <a:r>
              <a:rPr lang="fr-FR" sz="2400" b="1" dirty="0">
                <a:latin typeface="Constantia" panose="02030602050306030303" pitchFamily="18" charset="0"/>
              </a:rPr>
              <a:t>Effets du texte </a:t>
            </a:r>
            <a:r>
              <a:rPr lang="fr-FR" sz="2400" dirty="0">
                <a:latin typeface="Constantia" panose="02030602050306030303" pitchFamily="18" charset="0"/>
              </a:rPr>
              <a:t>pour ouvrir la boîte de dialogue </a:t>
            </a:r>
            <a:r>
              <a:rPr lang="fr-FR" sz="2400" i="1" dirty="0">
                <a:latin typeface="Constantia" panose="02030602050306030303" pitchFamily="18" charset="0"/>
              </a:rPr>
              <a:t>Effets de mise en forme d’un texte. </a:t>
            </a:r>
            <a:r>
              <a:rPr lang="fr-FR" sz="2400" dirty="0">
                <a:latin typeface="Constantia" panose="02030602050306030303" pitchFamily="18" charset="0"/>
              </a:rPr>
              <a:t>Notez que vous devez sélectionner deux options : Remplissage et contour de texte et Effets du texte. Vous pouvez afficher d’autres options en cliquant sur l’icône ou le bouton Développer. </a:t>
            </a: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Développer </a:t>
            </a:r>
            <a:r>
              <a:rPr lang="fr-FR" sz="2400" dirty="0">
                <a:latin typeface="Constantia" panose="02030602050306030303" pitchFamily="18" charset="0"/>
              </a:rPr>
              <a:t>en regard de la commande Remplissage du texte. </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8332460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685109"/>
            <a:ext cx="11959048" cy="5078313"/>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Appliquer des attributs de caractère </a:t>
            </a:r>
            <a:endParaRPr lang="fr-FR" sz="2400" dirty="0">
              <a:latin typeface="Constantia" panose="02030602050306030303" pitchFamily="18" charset="0"/>
            </a:endParaRPr>
          </a:p>
          <a:p>
            <a:pPr algn="just"/>
            <a:r>
              <a:rPr lang="fr-FR" sz="2400" dirty="0">
                <a:latin typeface="Constantia" panose="02030602050306030303" pitchFamily="18" charset="0"/>
              </a:rPr>
              <a:t>Sélectionnez la case d’option </a:t>
            </a:r>
            <a:r>
              <a:rPr lang="fr-FR" sz="2400" b="1" dirty="0">
                <a:latin typeface="Constantia" panose="02030602050306030303" pitchFamily="18" charset="0"/>
              </a:rPr>
              <a:t>Remplissage dégradé</a:t>
            </a:r>
            <a:r>
              <a:rPr lang="fr-FR" sz="2400" dirty="0">
                <a:latin typeface="Constantia" panose="02030602050306030303" pitchFamily="18" charset="0"/>
              </a:rPr>
              <a:t>, cliquez sur la flèche déroulante en regard de Dégradés prédéfinis et sélectionnez </a:t>
            </a:r>
            <a:r>
              <a:rPr lang="fr-FR" sz="2400" b="1" dirty="0">
                <a:latin typeface="Constantia" panose="02030602050306030303" pitchFamily="18" charset="0"/>
              </a:rPr>
              <a:t>Dégradé moyen – Accentuation 2</a:t>
            </a:r>
            <a:r>
              <a:rPr lang="fr-FR" sz="2400" dirty="0">
                <a:latin typeface="Constantia" panose="02030602050306030303" pitchFamily="18" charset="0"/>
              </a:rPr>
              <a:t>. </a:t>
            </a:r>
          </a:p>
          <a:p>
            <a:pPr algn="just"/>
            <a:r>
              <a:rPr lang="fr-FR" sz="2400" dirty="0">
                <a:latin typeface="Constantia" panose="02030602050306030303" pitchFamily="18" charset="0"/>
              </a:rPr>
              <a:t>Cliquez sur la </a:t>
            </a:r>
            <a:r>
              <a:rPr lang="fr-FR" sz="2400" b="1" dirty="0">
                <a:latin typeface="Constantia" panose="02030602050306030303" pitchFamily="18" charset="0"/>
              </a:rPr>
              <a:t>flèche déroulante </a:t>
            </a:r>
            <a:r>
              <a:rPr lang="fr-FR" sz="2400" dirty="0">
                <a:latin typeface="Constantia" panose="02030602050306030303" pitchFamily="18" charset="0"/>
              </a:rPr>
              <a:t>pour modifier la </a:t>
            </a:r>
            <a:r>
              <a:rPr lang="fr-FR" sz="2400" i="1" dirty="0">
                <a:latin typeface="Constantia" panose="02030602050306030303" pitchFamily="18" charset="0"/>
              </a:rPr>
              <a:t>Orientation </a:t>
            </a:r>
            <a:r>
              <a:rPr lang="fr-FR" sz="2400" dirty="0">
                <a:latin typeface="Constantia" panose="02030602050306030303" pitchFamily="18" charset="0"/>
              </a:rPr>
              <a:t>et sélectionnez </a:t>
            </a:r>
            <a:r>
              <a:rPr lang="fr-FR" sz="2400" b="1" dirty="0">
                <a:latin typeface="Constantia" panose="02030602050306030303" pitchFamily="18" charset="0"/>
              </a:rPr>
              <a:t>Diagonale linéaire – Du coin supérieur droit au coin inférieur gauche</a:t>
            </a:r>
            <a:r>
              <a:rPr lang="fr-FR" sz="2400" dirty="0">
                <a:latin typeface="Constantia" panose="02030602050306030303" pitchFamily="18" charset="0"/>
              </a:rPr>
              <a:t>. L’angle est passé de 270º à 135º. La position du dégradé peut être modifiée à l’aide du curseur </a:t>
            </a:r>
            <a:r>
              <a:rPr lang="fr-FR" sz="2400" i="1" dirty="0">
                <a:latin typeface="Constantia" panose="02030602050306030303" pitchFamily="18" charset="0"/>
              </a:rPr>
              <a:t>Points de dégradés</a:t>
            </a:r>
            <a:r>
              <a:rPr lang="fr-FR" sz="2400" dirty="0">
                <a:latin typeface="Constantia" panose="02030602050306030303" pitchFamily="18" charset="0"/>
              </a:rPr>
              <a:t>. Placez le curseur médian sur </a:t>
            </a:r>
            <a:r>
              <a:rPr lang="fr-FR" sz="2400" b="1" dirty="0">
                <a:latin typeface="Constantia" panose="02030602050306030303" pitchFamily="18" charset="0"/>
              </a:rPr>
              <a:t>26 % </a:t>
            </a:r>
            <a:r>
              <a:rPr lang="fr-FR" sz="2400" dirty="0">
                <a:latin typeface="Constantia" panose="02030602050306030303" pitchFamily="18" charset="0"/>
              </a:rPr>
              <a:t>en le faisant glisser vers la gauche ou en diminuant le pourcentage à l’aide d’un clic sur la flèche bas en regard de la commande </a:t>
            </a:r>
            <a:r>
              <a:rPr lang="fr-FR" sz="2400" i="1" dirty="0">
                <a:latin typeface="Constantia" panose="02030602050306030303" pitchFamily="18" charset="0"/>
              </a:rPr>
              <a:t>Position</a:t>
            </a:r>
            <a:r>
              <a:rPr lang="fr-FR" sz="2400" dirty="0">
                <a:latin typeface="Constantia" panose="02030602050306030303" pitchFamily="18" charset="0"/>
              </a:rPr>
              <a:t>. </a:t>
            </a:r>
          </a:p>
          <a:p>
            <a:pPr algn="just"/>
            <a:r>
              <a:rPr lang="fr-FR" sz="2400" dirty="0">
                <a:latin typeface="Constantia" panose="02030602050306030303" pitchFamily="18" charset="0"/>
              </a:rPr>
              <a:t>Cliquez sur </a:t>
            </a:r>
            <a:r>
              <a:rPr lang="fr-FR" sz="2400" b="1" dirty="0">
                <a:latin typeface="Constantia" panose="02030602050306030303" pitchFamily="18" charset="0"/>
              </a:rPr>
              <a:t>OK </a:t>
            </a:r>
            <a:r>
              <a:rPr lang="fr-FR" sz="2400" dirty="0">
                <a:latin typeface="Constantia" panose="02030602050306030303" pitchFamily="18" charset="0"/>
              </a:rPr>
              <a:t>pour fermer la boîte de dialogue </a:t>
            </a:r>
            <a:r>
              <a:rPr lang="fr-FR" sz="2400" i="1" dirty="0">
                <a:latin typeface="Constantia" panose="02030602050306030303" pitchFamily="18" charset="0"/>
              </a:rPr>
              <a:t>Effets de mise en forme d’un texte</a:t>
            </a:r>
            <a:r>
              <a:rPr lang="fr-FR" sz="2400" dirty="0">
                <a:latin typeface="Constantia" panose="02030602050306030303" pitchFamily="18" charset="0"/>
              </a:rPr>
              <a:t>, puis sur </a:t>
            </a:r>
            <a:r>
              <a:rPr lang="fr-FR" sz="2400" b="1" dirty="0">
                <a:latin typeface="Constantia" panose="02030602050306030303" pitchFamily="18" charset="0"/>
              </a:rPr>
              <a:t>OK </a:t>
            </a:r>
            <a:r>
              <a:rPr lang="fr-FR" sz="2400" dirty="0">
                <a:latin typeface="Constantia" panose="02030602050306030303" pitchFamily="18" charset="0"/>
              </a:rPr>
              <a:t>pour fermer la boîte de dialogue </a:t>
            </a:r>
            <a:r>
              <a:rPr lang="fr-FR" sz="2400" i="1" dirty="0">
                <a:latin typeface="Constantia" panose="02030602050306030303" pitchFamily="18" charset="0"/>
              </a:rPr>
              <a:t>Police</a:t>
            </a:r>
            <a:r>
              <a:rPr lang="fr-FR" sz="2400" dirty="0">
                <a:latin typeface="Constantia" panose="02030602050306030303" pitchFamily="18" charset="0"/>
              </a:rPr>
              <a:t>. Examinez les modifications apportées au titre. </a:t>
            </a:r>
          </a:p>
          <a:p>
            <a:pPr algn="just"/>
            <a:r>
              <a:rPr lang="fr-FR" sz="2400" b="1" dirty="0">
                <a:latin typeface="Constantia" panose="02030602050306030303" pitchFamily="18" charset="0"/>
              </a:rPr>
              <a:t>ENREGISTRER </a:t>
            </a:r>
            <a:r>
              <a:rPr lang="fr-FR" sz="2400" dirty="0">
                <a:latin typeface="Constantia" panose="02030602050306030303" pitchFamily="18" charset="0"/>
              </a:rPr>
              <a:t>le document sous le nom </a:t>
            </a:r>
            <a:r>
              <a:rPr lang="fr-FR" sz="2400" b="1" i="1" dirty="0">
                <a:latin typeface="Constantia" panose="02030602050306030303" pitchFamily="18" charset="0"/>
              </a:rPr>
              <a:t>Classes 1 </a:t>
            </a:r>
            <a:r>
              <a:rPr lang="fr-FR" sz="2400" dirty="0">
                <a:latin typeface="Constantia" panose="02030602050306030303" pitchFamily="18" charset="0"/>
              </a:rPr>
              <a:t>dans le dossier de la leçon de votre clé USB. </a:t>
            </a:r>
          </a:p>
        </p:txBody>
      </p:sp>
    </p:spTree>
    <p:extLst>
      <p:ext uri="{BB962C8B-B14F-4D97-AF65-F5344CB8AC3E}">
        <p14:creationId xmlns:p14="http://schemas.microsoft.com/office/powerpoint/2010/main" val="18485304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544433"/>
            <a:ext cx="11959048" cy="4893647"/>
          </a:xfrm>
          <a:prstGeom prst="rect">
            <a:avLst/>
          </a:prstGeom>
          <a:noFill/>
        </p:spPr>
        <p:txBody>
          <a:bodyPr wrap="square" rtlCol="0">
            <a:spAutoFit/>
          </a:bodyPr>
          <a:lstStyle/>
          <a:p>
            <a:pPr algn="just"/>
            <a:r>
              <a:rPr lang="fr-FR" sz="2400" b="1" dirty="0">
                <a:latin typeface="Constantia" panose="02030602050306030303" pitchFamily="18" charset="0"/>
              </a:rPr>
              <a:t>Définition d’ Espacement des caractères </a:t>
            </a:r>
          </a:p>
          <a:p>
            <a:pPr algn="just"/>
            <a:r>
              <a:rPr lang="fr-FR" sz="2400" b="1" u="sng" dirty="0">
                <a:latin typeface="Constantia" panose="02030602050306030303" pitchFamily="18" charset="0"/>
              </a:rPr>
              <a:t>Espacement des caractères </a:t>
            </a:r>
            <a:r>
              <a:rPr lang="fr-FR" sz="2400" dirty="0">
                <a:latin typeface="Constantia" panose="02030602050306030303" pitchFamily="18" charset="0"/>
              </a:rPr>
              <a:t>fait référence à l’espacement de et autour de chaque caractère du texte. Les options d’espacement de caractères dans Word sont les suivantes : </a:t>
            </a:r>
          </a:p>
          <a:p>
            <a:pPr marL="285750" indent="-285750" algn="just">
              <a:buFont typeface="Arial" panose="020B0604020202020204" pitchFamily="34" charset="0"/>
              <a:buChar char="•"/>
            </a:pPr>
            <a:r>
              <a:rPr lang="fr-FR" sz="2400" b="1" dirty="0">
                <a:latin typeface="Constantia" panose="02030602050306030303" pitchFamily="18" charset="0"/>
              </a:rPr>
              <a:t>Échelle : </a:t>
            </a:r>
            <a:r>
              <a:rPr lang="fr-FR" sz="2400" dirty="0">
                <a:latin typeface="Constantia" panose="02030602050306030303" pitchFamily="18" charset="0"/>
              </a:rPr>
              <a:t>ce paramètre permet d’élargir ou de rétrécir chaque caractère. Il s’exprime en pourcentage, 100 % étant la valeur normale. La valeur 150 % rend chaque caractère 50 % plus large que la normale, tandis que la valeur 50 % rétrécit chaque caractère de moitié. Ce paramètre n’est pas identique à la modification de la taille de police, car la hauteur des caractères n’est pas affectée. </a:t>
            </a:r>
          </a:p>
          <a:p>
            <a:pPr marL="285750" indent="-285750" algn="just">
              <a:buFont typeface="Arial" panose="020B0604020202020204" pitchFamily="34" charset="0"/>
              <a:buChar char="•"/>
            </a:pPr>
            <a:r>
              <a:rPr lang="fr-FR" sz="2400" b="1" dirty="0">
                <a:latin typeface="Constantia" panose="02030602050306030303" pitchFamily="18" charset="0"/>
              </a:rPr>
              <a:t>Espacement : </a:t>
            </a:r>
            <a:r>
              <a:rPr lang="fr-FR" sz="2400" dirty="0">
                <a:latin typeface="Constantia" panose="02030602050306030303" pitchFamily="18" charset="0"/>
              </a:rPr>
              <a:t>ce paramètre rapproche ou éloigne les caractères les uns des autres. Il ne change pas la taille ou la forme des lettres. Choisissez la valeur Étendu ou Condensé, puis spécifiez le nombre de points d’espacement à ajouter ou à soustraire entre les caractères. Par exemple, si vous choisissez Étendu de 1,5 pt, un espace de 1,5 pt s’ajoutera entre chaque lettre. (N’oubliez pas que 1 point équivaut à 1/72ème de pouce.) </a:t>
            </a:r>
          </a:p>
        </p:txBody>
      </p:sp>
    </p:spTree>
    <p:extLst>
      <p:ext uri="{BB962C8B-B14F-4D97-AF65-F5344CB8AC3E}">
        <p14:creationId xmlns:p14="http://schemas.microsoft.com/office/powerpoint/2010/main" val="41337700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544433"/>
            <a:ext cx="11959048" cy="4339650"/>
          </a:xfrm>
          <a:prstGeom prst="rect">
            <a:avLst/>
          </a:prstGeom>
          <a:noFill/>
        </p:spPr>
        <p:txBody>
          <a:bodyPr wrap="square" rtlCol="0">
            <a:spAutoFit/>
          </a:bodyPr>
          <a:lstStyle/>
          <a:p>
            <a:pPr algn="just"/>
            <a:r>
              <a:rPr lang="fr-FR" sz="2400" b="1" dirty="0">
                <a:latin typeface="Constantia" panose="02030602050306030303" pitchFamily="18" charset="0"/>
              </a:rPr>
              <a:t>Définition de Espacement des caractères </a:t>
            </a:r>
          </a:p>
          <a:p>
            <a:pPr algn="just"/>
            <a:endParaRPr lang="fr-FR" sz="1100" dirty="0">
              <a:latin typeface="Constantia" panose="02030602050306030303" pitchFamily="18" charset="0"/>
            </a:endParaRPr>
          </a:p>
          <a:p>
            <a:pPr marL="285750" indent="-285750" algn="just">
              <a:buFont typeface="Arial" panose="020B0604020202020204" pitchFamily="34" charset="0"/>
              <a:buChar char="•"/>
            </a:pPr>
            <a:r>
              <a:rPr lang="fr-FR" sz="2400" b="1" dirty="0">
                <a:latin typeface="Constantia" panose="02030602050306030303" pitchFamily="18" charset="0"/>
              </a:rPr>
              <a:t>Position : </a:t>
            </a:r>
            <a:r>
              <a:rPr lang="fr-FR" sz="2400" dirty="0">
                <a:latin typeface="Constantia" panose="02030602050306030303" pitchFamily="18" charset="0"/>
              </a:rPr>
              <a:t>ce paramètre hausse ou baisse les caractères par rapport à la ligne de base. Il est similaire à l’utilisation de la mise en forme indice et exposant, sauf qu’il ne fait pas paraître les caractères concernés plus petits. Choisissez comme valeur Décalage haut ou Décalage bas, et spécifiez le nombre de points du décalage. </a:t>
            </a:r>
          </a:p>
          <a:p>
            <a:pPr algn="just"/>
            <a:r>
              <a:rPr lang="fr-FR" sz="2400" dirty="0">
                <a:latin typeface="Constantia" panose="02030602050306030303" pitchFamily="18" charset="0"/>
              </a:rPr>
              <a:t>La définition de l’espacement des caractères n’est pas une pratique courante dans les documents ordinaires tels que les lettres et les rapports. Les professionnels de l’édition utilisent parfois les valeurs d’espacement des caractères pour ajuster l’espacement sur une page de manière subtile. Par exemple, vous pouvez ajuster l’espacement des caractères pour rendre le texte plus facile à lire ou pour qu’une page avec un peu trop ou trop peu de texte semble correspondre parfaitement à l’espace alloué. </a:t>
            </a:r>
          </a:p>
        </p:txBody>
      </p:sp>
    </p:spTree>
    <p:extLst>
      <p:ext uri="{BB962C8B-B14F-4D97-AF65-F5344CB8AC3E}">
        <p14:creationId xmlns:p14="http://schemas.microsoft.com/office/powerpoint/2010/main" val="40815464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685109"/>
            <a:ext cx="11959048" cy="5078313"/>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Espacement des caractères </a:t>
            </a:r>
          </a:p>
          <a:p>
            <a:pPr algn="just"/>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 </a:t>
            </a:r>
          </a:p>
          <a:p>
            <a:pPr algn="just"/>
            <a:r>
              <a:rPr lang="fr-FR" sz="2400" dirty="0">
                <a:latin typeface="Constantia" panose="02030602050306030303" pitchFamily="18" charset="0"/>
              </a:rPr>
              <a:t>Sélectionnez le texte </a:t>
            </a:r>
            <a:r>
              <a:rPr lang="fr-FR" sz="2400" b="1" dirty="0">
                <a:latin typeface="Constantia" panose="02030602050306030303" pitchFamily="18" charset="0"/>
              </a:rPr>
              <a:t>Descriptions des cours d’exercices collectifs</a:t>
            </a:r>
            <a:r>
              <a:rPr lang="fr-FR" sz="2400" dirty="0">
                <a:latin typeface="Constantia" panose="02030602050306030303" pitchFamily="18" charset="0"/>
              </a:rPr>
              <a:t>. </a:t>
            </a:r>
          </a:p>
          <a:p>
            <a:pPr algn="just"/>
            <a:r>
              <a:rPr lang="fr-FR" sz="2400" dirty="0">
                <a:latin typeface="Constantia" panose="02030602050306030303" pitchFamily="18" charset="0"/>
              </a:rPr>
              <a:t>Sous l’onglet Accueil, cliquez sur le </a:t>
            </a:r>
            <a:r>
              <a:rPr lang="fr-FR" sz="2400" b="1" dirty="0">
                <a:latin typeface="Constantia" panose="02030602050306030303" pitchFamily="18" charset="0"/>
              </a:rPr>
              <a:t>lanceur de boîte de dialogue </a:t>
            </a:r>
            <a:r>
              <a:rPr lang="fr-FR" sz="2400" dirty="0">
                <a:latin typeface="Constantia" panose="02030602050306030303" pitchFamily="18" charset="0"/>
              </a:rPr>
              <a:t>du groupe Police. La boîte de dialogue </a:t>
            </a:r>
            <a:r>
              <a:rPr lang="fr-FR" sz="2400" i="1" dirty="0">
                <a:latin typeface="Constantia" panose="02030602050306030303" pitchFamily="18" charset="0"/>
              </a:rPr>
              <a:t>Police </a:t>
            </a:r>
            <a:r>
              <a:rPr lang="fr-FR" sz="2400" dirty="0">
                <a:latin typeface="Constantia" panose="02030602050306030303" pitchFamily="18" charset="0"/>
              </a:rPr>
              <a:t>s’ouvre. </a:t>
            </a:r>
          </a:p>
          <a:p>
            <a:pPr algn="just"/>
            <a:r>
              <a:rPr lang="fr-FR" sz="2400" dirty="0">
                <a:latin typeface="Constantia" panose="02030602050306030303" pitchFamily="18" charset="0"/>
              </a:rPr>
              <a:t>Cliquez sur l’onglet </a:t>
            </a:r>
            <a:r>
              <a:rPr lang="fr-FR" sz="2400" b="1" dirty="0">
                <a:latin typeface="Constantia" panose="02030602050306030303" pitchFamily="18" charset="0"/>
              </a:rPr>
              <a:t>Paramètres avancés</a:t>
            </a:r>
            <a:r>
              <a:rPr lang="fr-FR" sz="2400" dirty="0">
                <a:latin typeface="Constantia" panose="02030602050306030303" pitchFamily="18" charset="0"/>
              </a:rPr>
              <a:t>. </a:t>
            </a:r>
          </a:p>
          <a:p>
            <a:pPr algn="just"/>
            <a:r>
              <a:rPr lang="fr-FR" sz="2400" b="1" dirty="0">
                <a:latin typeface="Constantia" panose="02030602050306030303" pitchFamily="18" charset="0"/>
              </a:rPr>
              <a:t>OUVRIR </a:t>
            </a:r>
            <a:r>
              <a:rPr lang="fr-FR" sz="2400" dirty="0">
                <a:latin typeface="Constantia" panose="02030602050306030303" pitchFamily="18" charset="0"/>
              </a:rPr>
              <a:t>la liste déroulante </a:t>
            </a:r>
            <a:r>
              <a:rPr lang="fr-FR" sz="2400" b="1" dirty="0">
                <a:latin typeface="Constantia" panose="02030602050306030303" pitchFamily="18" charset="0"/>
              </a:rPr>
              <a:t>Échelle </a:t>
            </a:r>
            <a:r>
              <a:rPr lang="fr-FR" sz="2400" dirty="0">
                <a:latin typeface="Constantia" panose="02030602050306030303" pitchFamily="18" charset="0"/>
              </a:rPr>
              <a:t>et cliquez sur 90 %. </a:t>
            </a:r>
          </a:p>
          <a:p>
            <a:pPr algn="just"/>
            <a:r>
              <a:rPr lang="fr-FR" sz="2400" b="1" dirty="0">
                <a:latin typeface="Constantia" panose="02030602050306030303" pitchFamily="18" charset="0"/>
              </a:rPr>
              <a:t>OUVRIR </a:t>
            </a:r>
            <a:r>
              <a:rPr lang="fr-FR" sz="2400" dirty="0">
                <a:latin typeface="Constantia" panose="02030602050306030303" pitchFamily="18" charset="0"/>
              </a:rPr>
              <a:t>la liste déroulante </a:t>
            </a:r>
            <a:r>
              <a:rPr lang="fr-FR" sz="2400" b="1" dirty="0">
                <a:latin typeface="Constantia" panose="02030602050306030303" pitchFamily="18" charset="0"/>
              </a:rPr>
              <a:t>Espacement </a:t>
            </a:r>
            <a:r>
              <a:rPr lang="fr-FR" sz="2400" dirty="0">
                <a:latin typeface="Constantia" panose="02030602050306030303" pitchFamily="18" charset="0"/>
              </a:rPr>
              <a:t>et cliquez sur </a:t>
            </a:r>
            <a:r>
              <a:rPr lang="fr-FR" sz="2400" b="1" dirty="0">
                <a:latin typeface="Constantia" panose="02030602050306030303" pitchFamily="18" charset="0"/>
              </a:rPr>
              <a:t>Étendu</a:t>
            </a:r>
            <a:r>
              <a:rPr lang="fr-FR" sz="2400" dirty="0">
                <a:latin typeface="Constantia" panose="02030602050306030303" pitchFamily="18" charset="0"/>
              </a:rPr>
              <a:t>. Dans la zone De :, conservez la valeur par défaut 1 pt. </a:t>
            </a:r>
          </a:p>
          <a:p>
            <a:pPr algn="just"/>
            <a:r>
              <a:rPr lang="fr-FR" sz="2400" dirty="0">
                <a:latin typeface="Constantia" panose="02030602050306030303" pitchFamily="18" charset="0"/>
              </a:rPr>
              <a:t>Cliquez sur </a:t>
            </a:r>
            <a:r>
              <a:rPr lang="fr-FR" sz="2400" b="1" dirty="0">
                <a:latin typeface="Constantia" panose="02030602050306030303" pitchFamily="18" charset="0"/>
              </a:rPr>
              <a:t>OK</a:t>
            </a:r>
            <a:r>
              <a:rPr lang="fr-FR" sz="2400" dirty="0">
                <a:latin typeface="Constantia" panose="02030602050306030303" pitchFamily="18" charset="0"/>
              </a:rPr>
              <a:t>. </a:t>
            </a:r>
          </a:p>
          <a:p>
            <a:pPr algn="just"/>
            <a:r>
              <a:rPr lang="fr-FR" sz="2400" b="1" dirty="0">
                <a:latin typeface="Constantia" panose="02030602050306030303" pitchFamily="18" charset="0"/>
              </a:rPr>
              <a:t>ENREGISTRER </a:t>
            </a:r>
            <a:r>
              <a:rPr lang="fr-FR" sz="2400" dirty="0">
                <a:latin typeface="Constantia" panose="02030602050306030303" pitchFamily="18" charset="0"/>
              </a:rPr>
              <a:t>le document sous le nom </a:t>
            </a:r>
            <a:r>
              <a:rPr lang="fr-FR" sz="2400" b="1" i="1" dirty="0">
                <a:latin typeface="Constantia" panose="02030602050306030303" pitchFamily="18" charset="0"/>
              </a:rPr>
              <a:t>Classes 2 </a:t>
            </a:r>
            <a:r>
              <a:rPr lang="fr-FR" sz="2400" dirty="0">
                <a:latin typeface="Constantia" panose="02030602050306030303" pitchFamily="18" charset="0"/>
              </a:rPr>
              <a:t>dans le dossier de la leçon de votre clé USB. </a:t>
            </a:r>
          </a:p>
          <a:p>
            <a:pPr algn="just"/>
            <a:r>
              <a:rPr lang="fr-FR" sz="2400" b="1" dirty="0">
                <a:latin typeface="Constantia" panose="02030602050306030303" pitchFamily="18" charset="0"/>
              </a:rPr>
              <a:t>PAUSE. LAISSEZ </a:t>
            </a:r>
            <a:r>
              <a:rPr lang="fr-FR" sz="2400" dirty="0">
                <a:latin typeface="Constantia" panose="02030602050306030303" pitchFamily="18" charset="0"/>
              </a:rPr>
              <a:t>le document ouvert pour l’utiliser dans l’exercice suivant.</a:t>
            </a:r>
          </a:p>
        </p:txBody>
      </p:sp>
    </p:spTree>
    <p:extLst>
      <p:ext uri="{BB962C8B-B14F-4D97-AF65-F5344CB8AC3E}">
        <p14:creationId xmlns:p14="http://schemas.microsoft.com/office/powerpoint/2010/main" val="38015281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latin typeface="Constantia" panose="02030602050306030303" pitchFamily="18" charset="0"/>
              </a:rPr>
              <a:t>UTILISATION DE LA COMMANDE REPRODUIRE LA MISE EN FORME</a:t>
            </a:r>
            <a:r>
              <a:rPr lang="fr-FR" sz="2400" b="1" dirty="0"/>
              <a:t> </a:t>
            </a:r>
            <a:endParaRPr lang="fr-FR" sz="2400" b="1" dirty="0">
              <a:latin typeface="Constantia" panose="02030602050306030303" pitchFamily="18" charset="0"/>
            </a:endParaRPr>
          </a:p>
        </p:txBody>
      </p:sp>
      <p:sp>
        <p:nvSpPr>
          <p:cNvPr id="6" name="ZoneTexte 5"/>
          <p:cNvSpPr txBox="1"/>
          <p:nvPr/>
        </p:nvSpPr>
        <p:spPr>
          <a:xfrm>
            <a:off x="130628" y="1544433"/>
            <a:ext cx="11959048" cy="4524315"/>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Utilisation de la commande Reproduire la mise en forme </a:t>
            </a:r>
          </a:p>
          <a:p>
            <a:pPr algn="just"/>
            <a:r>
              <a:rPr lang="fr-FR" sz="2400" dirty="0">
                <a:latin typeface="Constantia" panose="02030602050306030303" pitchFamily="18" charset="0"/>
              </a:rPr>
              <a:t>Pour mettre en forme votre texte afin qu’il ait l’aspect souhaité, vous devrez peut-être copier la mise en forme existante. La commande Reproduire la mise en forme vous permet de copier les mises en forme à utiliser dans d’autres zones du document sans avoir à répéter les mêmes étapes. </a:t>
            </a:r>
          </a:p>
          <a:p>
            <a:pPr algn="just"/>
            <a:r>
              <a:rPr lang="fr-FR" sz="2400" dirty="0">
                <a:latin typeface="Constantia" panose="02030602050306030303" pitchFamily="18" charset="0"/>
              </a:rPr>
              <a:t>La commande Reproduire la mise en forme se trouve dans le groupe Presse-papiers de l’onglet Accueil. Elle permet de copier les attributs et autres mises en forme d’un bloc de texte et de les appliquer à un autre texte sélectionné du document. Lorsque vous activez la commande Reproduire la mise en forme, le pointeur de la souris revêt l’aspect d’un pinceau. Un simple clic sur le bouton Reproduire la mise en forme vous permet de copier et d’appliquer la mise en forme une fois ; un double-clic vous permet d’appliquer la mise en forme copiée à autant d’endroits que vous le souhaitez. </a:t>
            </a:r>
          </a:p>
        </p:txBody>
      </p:sp>
    </p:spTree>
    <p:extLst>
      <p:ext uri="{BB962C8B-B14F-4D97-AF65-F5344CB8AC3E}">
        <p14:creationId xmlns:p14="http://schemas.microsoft.com/office/powerpoint/2010/main" val="35246495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latin typeface="Constantia" panose="02030602050306030303" pitchFamily="18" charset="0"/>
              </a:rPr>
              <a:t>UTILISATION DE LA COMMANDE REPRODUIRE LA MISE EN FORME</a:t>
            </a:r>
            <a:r>
              <a:rPr lang="fr-FR" sz="2400" b="1" dirty="0"/>
              <a:t> </a:t>
            </a:r>
            <a:endParaRPr lang="fr-FR" sz="2400" b="1" dirty="0">
              <a:latin typeface="Constantia" panose="02030602050306030303" pitchFamily="18" charset="0"/>
            </a:endParaRPr>
          </a:p>
        </p:txBody>
      </p:sp>
      <p:sp>
        <p:nvSpPr>
          <p:cNvPr id="6" name="ZoneTexte 5"/>
          <p:cNvSpPr txBox="1"/>
          <p:nvPr/>
        </p:nvSpPr>
        <p:spPr>
          <a:xfrm>
            <a:off x="156754" y="1423849"/>
            <a:ext cx="11959048" cy="5447645"/>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Utiliser la commande Reproduire la mise en forme </a:t>
            </a:r>
          </a:p>
          <a:p>
            <a:pPr algn="just"/>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 </a:t>
            </a:r>
          </a:p>
          <a:p>
            <a:pPr algn="just"/>
            <a:r>
              <a:rPr lang="fr-FR" sz="2400" dirty="0">
                <a:latin typeface="Constantia" panose="02030602050306030303" pitchFamily="18" charset="0"/>
              </a:rPr>
              <a:t>Sélectionnez le titre </a:t>
            </a:r>
            <a:r>
              <a:rPr lang="fr-FR" sz="2400" b="1" dirty="0">
                <a:latin typeface="Constantia" panose="02030602050306030303" pitchFamily="18" charset="0"/>
              </a:rPr>
              <a:t>Adultes âgés actifs</a:t>
            </a:r>
            <a:r>
              <a:rPr lang="fr-FR" sz="2400" dirty="0">
                <a:latin typeface="Constantia" panose="02030602050306030303" pitchFamily="18" charset="0"/>
              </a:rPr>
              <a:t>. </a:t>
            </a:r>
          </a:p>
          <a:p>
            <a:pPr algn="just"/>
            <a:r>
              <a:rPr lang="fr-FR" sz="2400" dirty="0">
                <a:latin typeface="Constantia" panose="02030602050306030303" pitchFamily="18" charset="0"/>
              </a:rPr>
              <a:t>Sous l’onglet Accueil, dans le groupe Presse-papiers, cliquez une fois sur le bouton </a:t>
            </a:r>
            <a:r>
              <a:rPr lang="fr-FR" sz="2400" b="1" dirty="0">
                <a:latin typeface="Constantia" panose="02030602050306030303" pitchFamily="18" charset="0"/>
              </a:rPr>
              <a:t>Reproduire la mise en forme</a:t>
            </a:r>
            <a:r>
              <a:rPr lang="fr-FR" sz="2400" dirty="0">
                <a:latin typeface="Constantia" panose="02030602050306030303" pitchFamily="18" charset="0"/>
              </a:rPr>
              <a:t>. Ce bouton copie la mise en forme du texte sélectionné et le pointeur se transforme en une icône en forme de pinceau lorsque vous pointez sur le texte. Utilisez le pointeur en forme de pinceau pour sélectionner le titre suivant, </a:t>
            </a:r>
            <a:r>
              <a:rPr lang="fr-FR" sz="2400" b="1" dirty="0">
                <a:latin typeface="Constantia" panose="02030602050306030303" pitchFamily="18" charset="0"/>
              </a:rPr>
              <a:t>Camp d’entraînement</a:t>
            </a:r>
            <a:r>
              <a:rPr lang="fr-FR" sz="2400" dirty="0">
                <a:latin typeface="Constantia" panose="02030602050306030303" pitchFamily="18" charset="0"/>
              </a:rPr>
              <a:t>. Le format copié est appliqué et le pinceau est désactivé. </a:t>
            </a:r>
          </a:p>
          <a:p>
            <a:pPr algn="just"/>
            <a:r>
              <a:rPr lang="fr-FR" sz="2400" dirty="0">
                <a:latin typeface="Constantia" panose="02030602050306030303" pitchFamily="18" charset="0"/>
              </a:rPr>
              <a:t>Laissez le titre </a:t>
            </a:r>
            <a:r>
              <a:rPr lang="fr-FR" sz="2400" b="1" i="1" dirty="0">
                <a:latin typeface="Constantia" panose="02030602050306030303" pitchFamily="18" charset="0"/>
              </a:rPr>
              <a:t>Camp d’entraînement </a:t>
            </a:r>
            <a:r>
              <a:rPr lang="fr-FR" sz="2400" dirty="0">
                <a:latin typeface="Constantia" panose="02030602050306030303" pitchFamily="18" charset="0"/>
              </a:rPr>
              <a:t>sélectionné et double-cliquez sur le bouton </a:t>
            </a:r>
            <a:r>
              <a:rPr lang="fr-FR" sz="2400" b="1" dirty="0">
                <a:latin typeface="Constantia" panose="02030602050306030303" pitchFamily="18" charset="0"/>
              </a:rPr>
              <a:t>Reproduire la mise en forme</a:t>
            </a:r>
            <a:r>
              <a:rPr lang="fr-FR" sz="2400" dirty="0">
                <a:latin typeface="Constantia" panose="02030602050306030303" pitchFamily="18" charset="0"/>
              </a:rPr>
              <a:t>. Notez le message de la barre d’état « Sélectionnez le contenu auquel appliquer la mise en forme copiée ou appuyez sur </a:t>
            </a:r>
            <a:r>
              <a:rPr lang="fr-FR" sz="2400" dirty="0" err="1">
                <a:latin typeface="Constantia" panose="02030602050306030303" pitchFamily="18" charset="0"/>
              </a:rPr>
              <a:t>Échap</a:t>
            </a:r>
            <a:r>
              <a:rPr lang="fr-FR" sz="2400" dirty="0">
                <a:latin typeface="Constantia" panose="02030602050306030303" pitchFamily="18" charset="0"/>
              </a:rPr>
              <a:t> pour annuler ». Notez aussi que le pointeur de la souris se transforme en une icône en forme de pinceau lorsque vous le placez sur le texte. Vous pourrez maintenant appliquer la même mise en forme à plusieurs éléments du document. </a:t>
            </a:r>
          </a:p>
        </p:txBody>
      </p:sp>
    </p:spTree>
    <p:extLst>
      <p:ext uri="{BB962C8B-B14F-4D97-AF65-F5344CB8AC3E}">
        <p14:creationId xmlns:p14="http://schemas.microsoft.com/office/powerpoint/2010/main" val="21096182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sp>
        <p:nvSpPr>
          <p:cNvPr id="10" name="ZoneTexte 9"/>
          <p:cNvSpPr txBox="1"/>
          <p:nvPr/>
        </p:nvSpPr>
        <p:spPr>
          <a:xfrm>
            <a:off x="130628" y="1544433"/>
            <a:ext cx="11959048" cy="4893647"/>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Style de Paragraphe</a:t>
            </a:r>
          </a:p>
          <a:p>
            <a:pPr algn="just"/>
            <a:r>
              <a:rPr lang="fr-FR" sz="2400" dirty="0">
                <a:latin typeface="Constantia" panose="02030602050306030303" pitchFamily="18" charset="0"/>
              </a:rPr>
              <a:t>Word fournit des styles prédéfinis pour mettre en forme les documents instantanément avec un certain nombre d’attributs de caractère et de paragraphe. Vous pouvez apporter des modifications aux styles existants ou créer de nouveaux styles et placez-les dans la galerie de styles sous l’onglet Accueil, dans le document actif ou dans un modèle. Dans cet exercice, vous allez apprendre à appliquer un style et à modifier un style existant. </a:t>
            </a:r>
          </a:p>
          <a:p>
            <a:pPr algn="just"/>
            <a:r>
              <a:rPr lang="fr-FR" sz="2400" dirty="0">
                <a:latin typeface="Constantia" panose="02030602050306030303" pitchFamily="18" charset="0"/>
              </a:rPr>
              <a:t>Le volet Styles répertorie les mêmes styles que ceux affichés dans la galerie de styles. Lorsque vous pointez sur un style de la liste, une info-bulle en affiche les propriétés. </a:t>
            </a:r>
          </a:p>
          <a:p>
            <a:pPr algn="just"/>
            <a:r>
              <a:rPr lang="fr-FR" sz="2400" dirty="0">
                <a:latin typeface="Constantia" panose="02030602050306030303" pitchFamily="18" charset="0"/>
              </a:rPr>
              <a:t>Il existe deux types de styles : les styles de paragraphe et les styles de caractère. Les styles créés pour les paragraphes sont identifiés dans le volet Styles par une marque de paragraphe à droite du nom du style. Lorsque vous sélectionnez </a:t>
            </a:r>
            <a:r>
              <a:rPr lang="fr-FR" sz="2400" b="1" dirty="0">
                <a:latin typeface="Constantia" panose="02030602050306030303" pitchFamily="18" charset="0"/>
              </a:rPr>
              <a:t>un style de paragraphe</a:t>
            </a:r>
            <a:r>
              <a:rPr lang="fr-FR" sz="2400" dirty="0">
                <a:latin typeface="Constantia" panose="02030602050306030303" pitchFamily="18" charset="0"/>
              </a:rPr>
              <a:t>, la mise en forme est appliquée instantanément à tout le texte du paragraphe où se trouve le point d’insertion, que ce texte soit sélectionné ou pas. </a:t>
            </a:r>
          </a:p>
        </p:txBody>
      </p:sp>
    </p:spTree>
    <p:extLst>
      <p:ext uri="{BB962C8B-B14F-4D97-AF65-F5344CB8AC3E}">
        <p14:creationId xmlns:p14="http://schemas.microsoft.com/office/powerpoint/2010/main" val="92658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43691" y="1731554"/>
            <a:ext cx="11553726" cy="5262979"/>
          </a:xfrm>
          <a:prstGeom prst="rect">
            <a:avLst/>
          </a:prstGeom>
          <a:noFill/>
        </p:spPr>
        <p:txBody>
          <a:bodyPr wrap="square" rtlCol="0">
            <a:spAutoFit/>
          </a:bodyPr>
          <a:lstStyle/>
          <a:p>
            <a:pPr algn="just"/>
            <a:r>
              <a:rPr lang="fr-FR" sz="2400" b="1" dirty="0">
                <a:latin typeface="Constantia" panose="02030602050306030303" pitchFamily="18" charset="0"/>
              </a:rPr>
              <a:t>Utilisation du ruban</a:t>
            </a:r>
          </a:p>
          <a:p>
            <a:pPr marL="342900" indent="-342900" algn="just">
              <a:buFont typeface="+mj-lt"/>
              <a:buAutoNum type="arabicPeriod"/>
            </a:pPr>
            <a:r>
              <a:rPr lang="fr-FR" sz="2400" dirty="0">
                <a:latin typeface="Constantia" panose="02030602050306030303" pitchFamily="18" charset="0"/>
              </a:rPr>
              <a:t>Cliquez sur l’onglet </a:t>
            </a:r>
            <a:r>
              <a:rPr lang="fr-FR" sz="2400" b="1" dirty="0">
                <a:latin typeface="Constantia" panose="02030602050306030303" pitchFamily="18" charset="0"/>
              </a:rPr>
              <a:t>Accueil</a:t>
            </a:r>
            <a:r>
              <a:rPr lang="fr-FR" sz="2400" dirty="0">
                <a:latin typeface="Constantia" panose="02030602050306030303" pitchFamily="18" charset="0"/>
              </a:rPr>
              <a:t>.</a:t>
            </a:r>
          </a:p>
          <a:p>
            <a:pPr marL="342900" indent="-342900" algn="just">
              <a:buFont typeface="+mj-lt"/>
              <a:buAutoNum type="arabicPeriod"/>
            </a:pPr>
            <a:r>
              <a:rPr lang="fr-FR" sz="2400" dirty="0">
                <a:latin typeface="Constantia" panose="02030602050306030303" pitchFamily="18" charset="0"/>
              </a:rPr>
              <a:t>Cliquez sur le </a:t>
            </a:r>
            <a:r>
              <a:rPr lang="fr-FR" sz="2400" b="1" dirty="0">
                <a:latin typeface="Constantia" panose="02030602050306030303" pitchFamily="18" charset="0"/>
              </a:rPr>
              <a:t>lanceur de boîte de dialogue </a:t>
            </a:r>
            <a:r>
              <a:rPr lang="fr-FR" sz="2400" dirty="0">
                <a:latin typeface="Constantia" panose="02030602050306030303" pitchFamily="18" charset="0"/>
              </a:rPr>
              <a:t>dans le coin inférieur droit du groupe Police. La boîte de dialogue </a:t>
            </a:r>
            <a:r>
              <a:rPr lang="fr-FR" sz="2400" i="1" dirty="0">
                <a:latin typeface="Constantia" panose="02030602050306030303" pitchFamily="18" charset="0"/>
              </a:rPr>
              <a:t>Police </a:t>
            </a:r>
            <a:r>
              <a:rPr lang="fr-FR" sz="2400" dirty="0">
                <a:latin typeface="Constantia" panose="02030602050306030303" pitchFamily="18" charset="0"/>
              </a:rPr>
              <a:t>s’affiche. Elle contient deux onglets, l’onglet </a:t>
            </a:r>
            <a:r>
              <a:rPr lang="fr-FR" sz="2400" i="1" dirty="0">
                <a:latin typeface="Constantia" panose="02030602050306030303" pitchFamily="18" charset="0"/>
              </a:rPr>
              <a:t>Police </a:t>
            </a:r>
            <a:r>
              <a:rPr lang="fr-FR" sz="2400" dirty="0">
                <a:latin typeface="Constantia" panose="02030602050306030303" pitchFamily="18" charset="0"/>
              </a:rPr>
              <a:t>étant l’onglet actif. Il est possible de sélectionner plusieurs options dans la boîte de dialogue </a:t>
            </a:r>
            <a:r>
              <a:rPr lang="fr-FR" sz="2400" i="1" dirty="0">
                <a:latin typeface="Constantia" panose="02030602050306030303" pitchFamily="18" charset="0"/>
              </a:rPr>
              <a:t>Police</a:t>
            </a:r>
            <a:r>
              <a:rPr lang="fr-FR" sz="2400" dirty="0">
                <a:latin typeface="Constantia" panose="02030602050306030303" pitchFamily="18" charset="0"/>
              </a:rPr>
              <a:t>. Pour fermer la boîte de dialogue, cliquez sur Annuler. Nous allons continuer sans cliquer sur Annuler.</a:t>
            </a:r>
          </a:p>
          <a:p>
            <a:pPr marL="342900" indent="-342900" algn="just">
              <a:buFont typeface="+mj-lt"/>
              <a:buAutoNum type="arabicPeriod"/>
            </a:pPr>
            <a:r>
              <a:rPr lang="fr-FR" sz="2400" dirty="0">
                <a:latin typeface="Constantia" panose="02030602050306030303" pitchFamily="18" charset="0"/>
              </a:rPr>
              <a:t>Cliquez sur la flèche déroulante de la zone de commande Police du groupe Police pour afficher le menu de polices disponibles.</a:t>
            </a:r>
          </a:p>
          <a:p>
            <a:pPr marL="342900" indent="-342900" algn="just">
              <a:buFont typeface="+mj-lt"/>
              <a:buAutoNum type="arabicPeriod"/>
            </a:pPr>
            <a:r>
              <a:rPr lang="fr-FR" sz="2400" dirty="0">
                <a:latin typeface="Constantia" panose="02030602050306030303" pitchFamily="18" charset="0"/>
              </a:rPr>
              <a:t>Double-cliquez sur l’onglet </a:t>
            </a:r>
            <a:r>
              <a:rPr lang="fr-FR" sz="2400" b="1" dirty="0">
                <a:latin typeface="Constantia" panose="02030602050306030303" pitchFamily="18" charset="0"/>
              </a:rPr>
              <a:t>Accueil</a:t>
            </a:r>
            <a:r>
              <a:rPr lang="fr-FR" sz="2400" dirty="0">
                <a:latin typeface="Constantia" panose="02030602050306030303" pitchFamily="18" charset="0"/>
              </a:rPr>
              <a:t>. Notez que les groupes de commandes sont désormais masqués pour vous fournir un plus grand espace de travail dans votre document.</a:t>
            </a:r>
          </a:p>
          <a:p>
            <a:r>
              <a:rPr lang="fr-FR" sz="2400" dirty="0">
                <a:latin typeface="Constantia" panose="02030602050306030303" pitchFamily="18" charset="0"/>
              </a:rPr>
              <a:t>Double-cliquez une nouvelle fois sur l’onglet </a:t>
            </a:r>
            <a:r>
              <a:rPr lang="fr-FR" sz="2400" b="1" dirty="0">
                <a:latin typeface="Constantia" panose="02030602050306030303" pitchFamily="18" charset="0"/>
              </a:rPr>
              <a:t>Accueil </a:t>
            </a:r>
            <a:r>
              <a:rPr lang="fr-FR" sz="2400" dirty="0">
                <a:latin typeface="Constantia" panose="02030602050306030303" pitchFamily="18" charset="0"/>
              </a:rPr>
              <a:t>pour afficher à nouveau les groupes.</a:t>
            </a:r>
          </a:p>
        </p:txBody>
      </p:sp>
    </p:spTree>
    <p:extLst>
      <p:ext uri="{BB962C8B-B14F-4D97-AF65-F5344CB8AC3E}">
        <p14:creationId xmlns:p14="http://schemas.microsoft.com/office/powerpoint/2010/main" val="5635555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sp>
        <p:nvSpPr>
          <p:cNvPr id="10" name="ZoneTexte 9"/>
          <p:cNvSpPr txBox="1"/>
          <p:nvPr/>
        </p:nvSpPr>
        <p:spPr>
          <a:xfrm>
            <a:off x="130628" y="1544433"/>
            <a:ext cx="11959048" cy="3785652"/>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Style de Caractère</a:t>
            </a:r>
          </a:p>
          <a:p>
            <a:pPr algn="just"/>
            <a:r>
              <a:rPr lang="fr-FR" sz="2400" dirty="0">
                <a:latin typeface="Constantia" panose="02030602050306030303" pitchFamily="18" charset="0"/>
              </a:rPr>
              <a:t>Les </a:t>
            </a:r>
            <a:r>
              <a:rPr lang="fr-FR" sz="2400" b="1" u="sng" dirty="0">
                <a:latin typeface="Constantia" panose="02030602050306030303" pitchFamily="18" charset="0"/>
              </a:rPr>
              <a:t>styles de caractère </a:t>
            </a:r>
            <a:r>
              <a:rPr lang="fr-FR" sz="2400" dirty="0">
                <a:latin typeface="Constantia" panose="02030602050306030303" pitchFamily="18" charset="0"/>
              </a:rPr>
              <a:t>sont appliqués aux caractères ou mots que vous sélectionnez. Dans le volet Styles, les styles de caractères sont accompagnés de la lettre minuscule </a:t>
            </a:r>
            <a:r>
              <a:rPr lang="fr-FR" sz="2400" i="1" dirty="0">
                <a:latin typeface="Constantia" panose="02030602050306030303" pitchFamily="18" charset="0"/>
              </a:rPr>
              <a:t>a</a:t>
            </a:r>
            <a:r>
              <a:rPr lang="fr-FR" sz="2400" dirty="0">
                <a:latin typeface="Constantia" panose="02030602050306030303" pitchFamily="18" charset="0"/>
              </a:rPr>
              <a:t>. </a:t>
            </a:r>
          </a:p>
          <a:p>
            <a:pPr algn="just"/>
            <a:r>
              <a:rPr lang="fr-FR" sz="2400" dirty="0">
                <a:latin typeface="Constantia" panose="02030602050306030303" pitchFamily="18" charset="0"/>
              </a:rPr>
              <a:t>Parfois, un style peut être utilisé pour les caractères ou les paragraphes sélectionnés. Ces styles liés sont accompagnés d’un symbole de paragraphe et de la lettre minuscule </a:t>
            </a:r>
            <a:r>
              <a:rPr lang="fr-FR" sz="2400" i="1" dirty="0">
                <a:latin typeface="Constantia" panose="02030602050306030303" pitchFamily="18" charset="0"/>
              </a:rPr>
              <a:t>a</a:t>
            </a:r>
            <a:r>
              <a:rPr lang="fr-FR" sz="2400" dirty="0">
                <a:latin typeface="Constantia" panose="02030602050306030303" pitchFamily="18" charset="0"/>
              </a:rPr>
              <a:t>. Sélectionnez le texte auquel vous souhaitez appliquer un style lié. </a:t>
            </a:r>
          </a:p>
          <a:p>
            <a:pPr algn="just"/>
            <a:r>
              <a:rPr lang="fr-FR" sz="2400" dirty="0">
                <a:latin typeface="Constantia" panose="02030602050306030303" pitchFamily="18" charset="0"/>
              </a:rPr>
              <a:t>Dans le Chapitre II, vous avez appris à afficher un document avec le volet de navigation en utilisant l’un des trois onglets. Lorsque vous appliquez des styles à un document, comme dans les titres, vous êtes en mesure d’effectuer des recherches rapidement dans votre document. </a:t>
            </a:r>
          </a:p>
        </p:txBody>
      </p:sp>
    </p:spTree>
    <p:extLst>
      <p:ext uri="{BB962C8B-B14F-4D97-AF65-F5344CB8AC3E}">
        <p14:creationId xmlns:p14="http://schemas.microsoft.com/office/powerpoint/2010/main" val="8931390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sp>
        <p:nvSpPr>
          <p:cNvPr id="6" name="ZoneTexte 5"/>
          <p:cNvSpPr txBox="1"/>
          <p:nvPr/>
        </p:nvSpPr>
        <p:spPr>
          <a:xfrm>
            <a:off x="156754" y="1423849"/>
            <a:ext cx="11959048" cy="3600986"/>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Appliquer un Style</a:t>
            </a:r>
          </a:p>
          <a:p>
            <a:pPr algn="just"/>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 </a:t>
            </a:r>
          </a:p>
          <a:p>
            <a:pPr algn="just"/>
            <a:r>
              <a:rPr lang="fr-FR" sz="2400" dirty="0">
                <a:latin typeface="Constantia" panose="02030602050306030303" pitchFamily="18" charset="0"/>
              </a:rPr>
              <a:t>Sélectionnez le titre </a:t>
            </a:r>
            <a:r>
              <a:rPr lang="fr-FR" sz="2400" b="1" dirty="0">
                <a:latin typeface="Constantia" panose="02030602050306030303" pitchFamily="18" charset="0"/>
              </a:rPr>
              <a:t>Personnes âgées actives</a:t>
            </a:r>
            <a:r>
              <a:rPr lang="fr-FR" sz="2400" dirty="0">
                <a:latin typeface="Constantia" panose="02030602050306030303" pitchFamily="18" charset="0"/>
              </a:rPr>
              <a:t>. </a:t>
            </a:r>
          </a:p>
          <a:p>
            <a:pPr marL="342900" indent="-342900" algn="just">
              <a:buFont typeface="+mj-lt"/>
              <a:buAutoNum type="arabicPeriod"/>
            </a:pPr>
            <a:r>
              <a:rPr lang="fr-FR" sz="2400" dirty="0">
                <a:latin typeface="Constantia" panose="02030602050306030303" pitchFamily="18" charset="0"/>
              </a:rPr>
              <a:t>Sélectionnez le titre </a:t>
            </a:r>
            <a:r>
              <a:rPr lang="fr-FR" sz="2400" b="1" dirty="0">
                <a:latin typeface="Constantia" panose="02030602050306030303" pitchFamily="18" charset="0"/>
              </a:rPr>
              <a:t>Personnes âgées actives</a:t>
            </a:r>
            <a:r>
              <a:rPr lang="fr-FR" sz="2400" dirty="0">
                <a:latin typeface="Constantia" panose="02030602050306030303" pitchFamily="18" charset="0"/>
              </a:rPr>
              <a:t>. Dans le groupe de commandes Style de l’onglet Accueil, cliquez sur </a:t>
            </a:r>
            <a:r>
              <a:rPr lang="fr-FR" sz="2400" b="1" dirty="0">
                <a:latin typeface="Constantia" panose="02030602050306030303" pitchFamily="18" charset="0"/>
              </a:rPr>
              <a:t>Titre 1</a:t>
            </a:r>
            <a:r>
              <a:rPr lang="fr-FR" sz="2400" dirty="0">
                <a:latin typeface="Constantia" panose="02030602050306030303" pitchFamily="18" charset="0"/>
              </a:rPr>
              <a:t>. Le style est appliqué au titre. </a:t>
            </a:r>
          </a:p>
          <a:p>
            <a:pPr marL="342900" indent="-342900" algn="just">
              <a:buFont typeface="+mj-lt"/>
              <a:buAutoNum type="arabicPeriod"/>
            </a:pPr>
            <a:r>
              <a:rPr lang="fr-FR" sz="2400" dirty="0">
                <a:latin typeface="Constantia" panose="02030602050306030303" pitchFamily="18" charset="0"/>
              </a:rPr>
              <a:t>Utilisez la sélection multiple pour sélectionner tous les titres, puis cliquez sur </a:t>
            </a:r>
            <a:r>
              <a:rPr lang="fr-FR" sz="2400" b="1" dirty="0">
                <a:latin typeface="Constantia" panose="02030602050306030303" pitchFamily="18" charset="0"/>
              </a:rPr>
              <a:t>Titre 1</a:t>
            </a:r>
            <a:r>
              <a:rPr lang="fr-FR" sz="2400" dirty="0">
                <a:latin typeface="Constantia" panose="02030602050306030303" pitchFamily="18" charset="0"/>
              </a:rPr>
              <a:t>. Le style Titre 1 est appliqué à tous les autres titres restants. </a:t>
            </a:r>
          </a:p>
          <a:p>
            <a:pPr marL="342900" indent="-342900" algn="just">
              <a:buFont typeface="+mj-lt"/>
              <a:buAutoNum type="arabicPeriod"/>
            </a:pPr>
            <a:r>
              <a:rPr lang="fr-FR" sz="2400" dirty="0">
                <a:latin typeface="Constantia" panose="02030602050306030303" pitchFamily="18" charset="0"/>
              </a:rPr>
              <a:t>Dans la deuxième phrase de la description Personnes âgées actives, sélectionnez </a:t>
            </a:r>
            <a:r>
              <a:rPr lang="fr-FR" sz="2400" b="1" dirty="0">
                <a:latin typeface="Constantia" panose="02030602050306030303" pitchFamily="18" charset="0"/>
              </a:rPr>
              <a:t>faible impact</a:t>
            </a:r>
            <a:r>
              <a:rPr lang="fr-FR" sz="2400" dirty="0">
                <a:latin typeface="Constantia" panose="02030602050306030303" pitchFamily="18" charset="0"/>
              </a:rPr>
              <a:t>. Dans le groupe Style, cliquez sur le </a:t>
            </a:r>
            <a:r>
              <a:rPr lang="fr-FR" sz="2400" b="1" dirty="0">
                <a:latin typeface="Constantia" panose="02030602050306030303" pitchFamily="18" charset="0"/>
              </a:rPr>
              <a:t>lanceur de boîte de dialogue</a:t>
            </a:r>
            <a:r>
              <a:rPr lang="fr-FR" sz="2400" dirty="0">
                <a:latin typeface="Constantia" panose="02030602050306030303" pitchFamily="18" charset="0"/>
              </a:rPr>
              <a:t>. </a:t>
            </a:r>
          </a:p>
        </p:txBody>
      </p:sp>
    </p:spTree>
    <p:extLst>
      <p:ext uri="{BB962C8B-B14F-4D97-AF65-F5344CB8AC3E}">
        <p14:creationId xmlns:p14="http://schemas.microsoft.com/office/powerpoint/2010/main" val="19334596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sp>
        <p:nvSpPr>
          <p:cNvPr id="6" name="ZoneTexte 5"/>
          <p:cNvSpPr txBox="1"/>
          <p:nvPr/>
        </p:nvSpPr>
        <p:spPr>
          <a:xfrm>
            <a:off x="156754" y="1423849"/>
            <a:ext cx="11959048" cy="589072"/>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Appliquer un Style</a:t>
            </a:r>
          </a:p>
        </p:txBody>
      </p:sp>
      <p:pic>
        <p:nvPicPr>
          <p:cNvPr id="2" name="Image 1"/>
          <p:cNvPicPr>
            <a:picLocks noChangeAspect="1"/>
          </p:cNvPicPr>
          <p:nvPr/>
        </p:nvPicPr>
        <p:blipFill>
          <a:blip r:embed="rId2"/>
          <a:stretch>
            <a:fillRect/>
          </a:stretch>
        </p:blipFill>
        <p:spPr>
          <a:xfrm>
            <a:off x="4710263" y="1567541"/>
            <a:ext cx="4123156" cy="4983383"/>
          </a:xfrm>
          <a:prstGeom prst="rect">
            <a:avLst/>
          </a:prstGeom>
        </p:spPr>
      </p:pic>
    </p:spTree>
    <p:extLst>
      <p:ext uri="{BB962C8B-B14F-4D97-AF65-F5344CB8AC3E}">
        <p14:creationId xmlns:p14="http://schemas.microsoft.com/office/powerpoint/2010/main" val="2769219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Application des styles </a:t>
            </a:r>
          </a:p>
        </p:txBody>
      </p:sp>
      <p:sp>
        <p:nvSpPr>
          <p:cNvPr id="6" name="ZoneTexte 5"/>
          <p:cNvSpPr txBox="1"/>
          <p:nvPr/>
        </p:nvSpPr>
        <p:spPr>
          <a:xfrm>
            <a:off x="156754" y="1423849"/>
            <a:ext cx="11959048" cy="5447645"/>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Appliquer un Style</a:t>
            </a:r>
          </a:p>
          <a:p>
            <a:pPr marL="342900" indent="-342900" algn="just">
              <a:buFont typeface="Arial" panose="020B0604020202020204" pitchFamily="34" charset="0"/>
              <a:buChar char="•"/>
            </a:pPr>
            <a:r>
              <a:rPr lang="fr-FR" sz="2400" dirty="0">
                <a:latin typeface="Constantia" panose="02030602050306030303" pitchFamily="18" charset="0"/>
              </a:rPr>
              <a:t>Pointez sur </a:t>
            </a:r>
            <a:r>
              <a:rPr lang="fr-FR" sz="2400" b="1" dirty="0">
                <a:latin typeface="Constantia" panose="02030602050306030303" pitchFamily="18" charset="0"/>
              </a:rPr>
              <a:t>Emphase pâle </a:t>
            </a:r>
            <a:r>
              <a:rPr lang="fr-FR" sz="2400" dirty="0">
                <a:latin typeface="Constantia" panose="02030602050306030303" pitchFamily="18" charset="0"/>
              </a:rPr>
              <a:t>dans la liste Styles. Notez qu’une info-bulle s’affiche avec les valeurs par défaut de ce style. Cliquez sur </a:t>
            </a:r>
            <a:r>
              <a:rPr lang="fr-FR" sz="2400" b="1" dirty="0">
                <a:latin typeface="Constantia" panose="02030602050306030303" pitchFamily="18" charset="0"/>
              </a:rPr>
              <a:t>Emphase pâle</a:t>
            </a:r>
            <a:r>
              <a:rPr lang="fr-FR" sz="2400" dirty="0">
                <a:latin typeface="Constantia" panose="02030602050306030303" pitchFamily="18" charset="0"/>
              </a:rPr>
              <a:t>. Le style est appliqué au texte sélectionné. </a:t>
            </a:r>
          </a:p>
          <a:p>
            <a:pPr marL="342900" indent="-342900" algn="just">
              <a:buFont typeface="Arial" panose="020B0604020202020204" pitchFamily="34" charset="0"/>
              <a:buChar char="•"/>
            </a:pPr>
            <a:r>
              <a:rPr lang="fr-FR" sz="2400" dirty="0">
                <a:latin typeface="Constantia" panose="02030602050306030303" pitchFamily="18" charset="0"/>
              </a:rPr>
              <a:t>Dans la description Camp d’entraînement, sélectionnez </a:t>
            </a:r>
            <a:r>
              <a:rPr lang="fr-FR" sz="2400" b="1" dirty="0">
                <a:latin typeface="Constantia" panose="02030602050306030303" pitchFamily="18" charset="0"/>
              </a:rPr>
              <a:t>stimulant</a:t>
            </a:r>
            <a:r>
              <a:rPr lang="fr-FR" sz="2400" dirty="0">
                <a:latin typeface="Constantia" panose="02030602050306030303" pitchFamily="18" charset="0"/>
              </a:rPr>
              <a:t>, puis cliquez sur Emphase pâle dans le volet Styles. </a:t>
            </a:r>
          </a:p>
          <a:p>
            <a:pPr marL="342900" indent="-342900" algn="just">
              <a:buFont typeface="Arial" panose="020B0604020202020204" pitchFamily="34" charset="0"/>
              <a:buChar char="•"/>
            </a:pPr>
            <a:r>
              <a:rPr lang="fr-FR" sz="2400" dirty="0">
                <a:latin typeface="Constantia" panose="02030602050306030303" pitchFamily="18" charset="0"/>
              </a:rPr>
              <a:t>Dans la description </a:t>
            </a:r>
            <a:r>
              <a:rPr lang="fr-FR" sz="2400" dirty="0" err="1">
                <a:latin typeface="Constantia" panose="02030602050306030303" pitchFamily="18" charset="0"/>
              </a:rPr>
              <a:t>Core</a:t>
            </a:r>
            <a:r>
              <a:rPr lang="fr-FR" sz="2400" dirty="0">
                <a:latin typeface="Constantia" panose="02030602050306030303" pitchFamily="18" charset="0"/>
              </a:rPr>
              <a:t> Express, sélectionnez renforcer, puis cliquez sur Emphase pâle dans le volet Styles. </a:t>
            </a:r>
          </a:p>
          <a:p>
            <a:pPr marL="342900" indent="-342900" algn="just">
              <a:buFont typeface="Arial" panose="020B0604020202020204" pitchFamily="34" charset="0"/>
              <a:buChar char="•"/>
            </a:pPr>
            <a:r>
              <a:rPr lang="fr-FR" sz="2400" dirty="0">
                <a:latin typeface="Constantia" panose="02030602050306030303" pitchFamily="18" charset="0"/>
              </a:rPr>
              <a:t>Dans la description Cyclisme en salle, sélectionnez énergie, puis cliquez sur Emphase pâle dans le volet Styles. </a:t>
            </a:r>
          </a:p>
          <a:p>
            <a:pPr marL="342900" indent="-342900" algn="just">
              <a:buFont typeface="Arial" panose="020B0604020202020204" pitchFamily="34" charset="0"/>
              <a:buChar char="•"/>
            </a:pPr>
            <a:r>
              <a:rPr lang="fr-FR" sz="2400" dirty="0">
                <a:latin typeface="Constantia" panose="02030602050306030303" pitchFamily="18" charset="0"/>
              </a:rPr>
              <a:t>OUVRIR le volet de navigation et exercez-vous à parcourir le document à l’aide de l’onglet En-têtes. Ensuite, fermez le volet de navigation. </a:t>
            </a:r>
          </a:p>
          <a:p>
            <a:pPr marL="342900" indent="-342900" algn="just">
              <a:buFont typeface="Arial" panose="020B0604020202020204" pitchFamily="34" charset="0"/>
              <a:buChar char="•"/>
            </a:pPr>
            <a:r>
              <a:rPr lang="fr-FR" sz="2400" dirty="0">
                <a:latin typeface="Constantia" panose="02030602050306030303" pitchFamily="18" charset="0"/>
              </a:rPr>
              <a:t>ENREGISTRER le document sous le nom Classes 4 dans le dossier de la leçon de votre clé USB. </a:t>
            </a:r>
          </a:p>
        </p:txBody>
      </p:sp>
    </p:spTree>
    <p:extLst>
      <p:ext uri="{BB962C8B-B14F-4D97-AF65-F5344CB8AC3E}">
        <p14:creationId xmlns:p14="http://schemas.microsoft.com/office/powerpoint/2010/main" val="20205458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sp>
        <p:nvSpPr>
          <p:cNvPr id="10" name="ZoneTexte 9"/>
          <p:cNvSpPr txBox="1"/>
          <p:nvPr/>
        </p:nvSpPr>
        <p:spPr>
          <a:xfrm>
            <a:off x="130628" y="1544433"/>
            <a:ext cx="11959048" cy="4893647"/>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Modification des styles </a:t>
            </a:r>
          </a:p>
          <a:p>
            <a:pPr algn="just"/>
            <a:r>
              <a:rPr lang="fr-FR" sz="2400" dirty="0">
                <a:latin typeface="Constantia" panose="02030602050306030303" pitchFamily="18" charset="0"/>
              </a:rPr>
              <a:t>Vous pouvez apporter des modifications à un style existant à l’aide de la boîte de dialogue Modifier le style. Word vous offre également la possibilité de choisir où placer les modifications apportées aux styles, par exemple en les ajoutant à la galerie des styles, en les appliquant au document actif ou en les appliquant aux nouveaux documents basés sur un modèle. Dans cet exercice, vous allez apprendre à utiliser les options de Modifier le style qui permettent de modifier les styles dans Word. </a:t>
            </a:r>
          </a:p>
          <a:p>
            <a:pPr algn="just"/>
            <a:r>
              <a:rPr lang="fr-FR" sz="2400" dirty="0">
                <a:latin typeface="Constantia" panose="02030602050306030303" pitchFamily="18" charset="0"/>
              </a:rPr>
              <a:t>Pour modifier un style existant, cliquez avec le bouton droit sur le nom du style dans la galerie de styles ou dans le volet Style, puis cliquez sur </a:t>
            </a:r>
            <a:r>
              <a:rPr lang="fr-FR" sz="2400" i="1" dirty="0">
                <a:latin typeface="Constantia" panose="02030602050306030303" pitchFamily="18" charset="0"/>
              </a:rPr>
              <a:t>Modifier</a:t>
            </a:r>
            <a:r>
              <a:rPr lang="fr-FR" sz="2400" dirty="0">
                <a:latin typeface="Constantia" panose="02030602050306030303" pitchFamily="18" charset="0"/>
              </a:rPr>
              <a:t>. La boîte de dialogue Modifier le style s’affiche. Vous pouvez appliquer des attributs de caractère à un style en cliquant sur le bouton </a:t>
            </a:r>
            <a:r>
              <a:rPr lang="fr-FR" sz="2400" i="1" dirty="0">
                <a:latin typeface="Constantia" panose="02030602050306030303" pitchFamily="18" charset="0"/>
              </a:rPr>
              <a:t>Gras</a:t>
            </a:r>
            <a:r>
              <a:rPr lang="fr-FR" sz="2400" dirty="0">
                <a:latin typeface="Constantia" panose="02030602050306030303" pitchFamily="18" charset="0"/>
              </a:rPr>
              <a:t>, sur le bouton </a:t>
            </a:r>
            <a:r>
              <a:rPr lang="fr-FR" sz="2400" i="1" dirty="0">
                <a:latin typeface="Constantia" panose="02030602050306030303" pitchFamily="18" charset="0"/>
              </a:rPr>
              <a:t>Italique </a:t>
            </a:r>
            <a:r>
              <a:rPr lang="fr-FR" sz="2400" dirty="0">
                <a:latin typeface="Constantia" panose="02030602050306030303" pitchFamily="18" charset="0"/>
              </a:rPr>
              <a:t>et sur le bouton </a:t>
            </a:r>
            <a:r>
              <a:rPr lang="fr-FR" sz="2400" i="1" dirty="0">
                <a:latin typeface="Constantia" panose="02030602050306030303" pitchFamily="18" charset="0"/>
              </a:rPr>
              <a:t>Souligné</a:t>
            </a:r>
            <a:r>
              <a:rPr lang="fr-FR" sz="2400" dirty="0">
                <a:latin typeface="Constantia" panose="02030602050306030303" pitchFamily="18" charset="0"/>
              </a:rPr>
              <a:t>. De même, en cliquant sur la flèche déroulante Police ou Taille de police, vous pouvez ajuster les deux paramètres. </a:t>
            </a:r>
          </a:p>
        </p:txBody>
      </p:sp>
    </p:spTree>
    <p:extLst>
      <p:ext uri="{BB962C8B-B14F-4D97-AF65-F5344CB8AC3E}">
        <p14:creationId xmlns:p14="http://schemas.microsoft.com/office/powerpoint/2010/main" val="28178794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sp>
        <p:nvSpPr>
          <p:cNvPr id="10" name="ZoneTexte 9"/>
          <p:cNvSpPr txBox="1"/>
          <p:nvPr/>
        </p:nvSpPr>
        <p:spPr>
          <a:xfrm>
            <a:off x="130628" y="1544433"/>
            <a:ext cx="11959048" cy="3785652"/>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Modification des styles </a:t>
            </a:r>
          </a:p>
          <a:p>
            <a:pPr algn="just"/>
            <a:r>
              <a:rPr lang="fr-FR" sz="2400" dirty="0">
                <a:latin typeface="Constantia" panose="02030602050306030303" pitchFamily="18" charset="0"/>
              </a:rPr>
              <a:t>La boîte de dialogue Modifier le style possède des options pour choisir l’emplacement du nouveau style modifié. Le style modifié peut être placé sur la galerie de styles, ce qui vous permet d’y accéder rapidement. La sélection de l’option qui consiste à enregistrer le style Uniquement dans ce document affecte seulement le document actif. La sélection de l’option Nouveaux documents basés sur ce modèle garantit l’application du même style. Par exemple, si vous écrivez un article de recherche de groupe et que vous voulez veiller à l’uniformité de l’article, fournir à tous les membres du groupe une copie du modèle assure la cohérence dans la mise en forme de l’article. Tous les styles au sein du document se mettront à jour automatiquement. </a:t>
            </a:r>
          </a:p>
        </p:txBody>
      </p:sp>
    </p:spTree>
    <p:extLst>
      <p:ext uri="{BB962C8B-B14F-4D97-AF65-F5344CB8AC3E}">
        <p14:creationId xmlns:p14="http://schemas.microsoft.com/office/powerpoint/2010/main" val="29297500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sp>
        <p:nvSpPr>
          <p:cNvPr id="6" name="ZoneTexte 5"/>
          <p:cNvSpPr txBox="1"/>
          <p:nvPr/>
        </p:nvSpPr>
        <p:spPr>
          <a:xfrm>
            <a:off x="156754" y="1423849"/>
            <a:ext cx="11959048" cy="3231654"/>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des Styles</a:t>
            </a:r>
          </a:p>
          <a:p>
            <a:pPr algn="just">
              <a:lnSpc>
                <a:spcPct val="150000"/>
              </a:lnSpc>
            </a:pPr>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 </a:t>
            </a:r>
          </a:p>
          <a:p>
            <a:r>
              <a:rPr lang="fr-FR" sz="2400" dirty="0">
                <a:latin typeface="Constantia" panose="02030602050306030303" pitchFamily="18" charset="0"/>
              </a:rPr>
              <a:t>Dans le groupe Styles, cliquez sur le </a:t>
            </a:r>
            <a:r>
              <a:rPr lang="fr-FR" sz="2400" b="1" dirty="0">
                <a:latin typeface="Constantia" panose="02030602050306030303" pitchFamily="18" charset="0"/>
              </a:rPr>
              <a:t>lanceur de boîte de dialogue </a:t>
            </a:r>
            <a:r>
              <a:rPr lang="fr-FR" sz="2400" dirty="0">
                <a:latin typeface="Constantia" panose="02030602050306030303" pitchFamily="18" charset="0"/>
              </a:rPr>
              <a:t>pour afficher le volet Styles. </a:t>
            </a:r>
          </a:p>
          <a:p>
            <a:r>
              <a:rPr lang="fr-FR" sz="2400" dirty="0">
                <a:latin typeface="Constantia" panose="02030602050306030303" pitchFamily="18" charset="0"/>
              </a:rPr>
              <a:t>Cliquez avec le bouton droit sur </a:t>
            </a:r>
            <a:r>
              <a:rPr lang="fr-FR" sz="2400" b="1" dirty="0">
                <a:latin typeface="Constantia" panose="02030602050306030303" pitchFamily="18" charset="0"/>
              </a:rPr>
              <a:t>Emphase pâle </a:t>
            </a:r>
            <a:r>
              <a:rPr lang="fr-FR" sz="2400" dirty="0">
                <a:latin typeface="Constantia" panose="02030602050306030303" pitchFamily="18" charset="0"/>
              </a:rPr>
              <a:t>pour afficher le menu Emphase pâle ou cliquez sur la </a:t>
            </a:r>
            <a:r>
              <a:rPr lang="fr-FR" sz="2400" b="1" dirty="0">
                <a:latin typeface="Constantia" panose="02030602050306030303" pitchFamily="18" charset="0"/>
              </a:rPr>
              <a:t>flèche déroulante</a:t>
            </a:r>
            <a:r>
              <a:rPr lang="fr-FR" sz="2400" dirty="0">
                <a:latin typeface="Constantia" panose="02030602050306030303" pitchFamily="18" charset="0"/>
              </a:rPr>
              <a:t>, comme illustré à la figure ci-dessous</a:t>
            </a:r>
          </a:p>
          <a:p>
            <a:pPr algn="just">
              <a:lnSpc>
                <a:spcPct val="150000"/>
              </a:lnSpc>
            </a:pPr>
            <a:endParaRPr lang="fr-FR" sz="2400" b="1" dirty="0">
              <a:latin typeface="Constantia" panose="02030602050306030303" pitchFamily="18" charset="0"/>
            </a:endParaRPr>
          </a:p>
        </p:txBody>
      </p:sp>
    </p:spTree>
    <p:extLst>
      <p:ext uri="{BB962C8B-B14F-4D97-AF65-F5344CB8AC3E}">
        <p14:creationId xmlns:p14="http://schemas.microsoft.com/office/powerpoint/2010/main" val="2784783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pic>
        <p:nvPicPr>
          <p:cNvPr id="2" name="Image 1"/>
          <p:cNvPicPr>
            <a:picLocks noChangeAspect="1"/>
          </p:cNvPicPr>
          <p:nvPr/>
        </p:nvPicPr>
        <p:blipFill rotWithShape="1">
          <a:blip r:embed="rId2"/>
          <a:srcRect l="5978" t="1069" r="7032" b="2451"/>
          <a:stretch/>
        </p:blipFill>
        <p:spPr>
          <a:xfrm>
            <a:off x="4094327" y="1624084"/>
            <a:ext cx="4653887" cy="5211236"/>
          </a:xfrm>
          <a:prstGeom prst="rect">
            <a:avLst/>
          </a:prstGeom>
        </p:spPr>
      </p:pic>
    </p:spTree>
    <p:extLst>
      <p:ext uri="{BB962C8B-B14F-4D97-AF65-F5344CB8AC3E}">
        <p14:creationId xmlns:p14="http://schemas.microsoft.com/office/powerpoint/2010/main" val="15157761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sp>
        <p:nvSpPr>
          <p:cNvPr id="3" name="Rectangle 2"/>
          <p:cNvSpPr/>
          <p:nvPr/>
        </p:nvSpPr>
        <p:spPr>
          <a:xfrm>
            <a:off x="152772" y="1653175"/>
            <a:ext cx="11963030" cy="830997"/>
          </a:xfrm>
          <a:prstGeom prst="rect">
            <a:avLst/>
          </a:prstGeom>
        </p:spPr>
        <p:txBody>
          <a:bodyPr wrap="square">
            <a:spAutoFit/>
          </a:bodyPr>
          <a:lstStyle/>
          <a:p>
            <a:r>
              <a:rPr lang="fr-FR" sz="2400" dirty="0">
                <a:solidFill>
                  <a:srgbClr val="000000"/>
                </a:solidFill>
                <a:latin typeface="Constantia" panose="02030602050306030303" pitchFamily="18" charset="0"/>
              </a:rPr>
              <a:t>Cliquez sur </a:t>
            </a:r>
            <a:r>
              <a:rPr lang="fr-FR" sz="2400" b="1" dirty="0">
                <a:solidFill>
                  <a:srgbClr val="000000"/>
                </a:solidFill>
                <a:latin typeface="Constantia" panose="02030602050306030303" pitchFamily="18" charset="0"/>
              </a:rPr>
              <a:t>Modifier</a:t>
            </a:r>
            <a:r>
              <a:rPr lang="fr-FR" sz="2400" dirty="0">
                <a:solidFill>
                  <a:srgbClr val="000000"/>
                </a:solidFill>
                <a:latin typeface="Constantia" panose="02030602050306030303" pitchFamily="18" charset="0"/>
              </a:rPr>
              <a:t>. La boîte de dialogue </a:t>
            </a:r>
            <a:r>
              <a:rPr lang="fr-FR" sz="2400" i="1" dirty="0">
                <a:solidFill>
                  <a:srgbClr val="000000"/>
                </a:solidFill>
                <a:latin typeface="Constantia" panose="02030602050306030303" pitchFamily="18" charset="0"/>
              </a:rPr>
              <a:t>Modifier le style </a:t>
            </a:r>
            <a:r>
              <a:rPr lang="fr-FR" sz="2400" dirty="0">
                <a:solidFill>
                  <a:srgbClr val="000000"/>
                </a:solidFill>
                <a:latin typeface="Constantia" panose="02030602050306030303" pitchFamily="18" charset="0"/>
              </a:rPr>
              <a:t>s’affiche, comme illustré à la figure ci-dessous </a:t>
            </a:r>
          </a:p>
        </p:txBody>
      </p:sp>
      <p:pic>
        <p:nvPicPr>
          <p:cNvPr id="4" name="Image 3"/>
          <p:cNvPicPr>
            <a:picLocks noChangeAspect="1"/>
          </p:cNvPicPr>
          <p:nvPr/>
        </p:nvPicPr>
        <p:blipFill>
          <a:blip r:embed="rId2"/>
          <a:stretch>
            <a:fillRect/>
          </a:stretch>
        </p:blipFill>
        <p:spPr>
          <a:xfrm>
            <a:off x="3143650" y="2230923"/>
            <a:ext cx="5619381" cy="4383280"/>
          </a:xfrm>
          <a:prstGeom prst="rect">
            <a:avLst/>
          </a:prstGeom>
        </p:spPr>
      </p:pic>
    </p:spTree>
    <p:extLst>
      <p:ext uri="{BB962C8B-B14F-4D97-AF65-F5344CB8AC3E}">
        <p14:creationId xmlns:p14="http://schemas.microsoft.com/office/powerpoint/2010/main" val="42784201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sp>
        <p:nvSpPr>
          <p:cNvPr id="10" name="ZoneTexte 9"/>
          <p:cNvSpPr txBox="1"/>
          <p:nvPr/>
        </p:nvSpPr>
        <p:spPr>
          <a:xfrm>
            <a:off x="130628" y="1544433"/>
            <a:ext cx="11959048" cy="4893647"/>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Modification des styles </a:t>
            </a:r>
          </a:p>
          <a:p>
            <a:pPr marL="342900" indent="-342900">
              <a:buFont typeface="Arial" panose="020B0604020202020204" pitchFamily="34" charset="0"/>
              <a:buChar char="•"/>
            </a:pPr>
            <a:r>
              <a:rPr lang="fr-FR" sz="2400" dirty="0">
                <a:latin typeface="Constantia" panose="02030602050306030303" pitchFamily="18" charset="0"/>
              </a:rPr>
              <a:t>Cliquez sur le bouton Gras. </a:t>
            </a:r>
          </a:p>
          <a:p>
            <a:pPr marL="342900" indent="-342900">
              <a:buFont typeface="Arial" panose="020B0604020202020204" pitchFamily="34" charset="0"/>
              <a:buChar char="•"/>
            </a:pPr>
            <a:r>
              <a:rPr lang="fr-FR" sz="2400" dirty="0">
                <a:latin typeface="Constantia" panose="02030602050306030303" pitchFamily="18" charset="0"/>
              </a:rPr>
              <a:t>Cliquez sur la flèche déroulante Couleur de police, puis sélectionnez Rouge foncé dans la section Couleurs standard. Notez que l’aperçu dans la boîte de dialogue change. </a:t>
            </a:r>
          </a:p>
          <a:p>
            <a:pPr marL="342900" indent="-342900">
              <a:buFont typeface="Arial" panose="020B0604020202020204" pitchFamily="34" charset="0"/>
              <a:buChar char="•"/>
            </a:pPr>
            <a:r>
              <a:rPr lang="fr-FR" sz="2400" dirty="0">
                <a:latin typeface="Constantia" panose="02030602050306030303" pitchFamily="18" charset="0"/>
              </a:rPr>
              <a:t>Décochez la case Ajouter à la galerie de styles. Les modifications que vous venez d’effectuer s’appliqueront à ce document et n’apparaitront pas dans la liste Styles. </a:t>
            </a:r>
          </a:p>
          <a:p>
            <a:pPr marL="342900" indent="-342900">
              <a:buFont typeface="Arial" panose="020B0604020202020204" pitchFamily="34" charset="0"/>
              <a:buChar char="•"/>
            </a:pPr>
            <a:r>
              <a:rPr lang="fr-FR" sz="2400" dirty="0">
                <a:latin typeface="Constantia" panose="02030602050306030303" pitchFamily="18" charset="0"/>
              </a:rPr>
              <a:t>Cliquez sur le bouton Format, puis sélectionnez Police. La boîte de dialogue Police s’ouvre et vous propose plus d’options. </a:t>
            </a:r>
          </a:p>
          <a:p>
            <a:pPr marL="342900" indent="-342900">
              <a:buFont typeface="Arial" panose="020B0604020202020204" pitchFamily="34" charset="0"/>
              <a:buChar char="•"/>
            </a:pPr>
            <a:r>
              <a:rPr lang="fr-FR" sz="2400" dirty="0">
                <a:latin typeface="Constantia" panose="02030602050306030303" pitchFamily="18" charset="0"/>
              </a:rPr>
              <a:t>Sous l’onglet Police, dans la section Effets, cochez la case Petites majuscules. </a:t>
            </a:r>
          </a:p>
          <a:p>
            <a:pPr marL="342900" indent="-342900">
              <a:buFont typeface="Arial" panose="020B0604020202020204" pitchFamily="34" charset="0"/>
              <a:buChar char="•"/>
            </a:pPr>
            <a:r>
              <a:rPr lang="fr-FR" sz="2400" dirty="0">
                <a:latin typeface="Constantia" panose="02030602050306030303" pitchFamily="18" charset="0"/>
              </a:rPr>
              <a:t>Cliquez sur OK pour fermer la boîte de dialogue Police. </a:t>
            </a:r>
          </a:p>
          <a:p>
            <a:pPr marL="342900" indent="-342900">
              <a:buFont typeface="Arial" panose="020B0604020202020204" pitchFamily="34" charset="0"/>
              <a:buChar char="•"/>
            </a:pPr>
            <a:r>
              <a:rPr lang="fr-FR" sz="2400" dirty="0">
                <a:latin typeface="Constantia" panose="02030602050306030303" pitchFamily="18" charset="0"/>
              </a:rPr>
              <a:t>Cliquez sur OK pour fermer la boîte de dialogue Modifier le style. Remarquez comment la modification que vous venez d’effectuer s’applique automatiquement au texte avec le style Emphase pâle. </a:t>
            </a:r>
          </a:p>
        </p:txBody>
      </p:sp>
    </p:spTree>
    <p:extLst>
      <p:ext uri="{BB962C8B-B14F-4D97-AF65-F5344CB8AC3E}">
        <p14:creationId xmlns:p14="http://schemas.microsoft.com/office/powerpoint/2010/main" val="3217583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43691" y="1731554"/>
            <a:ext cx="11553726" cy="5262979"/>
          </a:xfrm>
          <a:prstGeom prst="rect">
            <a:avLst/>
          </a:prstGeom>
          <a:noFill/>
        </p:spPr>
        <p:txBody>
          <a:bodyPr wrap="square" rtlCol="0">
            <a:spAutoFit/>
          </a:bodyPr>
          <a:lstStyle/>
          <a:p>
            <a:pPr algn="just"/>
            <a:r>
              <a:rPr lang="fr-FR" sz="2400" b="1" dirty="0">
                <a:latin typeface="Constantia" panose="02030602050306030303" pitchFamily="18" charset="0"/>
              </a:rPr>
              <a:t>Utilisation de la barre d’outils Accès rapide </a:t>
            </a:r>
          </a:p>
          <a:p>
            <a:pPr algn="just"/>
            <a:r>
              <a:rPr lang="fr-FR" sz="2400" dirty="0">
                <a:latin typeface="Constantia" panose="02030602050306030303" pitchFamily="18" charset="0"/>
              </a:rPr>
              <a:t>Cliquez sur l’onglet </a:t>
            </a:r>
            <a:r>
              <a:rPr lang="fr-FR" sz="2400" b="1" dirty="0">
                <a:latin typeface="Constantia" panose="02030602050306030303" pitchFamily="18" charset="0"/>
              </a:rPr>
              <a:t>Accueil</a:t>
            </a:r>
            <a:r>
              <a:rPr lang="fr-FR" sz="2400" dirty="0">
                <a:latin typeface="Constantia" panose="02030602050306030303" pitchFamily="18" charset="0"/>
              </a:rPr>
              <a:t>.</a:t>
            </a:r>
          </a:p>
          <a:p>
            <a:pPr algn="just"/>
            <a:r>
              <a:rPr lang="fr-FR" sz="2400" dirty="0">
                <a:latin typeface="Constantia" panose="02030602050306030303" pitchFamily="18" charset="0"/>
              </a:rPr>
              <a:t>La </a:t>
            </a:r>
            <a:r>
              <a:rPr lang="fr-FR" sz="2400" b="1" dirty="0">
                <a:latin typeface="Constantia" panose="02030602050306030303" pitchFamily="18" charset="0"/>
              </a:rPr>
              <a:t>barre d’outils Accès rapide </a:t>
            </a:r>
            <a:r>
              <a:rPr lang="fr-FR" sz="2400" dirty="0">
                <a:latin typeface="Constantia" panose="02030602050306030303" pitchFamily="18" charset="0"/>
              </a:rPr>
              <a:t>se trouve au-dessus du ruban et contient les commandes les plus utilisées. Par défaut, les commandes Enregistrer, Annuler et Répéter s’affichent quand vous lancez Word 2016. Vous pouvez personnaliser le contenu de la barre d’outils Accès rapide en cliquant sur la flèche déroulante à droite de la barre d’outils et en choisissant les options du menu qui s’affiche. </a:t>
            </a:r>
          </a:p>
          <a:p>
            <a:pPr algn="just"/>
            <a:r>
              <a:rPr lang="fr-FR" sz="2400" dirty="0">
                <a:latin typeface="Constantia" panose="02030602050306030303" pitchFamily="18" charset="0"/>
              </a:rPr>
              <a:t>Lorsque vous cliquez sur le bouton </a:t>
            </a:r>
            <a:r>
              <a:rPr lang="fr-FR" sz="2400" b="1" u="sng" dirty="0">
                <a:latin typeface="Constantia" panose="02030602050306030303" pitchFamily="18" charset="0"/>
              </a:rPr>
              <a:t>Enregistrer </a:t>
            </a:r>
            <a:r>
              <a:rPr lang="fr-FR" sz="2400" dirty="0">
                <a:latin typeface="Constantia" panose="02030602050306030303" pitchFamily="18" charset="0"/>
              </a:rPr>
              <a:t>de la barre d’outils Accès rapide pour la première fois, l’écran Enregistrer sous s’ouvre. </a:t>
            </a:r>
            <a:r>
              <a:rPr lang="fr-FR" sz="2400" b="1" u="sng" dirty="0">
                <a:latin typeface="Constantia" panose="02030602050306030303" pitchFamily="18" charset="0"/>
              </a:rPr>
              <a:t>Enregistrer sous </a:t>
            </a:r>
            <a:r>
              <a:rPr lang="fr-FR" sz="2400" dirty="0">
                <a:latin typeface="Constantia" panose="02030602050306030303" pitchFamily="18" charset="0"/>
              </a:rPr>
              <a:t>s’affiche également sous forme d’une commande dans le mode </a:t>
            </a:r>
            <a:r>
              <a:rPr lang="fr-FR" sz="2400" dirty="0" err="1">
                <a:latin typeface="Constantia" panose="02030602050306030303" pitchFamily="18" charset="0"/>
              </a:rPr>
              <a:t>Backstage</a:t>
            </a:r>
            <a:r>
              <a:rPr lang="fr-FR" sz="2400" dirty="0">
                <a:latin typeface="Constantia" panose="02030602050306030303" pitchFamily="18" charset="0"/>
              </a:rPr>
              <a:t> lorsque vous cliquez sur l’onglet Fichier. Lorsque vous enregistrez un document pour la première fois, vous devez spécifier son nom et l’emplacement où il sera enregistré. Vous pouvez enregistrer un document sur votre lecteur local, votre clé USB, votre OneDrive ou sur tout autre appareil portable. </a:t>
            </a:r>
          </a:p>
        </p:txBody>
      </p:sp>
    </p:spTree>
    <p:extLst>
      <p:ext uri="{BB962C8B-B14F-4D97-AF65-F5344CB8AC3E}">
        <p14:creationId xmlns:p14="http://schemas.microsoft.com/office/powerpoint/2010/main" val="6421902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sp>
        <p:nvSpPr>
          <p:cNvPr id="10" name="ZoneTexte 9"/>
          <p:cNvSpPr txBox="1"/>
          <p:nvPr/>
        </p:nvSpPr>
        <p:spPr>
          <a:xfrm>
            <a:off x="130628" y="1544433"/>
            <a:ext cx="11959048" cy="5632311"/>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Modification des styles </a:t>
            </a:r>
          </a:p>
          <a:p>
            <a:pPr marL="342900" indent="-342900">
              <a:buFont typeface="Arial" panose="020B0604020202020204" pitchFamily="34" charset="0"/>
              <a:buChar char="•"/>
            </a:pPr>
            <a:r>
              <a:rPr lang="fr-FR" sz="2400" dirty="0">
                <a:latin typeface="Constantia" panose="02030602050306030303" pitchFamily="18" charset="0"/>
              </a:rPr>
              <a:t>Fermez le volet Styles en cliquant sur le </a:t>
            </a:r>
            <a:r>
              <a:rPr lang="fr-FR" sz="2400" b="1" dirty="0">
                <a:latin typeface="Constantia" panose="02030602050306030303" pitchFamily="18" charset="0"/>
              </a:rPr>
              <a:t>X</a:t>
            </a:r>
            <a:r>
              <a:rPr lang="fr-FR" sz="2400" dirty="0">
                <a:latin typeface="Constantia" panose="02030602050306030303" pitchFamily="18" charset="0"/>
              </a:rPr>
              <a:t>. </a:t>
            </a:r>
          </a:p>
          <a:p>
            <a:pPr marL="342900" indent="-342900">
              <a:buFont typeface="Arial" panose="020B0604020202020204" pitchFamily="34" charset="0"/>
              <a:buChar char="•"/>
            </a:pPr>
            <a:r>
              <a:rPr lang="fr-FR" sz="2400" dirty="0">
                <a:latin typeface="Constantia" panose="02030602050306030303" pitchFamily="18" charset="0"/>
              </a:rPr>
              <a:t>Dans le groupe Style, cliquez avec le bouton droit sur </a:t>
            </a:r>
            <a:r>
              <a:rPr lang="fr-FR" sz="2400" b="1" dirty="0">
                <a:latin typeface="Constantia" panose="02030602050306030303" pitchFamily="18" charset="0"/>
              </a:rPr>
              <a:t>Titre 1 </a:t>
            </a:r>
            <a:r>
              <a:rPr lang="fr-FR" sz="2400" dirty="0">
                <a:latin typeface="Constantia" panose="02030602050306030303" pitchFamily="18" charset="0"/>
              </a:rPr>
              <a:t>depuis la galerie pour afficher le menu Titre 1, puis cliquez sur </a:t>
            </a:r>
            <a:r>
              <a:rPr lang="fr-FR" sz="2400" b="1" dirty="0">
                <a:latin typeface="Constantia" panose="02030602050306030303" pitchFamily="18" charset="0"/>
              </a:rPr>
              <a:t>Modifier</a:t>
            </a:r>
            <a:r>
              <a:rPr lang="fr-FR" sz="2400" dirty="0">
                <a:latin typeface="Constantia" panose="02030602050306030303" pitchFamily="18" charset="0"/>
              </a:rPr>
              <a:t>. </a:t>
            </a:r>
          </a:p>
          <a:p>
            <a:pPr marL="342900" indent="-342900">
              <a:buFont typeface="Arial" panose="020B0604020202020204" pitchFamily="34" charset="0"/>
              <a:buChar char="•"/>
            </a:pPr>
            <a:r>
              <a:rPr lang="fr-FR" sz="2400" dirty="0">
                <a:latin typeface="Constantia" panose="02030602050306030303" pitchFamily="18" charset="0"/>
              </a:rPr>
              <a:t>Cliquez sur </a:t>
            </a:r>
            <a:r>
              <a:rPr lang="fr-FR" sz="2400" b="1" dirty="0">
                <a:latin typeface="Constantia" panose="02030602050306030303" pitchFamily="18" charset="0"/>
              </a:rPr>
              <a:t>OK </a:t>
            </a:r>
            <a:r>
              <a:rPr lang="fr-FR" sz="2400" dirty="0">
                <a:latin typeface="Constantia" panose="02030602050306030303" pitchFamily="18" charset="0"/>
              </a:rPr>
              <a:t>pour fermer la boîte de dialogue </a:t>
            </a:r>
            <a:r>
              <a:rPr lang="fr-FR" sz="2400" i="1" dirty="0">
                <a:latin typeface="Constantia" panose="02030602050306030303" pitchFamily="18" charset="0"/>
              </a:rPr>
              <a:t>Police</a:t>
            </a:r>
            <a:r>
              <a:rPr lang="fr-FR" sz="2400" dirty="0">
                <a:latin typeface="Constantia" panose="02030602050306030303" pitchFamily="18" charset="0"/>
              </a:rPr>
              <a:t>. </a:t>
            </a:r>
          </a:p>
          <a:p>
            <a:pPr marL="342900" indent="-342900">
              <a:buFont typeface="Arial" panose="020B0604020202020204" pitchFamily="34" charset="0"/>
              <a:buChar char="•"/>
            </a:pPr>
            <a:r>
              <a:rPr lang="fr-FR" sz="2400" dirty="0">
                <a:latin typeface="Constantia" panose="02030602050306030303" pitchFamily="18" charset="0"/>
              </a:rPr>
              <a:t>Cliquez sur </a:t>
            </a:r>
            <a:r>
              <a:rPr lang="fr-FR" sz="2400" b="1" dirty="0">
                <a:latin typeface="Constantia" panose="02030602050306030303" pitchFamily="18" charset="0"/>
              </a:rPr>
              <a:t>OK </a:t>
            </a:r>
            <a:r>
              <a:rPr lang="fr-FR" sz="2400" dirty="0">
                <a:latin typeface="Constantia" panose="02030602050306030303" pitchFamily="18" charset="0"/>
              </a:rPr>
              <a:t>pour fermer la boîte de dialogue </a:t>
            </a:r>
            <a:r>
              <a:rPr lang="fr-FR" sz="2400" i="1" dirty="0">
                <a:latin typeface="Constantia" panose="02030602050306030303" pitchFamily="18" charset="0"/>
              </a:rPr>
              <a:t>Modifier le style</a:t>
            </a:r>
            <a:r>
              <a:rPr lang="fr-FR" sz="2400" dirty="0">
                <a:latin typeface="Constantia" panose="02030602050306030303" pitchFamily="18" charset="0"/>
              </a:rPr>
              <a:t>. Remarquez comment la modification que vous venez d’effectuer s’applique automatiquement au texte avec le style Emphase pâle. </a:t>
            </a:r>
          </a:p>
          <a:p>
            <a:pPr marL="342900" indent="-342900">
              <a:buFont typeface="Arial" panose="020B0604020202020204" pitchFamily="34" charset="0"/>
              <a:buChar char="•"/>
            </a:pPr>
            <a:r>
              <a:rPr lang="fr-FR" sz="2400" dirty="0">
                <a:latin typeface="Constantia" panose="02030602050306030303" pitchFamily="18" charset="0"/>
              </a:rPr>
              <a:t>Fermez le volet Styles en cliquant sur le </a:t>
            </a:r>
            <a:r>
              <a:rPr lang="fr-FR" sz="2400" b="1" dirty="0">
                <a:latin typeface="Constantia" panose="02030602050306030303" pitchFamily="18" charset="0"/>
              </a:rPr>
              <a:t>X</a:t>
            </a:r>
            <a:r>
              <a:rPr lang="fr-FR" sz="2400" dirty="0">
                <a:latin typeface="Constantia" panose="02030602050306030303" pitchFamily="18" charset="0"/>
              </a:rPr>
              <a:t>. </a:t>
            </a:r>
          </a:p>
          <a:p>
            <a:pPr marL="342900" indent="-342900">
              <a:buFont typeface="Arial" panose="020B0604020202020204" pitchFamily="34" charset="0"/>
              <a:buChar char="•"/>
            </a:pPr>
            <a:r>
              <a:rPr lang="fr-FR" sz="2400" dirty="0">
                <a:latin typeface="Constantia" panose="02030602050306030303" pitchFamily="18" charset="0"/>
              </a:rPr>
              <a:t>Dans le groupe Style, cliquez avec le bouton droit sur </a:t>
            </a:r>
            <a:r>
              <a:rPr lang="fr-FR" sz="2400" b="1" dirty="0">
                <a:latin typeface="Constantia" panose="02030602050306030303" pitchFamily="18" charset="0"/>
              </a:rPr>
              <a:t>Titre 1 </a:t>
            </a:r>
            <a:r>
              <a:rPr lang="fr-FR" sz="2400" dirty="0">
                <a:latin typeface="Constantia" panose="02030602050306030303" pitchFamily="18" charset="0"/>
              </a:rPr>
              <a:t>depuis la galerie pour afficher le menu Titre 1, puis cliquez sur </a:t>
            </a:r>
            <a:r>
              <a:rPr lang="fr-FR" sz="2400" b="1" dirty="0">
                <a:latin typeface="Constantia" panose="02030602050306030303" pitchFamily="18" charset="0"/>
              </a:rPr>
              <a:t>Modifier</a:t>
            </a:r>
            <a:r>
              <a:rPr lang="fr-FR" sz="2400" dirty="0">
                <a:latin typeface="Constantia" panose="02030602050306030303" pitchFamily="18" charset="0"/>
              </a:rPr>
              <a:t>. </a:t>
            </a:r>
          </a:p>
          <a:p>
            <a:pPr marL="342900" indent="-342900">
              <a:buFont typeface="Arial" panose="020B0604020202020204" pitchFamily="34" charset="0"/>
              <a:buChar char="•"/>
            </a:pPr>
            <a:r>
              <a:rPr lang="fr-FR" sz="2400" dirty="0">
                <a:latin typeface="Constantia" panose="02030602050306030303" pitchFamily="18" charset="0"/>
              </a:rPr>
              <a:t>Dans la boîte de dialogue </a:t>
            </a:r>
            <a:r>
              <a:rPr lang="fr-FR" sz="2400" i="1" dirty="0">
                <a:latin typeface="Constantia" panose="02030602050306030303" pitchFamily="18" charset="0"/>
              </a:rPr>
              <a:t>Modifier le style</a:t>
            </a:r>
            <a:r>
              <a:rPr lang="fr-FR" sz="2400" dirty="0">
                <a:latin typeface="Constantia" panose="02030602050306030303" pitchFamily="18" charset="0"/>
              </a:rPr>
              <a:t>, cliquez sur la flèche déroulante </a:t>
            </a:r>
            <a:r>
              <a:rPr lang="fr-FR" sz="2400" b="1" dirty="0">
                <a:latin typeface="Constantia" panose="02030602050306030303" pitchFamily="18" charset="0"/>
              </a:rPr>
              <a:t>Couleur de police </a:t>
            </a:r>
            <a:r>
              <a:rPr lang="fr-FR" sz="2400" dirty="0">
                <a:latin typeface="Constantia" panose="02030602050306030303" pitchFamily="18" charset="0"/>
              </a:rPr>
              <a:t>et choisissez </a:t>
            </a:r>
            <a:r>
              <a:rPr lang="fr-FR" sz="2400" b="1" dirty="0">
                <a:latin typeface="Constantia" panose="02030602050306030303" pitchFamily="18" charset="0"/>
              </a:rPr>
              <a:t>Rouge, Accentuation 2, plus sombre 50 %</a:t>
            </a:r>
            <a:r>
              <a:rPr lang="fr-FR" sz="2400" dirty="0">
                <a:latin typeface="Constantia" panose="02030602050306030303" pitchFamily="18" charset="0"/>
              </a:rPr>
              <a:t>. </a:t>
            </a:r>
          </a:p>
          <a:p>
            <a:pPr marL="342900" indent="-342900">
              <a:buFont typeface="Arial" panose="020B0604020202020204" pitchFamily="34" charset="0"/>
              <a:buChar char="•"/>
            </a:pPr>
            <a:r>
              <a:rPr lang="fr-FR" sz="2400" dirty="0">
                <a:latin typeface="Constantia" panose="02030602050306030303" pitchFamily="18" charset="0"/>
              </a:rPr>
              <a:t>Cliquez sur la flèche déroulante </a:t>
            </a:r>
            <a:r>
              <a:rPr lang="fr-FR" sz="2400" b="1" dirty="0">
                <a:latin typeface="Constantia" panose="02030602050306030303" pitchFamily="18" charset="0"/>
              </a:rPr>
              <a:t>Taille de police </a:t>
            </a:r>
            <a:r>
              <a:rPr lang="fr-FR" sz="2400" dirty="0">
                <a:latin typeface="Constantia" panose="02030602050306030303" pitchFamily="18" charset="0"/>
              </a:rPr>
              <a:t>et sélectionnez </a:t>
            </a:r>
            <a:r>
              <a:rPr lang="fr-FR" sz="2400" b="1" dirty="0">
                <a:latin typeface="Constantia" panose="02030602050306030303" pitchFamily="18" charset="0"/>
              </a:rPr>
              <a:t>18</a:t>
            </a:r>
            <a:r>
              <a:rPr lang="fr-FR" sz="2400" dirty="0">
                <a:latin typeface="Constantia" panose="02030602050306030303" pitchFamily="18" charset="0"/>
              </a:rPr>
              <a:t>. </a:t>
            </a:r>
          </a:p>
          <a:p>
            <a:pPr algn="just"/>
            <a:endParaRPr lang="fr-FR" sz="2400" b="1" dirty="0">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21291936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sp>
        <p:nvSpPr>
          <p:cNvPr id="10" name="ZoneTexte 9"/>
          <p:cNvSpPr txBox="1"/>
          <p:nvPr/>
        </p:nvSpPr>
        <p:spPr>
          <a:xfrm>
            <a:off x="130628" y="1544433"/>
            <a:ext cx="11959048" cy="3046988"/>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Modification des styles </a:t>
            </a:r>
          </a:p>
          <a:p>
            <a:pPr marL="342900" indent="-342900">
              <a:buFont typeface="Arial" panose="020B0604020202020204" pitchFamily="34" charset="0"/>
              <a:buChar char="•"/>
            </a:pPr>
            <a:r>
              <a:rPr lang="fr-FR" sz="2400" dirty="0">
                <a:latin typeface="Constantia" panose="02030602050306030303" pitchFamily="18" charset="0"/>
              </a:rPr>
              <a:t>Décochez la case </a:t>
            </a:r>
            <a:r>
              <a:rPr lang="fr-FR" sz="2400" b="1" dirty="0">
                <a:latin typeface="Constantia" panose="02030602050306030303" pitchFamily="18" charset="0"/>
              </a:rPr>
              <a:t>Ajouter à la galerie de styles</a:t>
            </a:r>
            <a:r>
              <a:rPr lang="fr-FR" sz="2400" dirty="0">
                <a:latin typeface="Constantia" panose="02030602050306030303" pitchFamily="18" charset="0"/>
              </a:rPr>
              <a:t>. Les modifications apportées s’appliquent à ce document et n’apparaissent pas dans la liste Styles. </a:t>
            </a:r>
          </a:p>
          <a:p>
            <a:pPr marL="342900" indent="-342900">
              <a:buFont typeface="Arial" panose="020B0604020202020204" pitchFamily="34" charset="0"/>
              <a:buChar char="•"/>
            </a:pPr>
            <a:r>
              <a:rPr lang="fr-FR" sz="2400" dirty="0">
                <a:latin typeface="Constantia" panose="02030602050306030303" pitchFamily="18" charset="0"/>
              </a:rPr>
              <a:t>Cliquez sur </a:t>
            </a:r>
            <a:r>
              <a:rPr lang="fr-FR" sz="2400" b="1" dirty="0">
                <a:latin typeface="Constantia" panose="02030602050306030303" pitchFamily="18" charset="0"/>
              </a:rPr>
              <a:t>OK</a:t>
            </a:r>
            <a:r>
              <a:rPr lang="fr-FR" sz="2400" dirty="0">
                <a:latin typeface="Constantia" panose="02030602050306030303" pitchFamily="18" charset="0"/>
              </a:rPr>
              <a:t>. Tous les titres contenant le style Titre 1 sont automatiquement mis à jour avec les nouvelles couleur et taille. </a:t>
            </a:r>
          </a:p>
          <a:p>
            <a:r>
              <a:rPr lang="fr-FR" sz="2400" b="1" dirty="0">
                <a:latin typeface="Constantia" panose="02030602050306030303" pitchFamily="18" charset="0"/>
              </a:rPr>
              <a:t>ENREGISTRER </a:t>
            </a:r>
            <a:r>
              <a:rPr lang="fr-FR" sz="2400" dirty="0">
                <a:latin typeface="Constantia" panose="02030602050306030303" pitchFamily="18" charset="0"/>
              </a:rPr>
              <a:t>le document sous le nom </a:t>
            </a:r>
            <a:r>
              <a:rPr lang="fr-FR" sz="2400" b="1" i="1" dirty="0">
                <a:latin typeface="Constantia" panose="02030602050306030303" pitchFamily="18" charset="0"/>
              </a:rPr>
              <a:t>Classes 5 </a:t>
            </a:r>
            <a:r>
              <a:rPr lang="fr-FR" sz="2400" dirty="0">
                <a:latin typeface="Constantia" panose="02030602050306030303" pitchFamily="18" charset="0"/>
              </a:rPr>
              <a:t>dans le dossier de la leçon de votre clé USB. </a:t>
            </a:r>
          </a:p>
          <a:p>
            <a:r>
              <a:rPr lang="fr-FR" sz="2400" b="1" dirty="0">
                <a:latin typeface="Constantia" panose="02030602050306030303" pitchFamily="18" charset="0"/>
              </a:rPr>
              <a:t>PAUSE. LAISSEZ </a:t>
            </a:r>
            <a:r>
              <a:rPr lang="fr-FR" sz="2400" dirty="0">
                <a:latin typeface="Constantia" panose="02030602050306030303" pitchFamily="18" charset="0"/>
              </a:rPr>
              <a:t>le document ouvert pour l’utiliser dans l’exercice suivant. </a:t>
            </a:r>
            <a:endParaRPr lang="fr-FR" sz="2400" b="1" dirty="0">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31959895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525204" y="1062863"/>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WORDART </a:t>
            </a:r>
          </a:p>
        </p:txBody>
      </p:sp>
      <p:sp>
        <p:nvSpPr>
          <p:cNvPr id="10" name="ZoneTexte 9"/>
          <p:cNvSpPr txBox="1"/>
          <p:nvPr/>
        </p:nvSpPr>
        <p:spPr>
          <a:xfrm>
            <a:off x="130628" y="1544433"/>
            <a:ext cx="11959048" cy="2308324"/>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WORDART</a:t>
            </a:r>
          </a:p>
          <a:p>
            <a:pPr algn="just"/>
            <a:r>
              <a:rPr lang="fr-FR" sz="2400" dirty="0">
                <a:latin typeface="Constantia" panose="02030602050306030303" pitchFamily="18" charset="0"/>
              </a:rPr>
              <a:t>Word propose des effets séduisants qui enrichissent le texte. </a:t>
            </a:r>
            <a:r>
              <a:rPr lang="fr-FR" sz="2400" dirty="0" err="1">
                <a:latin typeface="Constantia" panose="02030602050306030303" pitchFamily="18" charset="0"/>
              </a:rPr>
              <a:t>WordArt</a:t>
            </a:r>
            <a:r>
              <a:rPr lang="fr-FR" sz="2400" dirty="0">
                <a:latin typeface="Constantia" panose="02030602050306030303" pitchFamily="18" charset="0"/>
              </a:rPr>
              <a:t> possède des effets spéciaux que vous pouvez appliquer à votre texte pour le distinguer. </a:t>
            </a:r>
          </a:p>
          <a:p>
            <a:pPr algn="just"/>
            <a:r>
              <a:rPr lang="fr-FR" sz="2400" b="1" u="sng" dirty="0" err="1">
                <a:latin typeface="Constantia" panose="02030602050306030303" pitchFamily="18" charset="0"/>
              </a:rPr>
              <a:t>WordArt</a:t>
            </a:r>
            <a:r>
              <a:rPr lang="fr-FR" sz="2400" b="1" u="sng" dirty="0">
                <a:latin typeface="Constantia" panose="02030602050306030303" pitchFamily="18" charset="0"/>
              </a:rPr>
              <a:t> </a:t>
            </a:r>
            <a:r>
              <a:rPr lang="fr-FR" sz="2400" dirty="0">
                <a:latin typeface="Constantia" panose="02030602050306030303" pitchFamily="18" charset="0"/>
              </a:rPr>
              <a:t>est une fonction qui crée des effets décoratifs avec les textes. Par exemple, vous pouvez appliquer des effets au texte en lui ajoutant une ombre, un réflexion, une lumière, des contours adoucis, un biseau ou une rotation 3D. </a:t>
            </a:r>
          </a:p>
        </p:txBody>
      </p:sp>
    </p:spTree>
    <p:extLst>
      <p:ext uri="{BB962C8B-B14F-4D97-AF65-F5344CB8AC3E}">
        <p14:creationId xmlns:p14="http://schemas.microsoft.com/office/powerpoint/2010/main" val="26577670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525204" y="1062863"/>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WORDART </a:t>
            </a:r>
          </a:p>
        </p:txBody>
      </p:sp>
      <p:sp>
        <p:nvSpPr>
          <p:cNvPr id="10" name="ZoneTexte 9"/>
          <p:cNvSpPr txBox="1"/>
          <p:nvPr/>
        </p:nvSpPr>
        <p:spPr>
          <a:xfrm>
            <a:off x="130628" y="1544433"/>
            <a:ext cx="11959048" cy="2308324"/>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Création et modification d’éléments </a:t>
            </a:r>
            <a:r>
              <a:rPr lang="fr-FR" sz="2400" b="1" dirty="0" err="1">
                <a:effectLst>
                  <a:outerShdw blurRad="38100" dist="38100" dir="2700000" algn="tl">
                    <a:srgbClr val="000000">
                      <a:alpha val="43137"/>
                    </a:srgbClr>
                  </a:outerShdw>
                </a:effectLst>
                <a:latin typeface="Constantia" panose="02030602050306030303" pitchFamily="18" charset="0"/>
              </a:rPr>
              <a:t>WordArt</a:t>
            </a:r>
            <a:r>
              <a:rPr lang="fr-FR" sz="2400" b="1" dirty="0">
                <a:effectLst>
                  <a:outerShdw blurRad="38100" dist="38100" dir="2700000" algn="tl">
                    <a:srgbClr val="000000">
                      <a:alpha val="43137"/>
                    </a:srgbClr>
                  </a:outerShdw>
                </a:effectLst>
                <a:latin typeface="Constantia" panose="02030602050306030303" pitchFamily="18" charset="0"/>
              </a:rPr>
              <a:t> </a:t>
            </a:r>
          </a:p>
          <a:p>
            <a:pPr algn="just"/>
            <a:r>
              <a:rPr lang="fr-FR" sz="2400" dirty="0">
                <a:latin typeface="Constantia" panose="02030602050306030303" pitchFamily="18" charset="0"/>
              </a:rPr>
              <a:t>Dans Word 2016, </a:t>
            </a:r>
            <a:r>
              <a:rPr lang="fr-FR" sz="2400" dirty="0" err="1">
                <a:latin typeface="Constantia" panose="02030602050306030303" pitchFamily="18" charset="0"/>
              </a:rPr>
              <a:t>WordArt</a:t>
            </a:r>
            <a:r>
              <a:rPr lang="fr-FR" sz="2400" dirty="0">
                <a:latin typeface="Constantia" panose="02030602050306030303" pitchFamily="18" charset="0"/>
              </a:rPr>
              <a:t> propose des formes et des couleurs vives ainsi qu’une galerie de styles de texte. Lorsque vous commencez à travailler avec </a:t>
            </a:r>
            <a:r>
              <a:rPr lang="fr-FR" sz="2400" dirty="0" err="1">
                <a:latin typeface="Constantia" panose="02030602050306030303" pitchFamily="18" charset="0"/>
              </a:rPr>
              <a:t>WordArt</a:t>
            </a:r>
            <a:r>
              <a:rPr lang="fr-FR" sz="2400" dirty="0">
                <a:latin typeface="Constantia" panose="02030602050306030303" pitchFamily="18" charset="0"/>
              </a:rPr>
              <a:t>, l’onglet Format – Outils de dessin s’affiche et vous permet de mettre en forme l’objet </a:t>
            </a:r>
            <a:r>
              <a:rPr lang="fr-FR" sz="2400" dirty="0" err="1">
                <a:latin typeface="Constantia" panose="02030602050306030303" pitchFamily="18" charset="0"/>
              </a:rPr>
              <a:t>WordArt</a:t>
            </a:r>
            <a:r>
              <a:rPr lang="fr-FR" sz="2400" dirty="0">
                <a:latin typeface="Constantia" panose="02030602050306030303" pitchFamily="18" charset="0"/>
              </a:rPr>
              <a:t> en lui ajoutant des effets spéciaux. Dans cet exercice, vous allez apprendre à insérer un objet </a:t>
            </a:r>
            <a:r>
              <a:rPr lang="fr-FR" sz="2400" dirty="0" err="1">
                <a:latin typeface="Constantia" panose="02030602050306030303" pitchFamily="18" charset="0"/>
              </a:rPr>
              <a:t>WordArt</a:t>
            </a:r>
            <a:r>
              <a:rPr lang="fr-FR" sz="2400" dirty="0">
                <a:latin typeface="Constantia" panose="02030602050306030303" pitchFamily="18" charset="0"/>
              </a:rPr>
              <a:t> dans un document. </a:t>
            </a:r>
          </a:p>
        </p:txBody>
      </p:sp>
    </p:spTree>
    <p:extLst>
      <p:ext uri="{BB962C8B-B14F-4D97-AF65-F5344CB8AC3E}">
        <p14:creationId xmlns:p14="http://schemas.microsoft.com/office/powerpoint/2010/main" val="30761338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sp>
        <p:nvSpPr>
          <p:cNvPr id="6" name="ZoneTexte 5"/>
          <p:cNvSpPr txBox="1"/>
          <p:nvPr/>
        </p:nvSpPr>
        <p:spPr>
          <a:xfrm>
            <a:off x="156754" y="1423849"/>
            <a:ext cx="11959048" cy="2805063"/>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Créer et modifier des éléments </a:t>
            </a:r>
            <a:r>
              <a:rPr lang="fr-FR" sz="2400" b="1" dirty="0" err="1">
                <a:latin typeface="Constantia" panose="02030602050306030303" pitchFamily="18" charset="0"/>
              </a:rPr>
              <a:t>WordArt</a:t>
            </a:r>
            <a:r>
              <a:rPr lang="fr-FR" sz="2400" b="1" dirty="0">
                <a:latin typeface="Constantia" panose="02030602050306030303" pitchFamily="18" charset="0"/>
              </a:rPr>
              <a:t> </a:t>
            </a:r>
          </a:p>
          <a:p>
            <a:pPr algn="just">
              <a:lnSpc>
                <a:spcPct val="150000"/>
              </a:lnSpc>
            </a:pPr>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 </a:t>
            </a:r>
          </a:p>
          <a:p>
            <a:pPr algn="just"/>
            <a:r>
              <a:rPr lang="fr-FR" sz="2400" dirty="0">
                <a:latin typeface="Constantia" panose="02030602050306030303" pitchFamily="18" charset="0"/>
              </a:rPr>
              <a:t>Sélectionnez </a:t>
            </a:r>
            <a:r>
              <a:rPr lang="fr-FR" sz="2400" b="1" dirty="0">
                <a:latin typeface="Constantia" panose="02030602050306030303" pitchFamily="18" charset="0"/>
              </a:rPr>
              <a:t>Preston Creek </a:t>
            </a:r>
            <a:r>
              <a:rPr lang="fr-FR" sz="2400" b="1" dirty="0" err="1">
                <a:latin typeface="Constantia" panose="02030602050306030303" pitchFamily="18" charset="0"/>
              </a:rPr>
              <a:t>Family</a:t>
            </a:r>
            <a:r>
              <a:rPr lang="fr-FR" sz="2400" b="1" dirty="0">
                <a:latin typeface="Constantia" panose="02030602050306030303" pitchFamily="18" charset="0"/>
              </a:rPr>
              <a:t> YMCA</a:t>
            </a:r>
            <a:r>
              <a:rPr lang="fr-FR" sz="2400" dirty="0">
                <a:latin typeface="Constantia" panose="02030602050306030303" pitchFamily="18" charset="0"/>
              </a:rPr>
              <a:t>. </a:t>
            </a:r>
          </a:p>
          <a:p>
            <a:pPr algn="just"/>
            <a:r>
              <a:rPr lang="fr-FR" sz="2400" dirty="0">
                <a:latin typeface="Constantia" panose="02030602050306030303" pitchFamily="18" charset="0"/>
              </a:rPr>
              <a:t>Cliquez sur l’onglet </a:t>
            </a:r>
            <a:r>
              <a:rPr lang="fr-FR" sz="2400" b="1" dirty="0">
                <a:latin typeface="Constantia" panose="02030602050306030303" pitchFamily="18" charset="0"/>
              </a:rPr>
              <a:t>Insertion </a:t>
            </a:r>
            <a:r>
              <a:rPr lang="fr-FR" sz="2400" dirty="0">
                <a:latin typeface="Constantia" panose="02030602050306030303" pitchFamily="18" charset="0"/>
              </a:rPr>
              <a:t>et, dans le groupe Texte, cliquez sur le bouton </a:t>
            </a:r>
            <a:r>
              <a:rPr lang="fr-FR" sz="2400" b="1" dirty="0" err="1">
                <a:latin typeface="Constantia" panose="02030602050306030303" pitchFamily="18" charset="0"/>
              </a:rPr>
              <a:t>WordArt</a:t>
            </a:r>
            <a:r>
              <a:rPr lang="fr-FR" sz="2400" b="1" dirty="0">
                <a:latin typeface="Constantia" panose="02030602050306030303" pitchFamily="18" charset="0"/>
              </a:rPr>
              <a:t> </a:t>
            </a:r>
            <a:r>
              <a:rPr lang="fr-FR" sz="2400" dirty="0">
                <a:latin typeface="Constantia" panose="02030602050306030303" pitchFamily="18" charset="0"/>
              </a:rPr>
              <a:t>pour afficher le menu, comme illustré à la figure. </a:t>
            </a:r>
          </a:p>
          <a:p>
            <a:pPr algn="just">
              <a:lnSpc>
                <a:spcPct val="150000"/>
              </a:lnSpc>
            </a:pPr>
            <a:endParaRPr lang="fr-FR" sz="2400" b="1" dirty="0">
              <a:latin typeface="Constantia" panose="02030602050306030303" pitchFamily="18" charset="0"/>
            </a:endParaRPr>
          </a:p>
        </p:txBody>
      </p:sp>
      <p:pic>
        <p:nvPicPr>
          <p:cNvPr id="2" name="Image 1"/>
          <p:cNvPicPr>
            <a:picLocks noChangeAspect="1"/>
          </p:cNvPicPr>
          <p:nvPr/>
        </p:nvPicPr>
        <p:blipFill>
          <a:blip r:embed="rId2"/>
          <a:stretch>
            <a:fillRect/>
          </a:stretch>
        </p:blipFill>
        <p:spPr>
          <a:xfrm>
            <a:off x="4702846" y="3653918"/>
            <a:ext cx="3777853" cy="3088076"/>
          </a:xfrm>
          <a:prstGeom prst="rect">
            <a:avLst/>
          </a:prstGeom>
        </p:spPr>
      </p:pic>
    </p:spTree>
    <p:extLst>
      <p:ext uri="{BB962C8B-B14F-4D97-AF65-F5344CB8AC3E}">
        <p14:creationId xmlns:p14="http://schemas.microsoft.com/office/powerpoint/2010/main" val="395664910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sp>
        <p:nvSpPr>
          <p:cNvPr id="6" name="ZoneTexte 5"/>
          <p:cNvSpPr txBox="1"/>
          <p:nvPr/>
        </p:nvSpPr>
        <p:spPr>
          <a:xfrm>
            <a:off x="156754" y="1423849"/>
            <a:ext cx="11959048" cy="5078313"/>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Créer et modifier des éléments </a:t>
            </a:r>
            <a:r>
              <a:rPr lang="fr-FR" sz="2400" b="1" dirty="0" err="1">
                <a:latin typeface="Constantia" panose="02030602050306030303" pitchFamily="18" charset="0"/>
              </a:rPr>
              <a:t>WordArt</a:t>
            </a:r>
            <a:r>
              <a:rPr lang="fr-FR" sz="2400" b="1" dirty="0">
                <a:latin typeface="Constantia" panose="02030602050306030303" pitchFamily="18" charset="0"/>
              </a:rPr>
              <a:t> </a:t>
            </a:r>
          </a:p>
          <a:p>
            <a:pPr marL="342900" indent="-342900" algn="just">
              <a:buFont typeface="Arial" panose="020B0604020202020204" pitchFamily="34" charset="0"/>
              <a:buChar char="•"/>
            </a:pPr>
            <a:r>
              <a:rPr lang="fr-FR" sz="2400" dirty="0">
                <a:latin typeface="Constantia" panose="02030602050306030303" pitchFamily="18" charset="0"/>
              </a:rPr>
              <a:t>Dans la galerie </a:t>
            </a:r>
            <a:r>
              <a:rPr lang="fr-FR" sz="2400" dirty="0" err="1">
                <a:latin typeface="Constantia" panose="02030602050306030303" pitchFamily="18" charset="0"/>
              </a:rPr>
              <a:t>WordArt</a:t>
            </a:r>
            <a:r>
              <a:rPr lang="fr-FR" sz="2400" dirty="0">
                <a:latin typeface="Constantia" panose="02030602050306030303" pitchFamily="18" charset="0"/>
              </a:rPr>
              <a:t>, sélectionnez </a:t>
            </a:r>
            <a:r>
              <a:rPr lang="fr-FR" sz="2400" b="1" dirty="0">
                <a:latin typeface="Constantia" panose="02030602050306030303" pitchFamily="18" charset="0"/>
              </a:rPr>
              <a:t>Remplissage – Rouge, Accentuation 2, Contour – Accentuation 2</a:t>
            </a:r>
            <a:r>
              <a:rPr lang="fr-FR" sz="2400" dirty="0">
                <a:latin typeface="Constantia" panose="02030602050306030303" pitchFamily="18" charset="0"/>
              </a:rPr>
              <a:t>. Le texte est maintenant mis en forme en tant qu’objet </a:t>
            </a:r>
            <a:r>
              <a:rPr lang="fr-FR" sz="2400" dirty="0" err="1">
                <a:latin typeface="Constantia" panose="02030602050306030303" pitchFamily="18" charset="0"/>
              </a:rPr>
              <a:t>WordArt</a:t>
            </a:r>
            <a:r>
              <a:rPr lang="fr-FR" sz="2400" dirty="0">
                <a:latin typeface="Constantia" panose="02030602050306030303" pitchFamily="18" charset="0"/>
              </a:rPr>
              <a:t> et l’onglet Format – Outils de dessin s’ouvre. </a:t>
            </a:r>
          </a:p>
          <a:p>
            <a:pPr marL="342900" indent="-342900" algn="just">
              <a:buFont typeface="Arial" panose="020B0604020202020204" pitchFamily="34" charset="0"/>
              <a:buChar char="•"/>
            </a:pPr>
            <a:r>
              <a:rPr lang="fr-FR" sz="2400" dirty="0">
                <a:latin typeface="Constantia" panose="02030602050306030303" pitchFamily="18" charset="0"/>
              </a:rPr>
              <a:t>Une zone de texte apparaît autour de l’élément </a:t>
            </a:r>
            <a:r>
              <a:rPr lang="fr-FR" sz="2400" dirty="0" err="1">
                <a:latin typeface="Constantia" panose="02030602050306030303" pitchFamily="18" charset="0"/>
              </a:rPr>
              <a:t>WordArt</a:t>
            </a:r>
            <a:r>
              <a:rPr lang="fr-FR" sz="2400" dirty="0">
                <a:latin typeface="Constantia" panose="02030602050306030303" pitchFamily="18" charset="0"/>
              </a:rPr>
              <a:t>. Sélectionnez la zone de texte et modifiez la taille de police à </a:t>
            </a:r>
            <a:r>
              <a:rPr lang="fr-FR" sz="2400" b="1" dirty="0">
                <a:latin typeface="Constantia" panose="02030602050306030303" pitchFamily="18" charset="0"/>
              </a:rPr>
              <a:t>28 pt </a:t>
            </a:r>
            <a:r>
              <a:rPr lang="fr-FR" sz="2400" dirty="0">
                <a:latin typeface="Constantia" panose="02030602050306030303" pitchFamily="18" charset="0"/>
              </a:rPr>
              <a:t>dans l’onglet Accueil. Notez que les mots </a:t>
            </a:r>
            <a:r>
              <a:rPr lang="fr-FR" sz="2400" i="1" dirty="0">
                <a:latin typeface="Constantia" panose="02030602050306030303" pitchFamily="18" charset="0"/>
              </a:rPr>
              <a:t>d’exercices collectifs </a:t>
            </a:r>
            <a:r>
              <a:rPr lang="fr-FR" sz="2400" dirty="0">
                <a:latin typeface="Constantia" panose="02030602050306030303" pitchFamily="18" charset="0"/>
              </a:rPr>
              <a:t>ont remonté d’une ligne. </a:t>
            </a:r>
          </a:p>
          <a:p>
            <a:pPr marL="342900" indent="-342900" algn="just">
              <a:buFont typeface="Arial" panose="020B0604020202020204" pitchFamily="34" charset="0"/>
              <a:buChar char="•"/>
            </a:pPr>
            <a:r>
              <a:rPr lang="fr-FR" sz="2400" dirty="0">
                <a:latin typeface="Constantia" panose="02030602050306030303" pitchFamily="18" charset="0"/>
              </a:rPr>
              <a:t>Placez votre point d’insertion le long du contour de la zone de texte jusqu’à ce qu’il prenne la forme de la commande de déplacement (quatre flèches). Appuyez sur le </a:t>
            </a:r>
            <a:r>
              <a:rPr lang="fr-FR" sz="2400" b="1" dirty="0">
                <a:latin typeface="Constantia" panose="02030602050306030303" pitchFamily="18" charset="0"/>
              </a:rPr>
              <a:t>bouton gauche de la souris </a:t>
            </a:r>
            <a:r>
              <a:rPr lang="fr-FR" sz="2400" dirty="0">
                <a:latin typeface="Constantia" panose="02030602050306030303" pitchFamily="18" charset="0"/>
              </a:rPr>
              <a:t>pour sélectionner la zone, puis déplacez-la vers le centre horizontal de la page jusqu’à ce que les mots </a:t>
            </a:r>
            <a:r>
              <a:rPr lang="fr-FR" sz="2400" i="1" dirty="0">
                <a:latin typeface="Constantia" panose="02030602050306030303" pitchFamily="18" charset="0"/>
              </a:rPr>
              <a:t>d’exercices collectifs </a:t>
            </a:r>
            <a:r>
              <a:rPr lang="fr-FR" sz="2400" dirty="0">
                <a:latin typeface="Constantia" panose="02030602050306030303" pitchFamily="18" charset="0"/>
              </a:rPr>
              <a:t>passent à la deuxième ligne. Lorsque vous redimensionnez ou déplacez une zone de texte, le texte qui entoure la zone est automatiquement déplacé. </a:t>
            </a:r>
          </a:p>
        </p:txBody>
      </p:sp>
    </p:spTree>
    <p:extLst>
      <p:ext uri="{BB962C8B-B14F-4D97-AF65-F5344CB8AC3E}">
        <p14:creationId xmlns:p14="http://schemas.microsoft.com/office/powerpoint/2010/main" val="42931561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sp>
        <p:nvSpPr>
          <p:cNvPr id="6" name="ZoneTexte 5"/>
          <p:cNvSpPr txBox="1"/>
          <p:nvPr/>
        </p:nvSpPr>
        <p:spPr>
          <a:xfrm>
            <a:off x="156754" y="1546681"/>
            <a:ext cx="11959048" cy="5078313"/>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Créer et modifier des éléments </a:t>
            </a:r>
            <a:r>
              <a:rPr lang="fr-FR" sz="2400" b="1" dirty="0" err="1">
                <a:latin typeface="Constantia" panose="02030602050306030303" pitchFamily="18" charset="0"/>
              </a:rPr>
              <a:t>WordArt</a:t>
            </a:r>
            <a:r>
              <a:rPr lang="fr-FR" sz="2400" b="1" dirty="0">
                <a:latin typeface="Constantia" panose="02030602050306030303" pitchFamily="18" charset="0"/>
              </a:rPr>
              <a:t> </a:t>
            </a:r>
            <a:endParaRPr lang="fr-FR" sz="2400" dirty="0">
              <a:latin typeface="Constantia" panose="02030602050306030303" pitchFamily="18" charset="0"/>
            </a:endParaRPr>
          </a:p>
          <a:p>
            <a:pPr marL="342900" indent="-342900" algn="just">
              <a:buFont typeface="Arial" panose="020B0604020202020204" pitchFamily="34" charset="0"/>
              <a:buChar char="•"/>
            </a:pPr>
            <a:r>
              <a:rPr lang="fr-FR" sz="2400" dirty="0">
                <a:latin typeface="Constantia" panose="02030602050306030303" pitchFamily="18" charset="0"/>
              </a:rPr>
              <a:t>Sélectionnez à nouveau le texte du titre. Dans le groupe Styles </a:t>
            </a:r>
            <a:r>
              <a:rPr lang="fr-FR" sz="2400" dirty="0" err="1">
                <a:latin typeface="Constantia" panose="02030602050306030303" pitchFamily="18" charset="0"/>
              </a:rPr>
              <a:t>WordArt</a:t>
            </a:r>
            <a:r>
              <a:rPr lang="fr-FR" sz="2400" dirty="0">
                <a:latin typeface="Constantia" panose="02030602050306030303" pitchFamily="18" charset="0"/>
              </a:rPr>
              <a:t> de l’onglet Outils de dessin, cliquez sur la </a:t>
            </a:r>
            <a:r>
              <a:rPr lang="fr-FR" sz="2400" b="1" dirty="0">
                <a:latin typeface="Constantia" panose="02030602050306030303" pitchFamily="18" charset="0"/>
              </a:rPr>
              <a:t>flèche déroulante </a:t>
            </a:r>
            <a:r>
              <a:rPr lang="fr-FR" sz="2400" dirty="0">
                <a:latin typeface="Constantia" panose="02030602050306030303" pitchFamily="18" charset="0"/>
              </a:rPr>
              <a:t>en regard de Contour du texte et sélectionnez </a:t>
            </a:r>
            <a:r>
              <a:rPr lang="fr-FR" sz="2400" b="1" dirty="0">
                <a:latin typeface="Constantia" panose="02030602050306030303" pitchFamily="18" charset="0"/>
              </a:rPr>
              <a:t>Sans contour</a:t>
            </a:r>
            <a:r>
              <a:rPr lang="fr-FR" sz="2400" dirty="0">
                <a:latin typeface="Constantia" panose="02030602050306030303" pitchFamily="18" charset="0"/>
              </a:rPr>
              <a:t>. Cette action supprime le contour du texte. </a:t>
            </a:r>
          </a:p>
          <a:p>
            <a:pPr marL="342900" indent="-342900" algn="just">
              <a:buFont typeface="Arial" panose="020B0604020202020204" pitchFamily="34" charset="0"/>
              <a:buChar char="•"/>
            </a:pPr>
            <a:r>
              <a:rPr lang="fr-FR" sz="2400" dirty="0">
                <a:latin typeface="Constantia" panose="02030602050306030303" pitchFamily="18" charset="0"/>
              </a:rPr>
              <a:t>Cliquez sur la flèche déroulante </a:t>
            </a:r>
            <a:r>
              <a:rPr lang="fr-FR" sz="2400" b="1" dirty="0">
                <a:latin typeface="Constantia" panose="02030602050306030303" pitchFamily="18" charset="0"/>
              </a:rPr>
              <a:t>Remplissage du texte </a:t>
            </a:r>
            <a:r>
              <a:rPr lang="fr-FR" sz="2400" dirty="0">
                <a:latin typeface="Constantia" panose="02030602050306030303" pitchFamily="18" charset="0"/>
              </a:rPr>
              <a:t>et sélectionnez </a:t>
            </a:r>
            <a:r>
              <a:rPr lang="fr-FR" sz="2400" b="1" dirty="0">
                <a:latin typeface="Constantia" panose="02030602050306030303" pitchFamily="18" charset="0"/>
              </a:rPr>
              <a:t>Rouge, Accentuation 2</a:t>
            </a:r>
            <a:r>
              <a:rPr lang="fr-FR" sz="2400" dirty="0">
                <a:latin typeface="Constantia" panose="02030602050306030303" pitchFamily="18" charset="0"/>
              </a:rPr>
              <a:t>. </a:t>
            </a:r>
          </a:p>
          <a:p>
            <a:pPr marL="342900" indent="-342900" algn="just">
              <a:buFont typeface="Arial" panose="020B0604020202020204" pitchFamily="34" charset="0"/>
              <a:buChar char="•"/>
            </a:pPr>
            <a:r>
              <a:rPr lang="fr-FR" sz="2400" dirty="0">
                <a:latin typeface="Constantia" panose="02030602050306030303" pitchFamily="18" charset="0"/>
              </a:rPr>
              <a:t>Sélectionnez </a:t>
            </a:r>
            <a:r>
              <a:rPr lang="fr-FR" sz="2400" b="1" dirty="0">
                <a:latin typeface="Constantia" panose="02030602050306030303" pitchFamily="18" charset="0"/>
              </a:rPr>
              <a:t>Effets de texte</a:t>
            </a:r>
            <a:r>
              <a:rPr lang="fr-FR" sz="2400" dirty="0">
                <a:latin typeface="Constantia" panose="02030602050306030303" pitchFamily="18" charset="0"/>
              </a:rPr>
              <a:t>, puis cliquez sur </a:t>
            </a:r>
            <a:r>
              <a:rPr lang="fr-FR" sz="2400" b="1" dirty="0">
                <a:latin typeface="Constantia" panose="02030602050306030303" pitchFamily="18" charset="0"/>
              </a:rPr>
              <a:t>Transformer </a:t>
            </a:r>
            <a:r>
              <a:rPr lang="fr-FR" sz="2400" dirty="0">
                <a:latin typeface="Constantia" panose="02030602050306030303" pitchFamily="18" charset="0"/>
              </a:rPr>
              <a:t>pour afficher le menu à droite. </a:t>
            </a:r>
          </a:p>
          <a:p>
            <a:pPr marL="342900" indent="-342900" algn="just">
              <a:buFont typeface="Arial" panose="020B0604020202020204" pitchFamily="34" charset="0"/>
              <a:buChar char="•"/>
            </a:pPr>
            <a:r>
              <a:rPr lang="fr-FR" sz="2400" dirty="0">
                <a:latin typeface="Constantia" panose="02030602050306030303" pitchFamily="18" charset="0"/>
              </a:rPr>
              <a:t>Pointez la souris sur les options de la section Déformation. Notez comment votre texte change dans l’aperçu instantané. Sélectionnez </a:t>
            </a:r>
            <a:r>
              <a:rPr lang="fr-FR" sz="2400" b="1" dirty="0">
                <a:latin typeface="Constantia" panose="02030602050306030303" pitchFamily="18" charset="0"/>
              </a:rPr>
              <a:t>Double vague 1</a:t>
            </a:r>
            <a:r>
              <a:rPr lang="fr-FR" sz="2400" dirty="0">
                <a:latin typeface="Constantia" panose="02030602050306030303" pitchFamily="18" charset="0"/>
              </a:rPr>
              <a:t>. </a:t>
            </a:r>
          </a:p>
          <a:p>
            <a:pPr algn="just"/>
            <a:r>
              <a:rPr lang="fr-FR" sz="2400" b="1" dirty="0">
                <a:latin typeface="Constantia" panose="02030602050306030303" pitchFamily="18" charset="0"/>
              </a:rPr>
              <a:t>ENREGISTRER </a:t>
            </a:r>
            <a:r>
              <a:rPr lang="fr-FR" sz="2400" dirty="0">
                <a:latin typeface="Constantia" panose="02030602050306030303" pitchFamily="18" charset="0"/>
              </a:rPr>
              <a:t>le document sous le nom </a:t>
            </a:r>
            <a:r>
              <a:rPr lang="fr-FR" sz="2400" b="1" i="1" dirty="0">
                <a:latin typeface="Constantia" panose="02030602050306030303" pitchFamily="18" charset="0"/>
              </a:rPr>
              <a:t>Classes 7 </a:t>
            </a:r>
            <a:r>
              <a:rPr lang="fr-FR" sz="2400" dirty="0">
                <a:latin typeface="Constantia" panose="02030602050306030303" pitchFamily="18" charset="0"/>
              </a:rPr>
              <a:t>dans le dossier de la leçon de votre clé USB. </a:t>
            </a:r>
            <a:r>
              <a:rPr lang="fr-FR" sz="2400" b="1" dirty="0">
                <a:latin typeface="Constantia" panose="02030602050306030303" pitchFamily="18" charset="0"/>
              </a:rPr>
              <a:t>FERMER </a:t>
            </a:r>
            <a:r>
              <a:rPr lang="fr-FR" sz="2400" dirty="0">
                <a:latin typeface="Constantia" panose="02030602050306030303" pitchFamily="18" charset="0"/>
              </a:rPr>
              <a:t>le fichier. </a:t>
            </a:r>
          </a:p>
          <a:p>
            <a:pPr algn="just"/>
            <a:r>
              <a:rPr lang="fr-FR" sz="2400" b="1" dirty="0">
                <a:latin typeface="Constantia" panose="02030602050306030303" pitchFamily="18" charset="0"/>
              </a:rPr>
              <a:t>PAUSE. LAISSEZ </a:t>
            </a:r>
            <a:r>
              <a:rPr lang="fr-FR" sz="2400" dirty="0">
                <a:latin typeface="Constantia" panose="02030602050306030303" pitchFamily="18" charset="0"/>
              </a:rPr>
              <a:t>Word ouvert pour l’utiliser dans l’exercice suivant. </a:t>
            </a:r>
          </a:p>
        </p:txBody>
      </p:sp>
    </p:spTree>
    <p:extLst>
      <p:ext uri="{BB962C8B-B14F-4D97-AF65-F5344CB8AC3E}">
        <p14:creationId xmlns:p14="http://schemas.microsoft.com/office/powerpoint/2010/main" val="28132215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pic>
        <p:nvPicPr>
          <p:cNvPr id="2" name="Image 1"/>
          <p:cNvPicPr>
            <a:picLocks noChangeAspect="1"/>
          </p:cNvPicPr>
          <p:nvPr/>
        </p:nvPicPr>
        <p:blipFill>
          <a:blip r:embed="rId2"/>
          <a:stretch>
            <a:fillRect/>
          </a:stretch>
        </p:blipFill>
        <p:spPr>
          <a:xfrm>
            <a:off x="4676363" y="1567542"/>
            <a:ext cx="3103841" cy="5217938"/>
          </a:xfrm>
          <a:prstGeom prst="rect">
            <a:avLst/>
          </a:prstGeom>
        </p:spPr>
      </p:pic>
    </p:spTree>
    <p:extLst>
      <p:ext uri="{BB962C8B-B14F-4D97-AF65-F5344CB8AC3E}">
        <p14:creationId xmlns:p14="http://schemas.microsoft.com/office/powerpoint/2010/main" val="10485285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400" b="1" dirty="0">
              <a:latin typeface="Constantia" panose="02030602050306030303" pitchFamily="18" charset="0"/>
            </a:endParaRPr>
          </a:p>
          <a:p>
            <a:r>
              <a:rPr lang="fr-FR" sz="2400" b="1" dirty="0">
                <a:latin typeface="Constantia" panose="02030602050306030303" pitchFamily="18" charset="0"/>
              </a:rPr>
              <a:t>MISE EN FORME DU TEXTE AVEC LES STYLES </a:t>
            </a:r>
          </a:p>
          <a:p>
            <a:r>
              <a:rPr lang="fr-FR" sz="2400" b="1" dirty="0">
                <a:latin typeface="Constantia" panose="02030602050306030303" pitchFamily="18" charset="0"/>
              </a:rPr>
              <a:t> </a:t>
            </a:r>
          </a:p>
        </p:txBody>
      </p:sp>
      <p:sp>
        <p:nvSpPr>
          <p:cNvPr id="10" name="ZoneTexte 9"/>
          <p:cNvSpPr txBox="1"/>
          <p:nvPr/>
        </p:nvSpPr>
        <p:spPr>
          <a:xfrm>
            <a:off x="130628" y="1544433"/>
            <a:ext cx="11959048" cy="1938992"/>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INSERTION DE TEXTE </a:t>
            </a:r>
          </a:p>
          <a:p>
            <a:pPr algn="just"/>
            <a:r>
              <a:rPr lang="fr-FR" sz="2400" dirty="0">
                <a:latin typeface="Constantia" panose="02030602050306030303" pitchFamily="18" charset="0"/>
              </a:rPr>
              <a:t>Word offre la possibilité d’insérer du texte provenant d’un fichier extérieur dans un document ouvert. Par exemple, si vous souhaitez ajouter du texte d’un fichier à la fin de votre document ouvert, ou insérer le texte au milieu du document, vous pouvez le faire à l’aide de la fonction Texte d’un fichier. </a:t>
            </a:r>
            <a:endParaRPr lang="fr-FR" sz="2400" b="1" dirty="0">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39344339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75427"/>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DU TEXTE AVEC LES STYLES </a:t>
            </a:r>
          </a:p>
        </p:txBody>
      </p:sp>
      <p:sp>
        <p:nvSpPr>
          <p:cNvPr id="6" name="ZoneTexte 5"/>
          <p:cNvSpPr txBox="1"/>
          <p:nvPr/>
        </p:nvSpPr>
        <p:spPr>
          <a:xfrm>
            <a:off x="156754" y="1382905"/>
            <a:ext cx="11959048" cy="5632311"/>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Insérer du texte à partir d’un fichier </a:t>
            </a:r>
          </a:p>
          <a:p>
            <a:pPr algn="just">
              <a:lnSpc>
                <a:spcPct val="150000"/>
              </a:lnSpc>
            </a:pPr>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 </a:t>
            </a:r>
          </a:p>
          <a:p>
            <a:pPr algn="just"/>
            <a:r>
              <a:rPr lang="fr-FR" sz="2400" dirty="0">
                <a:latin typeface="Constantia" panose="02030602050306030303" pitchFamily="18" charset="0"/>
              </a:rPr>
              <a:t>Repérez les fichiers de données de cette leçon puis </a:t>
            </a:r>
            <a:r>
              <a:rPr lang="fr-FR" sz="2400" b="1" dirty="0">
                <a:latin typeface="Constantia" panose="02030602050306030303" pitchFamily="18" charset="0"/>
              </a:rPr>
              <a:t>OUVRIR </a:t>
            </a:r>
            <a:r>
              <a:rPr lang="fr-FR" sz="2400" b="1" i="1" dirty="0" err="1">
                <a:latin typeface="Constantia" panose="02030602050306030303" pitchFamily="18" charset="0"/>
              </a:rPr>
              <a:t>Resume</a:t>
            </a:r>
            <a:r>
              <a:rPr lang="fr-FR" sz="2400" dirty="0">
                <a:latin typeface="Constantia" panose="02030602050306030303" pitchFamily="18" charset="0"/>
              </a:rPr>
              <a:t>. </a:t>
            </a:r>
          </a:p>
          <a:p>
            <a:pPr marL="342900" indent="-342900" algn="just">
              <a:buFont typeface="Arial" panose="020B0604020202020204" pitchFamily="34" charset="0"/>
              <a:buChar char="•"/>
            </a:pPr>
            <a:r>
              <a:rPr lang="fr-FR" sz="2400" dirty="0">
                <a:latin typeface="Constantia" panose="02030602050306030303" pitchFamily="18" charset="0"/>
              </a:rPr>
              <a:t>Faites défiler le texte jusqu’au bas du document et placez le point d’insertion après le mot final. </a:t>
            </a:r>
            <a:r>
              <a:rPr lang="fr-FR" sz="2400" b="1" dirty="0">
                <a:latin typeface="Constantia" panose="02030602050306030303" pitchFamily="18" charset="0"/>
              </a:rPr>
              <a:t>Texas. </a:t>
            </a:r>
            <a:endParaRPr lang="fr-FR" sz="2400" dirty="0">
              <a:latin typeface="Constantia" panose="02030602050306030303" pitchFamily="18" charset="0"/>
            </a:endParaRPr>
          </a:p>
          <a:p>
            <a:pPr marL="342900" indent="-342900" algn="just">
              <a:buFont typeface="Arial" panose="020B0604020202020204" pitchFamily="34" charset="0"/>
              <a:buChar char="•"/>
            </a:pPr>
            <a:r>
              <a:rPr lang="fr-FR" sz="2400" dirty="0">
                <a:latin typeface="Constantia" panose="02030602050306030303" pitchFamily="18" charset="0"/>
              </a:rPr>
              <a:t>Appuyez sur </a:t>
            </a:r>
            <a:r>
              <a:rPr lang="fr-FR" sz="2400" b="1" dirty="0" err="1">
                <a:latin typeface="Constantia" panose="02030602050306030303" pitchFamily="18" charset="0"/>
              </a:rPr>
              <a:t>Ctrl+Entrée</a:t>
            </a:r>
            <a:r>
              <a:rPr lang="fr-FR" sz="2400" b="1" dirty="0">
                <a:latin typeface="Constantia" panose="02030602050306030303" pitchFamily="18" charset="0"/>
              </a:rPr>
              <a:t> </a:t>
            </a:r>
            <a:r>
              <a:rPr lang="fr-FR" sz="2400" dirty="0">
                <a:latin typeface="Constantia" panose="02030602050306030303" pitchFamily="18" charset="0"/>
              </a:rPr>
              <a:t>pour insérer un saut de page et placez le point d’insertion sur la page suivante. </a:t>
            </a:r>
          </a:p>
          <a:p>
            <a:pPr marL="342900" indent="-342900" algn="just">
              <a:buFont typeface="Arial" panose="020B0604020202020204" pitchFamily="34" charset="0"/>
              <a:buChar char="•"/>
            </a:pPr>
            <a:r>
              <a:rPr lang="fr-FR" sz="2400" dirty="0">
                <a:latin typeface="Constantia" panose="02030602050306030303" pitchFamily="18" charset="0"/>
              </a:rPr>
              <a:t>Dans l’onglet Insertion, dans le groupe Texte, sélectionnez la liste déroulante Objet, puis cliquez sur Texte d’un fichier. La zone de liste modifiable Insérer un fichier apparaît, très semblable à la zone de liste modifiable Ouvrir. </a:t>
            </a:r>
          </a:p>
          <a:p>
            <a:pPr marL="342900" indent="-342900" algn="just">
              <a:buFont typeface="Arial" panose="020B0604020202020204" pitchFamily="34" charset="0"/>
              <a:buChar char="•"/>
            </a:pPr>
            <a:r>
              <a:rPr lang="fr-FR" sz="2400" dirty="0">
                <a:latin typeface="Constantia" panose="02030602050306030303" pitchFamily="18" charset="0"/>
              </a:rPr>
              <a:t>Repérez et sélectionnez le fichier nommé </a:t>
            </a:r>
            <a:r>
              <a:rPr lang="fr-FR" sz="2400" b="1" i="1" dirty="0" err="1">
                <a:latin typeface="Constantia" panose="02030602050306030303" pitchFamily="18" charset="0"/>
              </a:rPr>
              <a:t>References</a:t>
            </a:r>
            <a:r>
              <a:rPr lang="fr-FR" sz="2400" dirty="0">
                <a:latin typeface="Constantia" panose="02030602050306030303" pitchFamily="18" charset="0"/>
              </a:rPr>
              <a:t>, puis cliquez sur Insérer. Une nouvelle page de texte apparaît dans le document. </a:t>
            </a:r>
          </a:p>
          <a:p>
            <a:pPr marL="342900" indent="-342900" algn="just">
              <a:buFont typeface="Arial" panose="020B0604020202020204" pitchFamily="34" charset="0"/>
              <a:buChar char="•"/>
            </a:pPr>
            <a:r>
              <a:rPr lang="fr-FR" sz="2400" b="1" dirty="0">
                <a:latin typeface="Constantia" panose="02030602050306030303" pitchFamily="18" charset="0"/>
              </a:rPr>
              <a:t>ENREGISTRER </a:t>
            </a:r>
            <a:r>
              <a:rPr lang="fr-FR" sz="2400" dirty="0">
                <a:latin typeface="Constantia" panose="02030602050306030303" pitchFamily="18" charset="0"/>
              </a:rPr>
              <a:t>le document sous le nom </a:t>
            </a:r>
            <a:r>
              <a:rPr lang="fr-FR" sz="2400" b="1" i="1" dirty="0" err="1">
                <a:latin typeface="Constantia" panose="02030602050306030303" pitchFamily="18" charset="0"/>
              </a:rPr>
              <a:t>Resume</a:t>
            </a:r>
            <a:r>
              <a:rPr lang="fr-FR" sz="2400" b="1" i="1" dirty="0">
                <a:latin typeface="Constantia" panose="02030602050306030303" pitchFamily="18" charset="0"/>
              </a:rPr>
              <a:t> 2 </a:t>
            </a:r>
            <a:r>
              <a:rPr lang="fr-FR" sz="2400" dirty="0">
                <a:latin typeface="Constantia" panose="02030602050306030303" pitchFamily="18" charset="0"/>
              </a:rPr>
              <a:t>dans le dossier de la leçon de votre clé USB. </a:t>
            </a:r>
            <a:r>
              <a:rPr lang="fr-FR" sz="2400" b="1" dirty="0">
                <a:latin typeface="Constantia" panose="02030602050306030303" pitchFamily="18" charset="0"/>
              </a:rPr>
              <a:t>FERMER </a:t>
            </a:r>
            <a:r>
              <a:rPr lang="fr-FR" sz="2400" dirty="0">
                <a:latin typeface="Constantia" panose="02030602050306030303" pitchFamily="18" charset="0"/>
              </a:rPr>
              <a:t>le fichier. </a:t>
            </a:r>
          </a:p>
        </p:txBody>
      </p:sp>
    </p:spTree>
    <p:extLst>
      <p:ext uri="{BB962C8B-B14F-4D97-AF65-F5344CB8AC3E}">
        <p14:creationId xmlns:p14="http://schemas.microsoft.com/office/powerpoint/2010/main" val="415840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43691" y="1731554"/>
            <a:ext cx="11553726" cy="3046988"/>
          </a:xfrm>
          <a:prstGeom prst="rect">
            <a:avLst/>
          </a:prstGeom>
          <a:noFill/>
        </p:spPr>
        <p:txBody>
          <a:bodyPr wrap="square" rtlCol="0">
            <a:spAutoFit/>
          </a:bodyPr>
          <a:lstStyle/>
          <a:p>
            <a:pPr algn="just"/>
            <a:r>
              <a:rPr lang="fr-FR" sz="2400" b="1" dirty="0">
                <a:latin typeface="Constantia" panose="02030602050306030303" pitchFamily="18" charset="0"/>
              </a:rPr>
              <a:t>Utilisation de la barre d’outils Accès rapide </a:t>
            </a:r>
          </a:p>
          <a:p>
            <a:pPr algn="just"/>
            <a:r>
              <a:rPr lang="fr-FR" sz="2400" dirty="0">
                <a:latin typeface="Constantia" panose="02030602050306030303" pitchFamily="18" charset="0"/>
              </a:rPr>
              <a:t>La commande </a:t>
            </a:r>
            <a:r>
              <a:rPr lang="fr-FR" sz="2400" b="1" u="sng" dirty="0">
                <a:latin typeface="Constantia" panose="02030602050306030303" pitchFamily="18" charset="0"/>
              </a:rPr>
              <a:t>Annuler </a:t>
            </a:r>
            <a:r>
              <a:rPr lang="fr-FR" sz="2400" dirty="0">
                <a:latin typeface="Constantia" panose="02030602050306030303" pitchFamily="18" charset="0"/>
              </a:rPr>
              <a:t>vous permet d’annuler ou de rétablir votre dernière commande Word ou action. Cliquez sur la commande Annuler autant de fois que nécessaire pour annuler les commandes exécutées précédemment. En outre, si vous cliquez sur la flèche en regard de la commande Annuler, l’historique des actions que vous pouvez annuler s’affiche. Lorsque vous cliquez sur la commande </a:t>
            </a:r>
            <a:r>
              <a:rPr lang="fr-FR" sz="2400" b="1" u="sng" dirty="0">
                <a:latin typeface="Constantia" panose="02030602050306030303" pitchFamily="18" charset="0"/>
              </a:rPr>
              <a:t>Répéter</a:t>
            </a:r>
            <a:r>
              <a:rPr lang="fr-FR" sz="2400" dirty="0">
                <a:latin typeface="Constantia" panose="02030602050306030303" pitchFamily="18" charset="0"/>
              </a:rPr>
              <a:t>, votre dernière action est répétée. Notez que les commandes dans la barre d’outils Accès rapide ne sont pas disponibles si leurs boutons sont grisés.</a:t>
            </a:r>
          </a:p>
        </p:txBody>
      </p:sp>
    </p:spTree>
    <p:extLst>
      <p:ext uri="{BB962C8B-B14F-4D97-AF65-F5344CB8AC3E}">
        <p14:creationId xmlns:p14="http://schemas.microsoft.com/office/powerpoint/2010/main" val="271204168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626" y="1075427"/>
            <a:ext cx="12107176"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200" b="1" dirty="0">
                <a:latin typeface="Constantia" panose="02030602050306030303" pitchFamily="18" charset="0"/>
              </a:rPr>
              <a:t>MISE EN FORME DE DOCUMENTS EXISTANTS DANS D’AUTRES FORMATS DE FICHIER </a:t>
            </a:r>
          </a:p>
        </p:txBody>
      </p:sp>
      <p:sp>
        <p:nvSpPr>
          <p:cNvPr id="10" name="ZoneTexte 9"/>
          <p:cNvSpPr txBox="1"/>
          <p:nvPr/>
        </p:nvSpPr>
        <p:spPr>
          <a:xfrm>
            <a:off x="130628" y="1544433"/>
            <a:ext cx="11959048" cy="4431983"/>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Importation de document</a:t>
            </a:r>
          </a:p>
          <a:p>
            <a:pPr algn="just"/>
            <a:r>
              <a:rPr lang="fr-FR" sz="2400" dirty="0">
                <a:latin typeface="Constantia" panose="02030602050306030303" pitchFamily="18" charset="0"/>
              </a:rPr>
              <a:t>Word 2016 peut modifier, mettre en forme et enregistrer un document PDF. Vous pouvez également ouvrir, modifier et enregistrer des documents enregistrés dans un autre type de format de fichier, tel que RTF ou TXT. Chaque document contient des propriétés et vous pouvez déterminer ce qu’il faut partager. Dans le chapitre 1, vous avez appris à exporter un document en tant que document PDF. Dans cet exercice, vous allez apprendre à importer un fichier PDF, à appliquer la mise en forme et à enregistrer un fichier au format PDF.</a:t>
            </a:r>
          </a:p>
          <a:p>
            <a:endParaRPr lang="fr-FR" dirty="0"/>
          </a:p>
          <a:p>
            <a:pPr algn="just"/>
            <a:r>
              <a:rPr lang="fr-FR" sz="2400" b="1" i="1" dirty="0">
                <a:latin typeface="Constantia" panose="02030602050306030303" pitchFamily="18" charset="0"/>
              </a:rPr>
              <a:t>Remarque </a:t>
            </a:r>
          </a:p>
          <a:p>
            <a:pPr algn="just"/>
            <a:r>
              <a:rPr lang="fr-FR" sz="2400" b="1" i="1" dirty="0">
                <a:latin typeface="Constantia" panose="02030602050306030303" pitchFamily="18" charset="0"/>
              </a:rPr>
              <a:t>L’importation de documents enregistrés dans d’autres formats de fichier, tels que PDF, vous permet de modifier le document et de l’enregistrer au format PDF ou au format Word 2016</a:t>
            </a:r>
            <a:r>
              <a:rPr lang="fr-FR" dirty="0"/>
              <a:t>. </a:t>
            </a:r>
            <a:r>
              <a:rPr lang="fr-FR" sz="2400" dirty="0">
                <a:latin typeface="Constantia" panose="02030602050306030303" pitchFamily="18" charset="0"/>
              </a:rPr>
              <a:t> </a:t>
            </a:r>
            <a:endParaRPr lang="fr-FR" sz="2400" b="1" dirty="0">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33567008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496389" y="1075427"/>
            <a:ext cx="11322571"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 DOCUMENTS EXISTANTS DANS D’AUTRES FORMATS DE FICHIER </a:t>
            </a:r>
          </a:p>
        </p:txBody>
      </p:sp>
      <p:sp>
        <p:nvSpPr>
          <p:cNvPr id="6" name="ZoneTexte 5"/>
          <p:cNvSpPr txBox="1"/>
          <p:nvPr/>
        </p:nvSpPr>
        <p:spPr>
          <a:xfrm>
            <a:off x="156754" y="1437497"/>
            <a:ext cx="11959048" cy="5632311"/>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Importer un fichier PDF et appliquer une mise en forme </a:t>
            </a:r>
          </a:p>
          <a:p>
            <a:pPr algn="just">
              <a:lnSpc>
                <a:spcPct val="150000"/>
              </a:lnSpc>
            </a:pPr>
            <a:r>
              <a:rPr lang="fr-FR" sz="2400" b="1" dirty="0">
                <a:latin typeface="Constantia" panose="02030602050306030303" pitchFamily="18" charset="0"/>
              </a:rPr>
              <a:t>PRÉPAREZ-VOUS. OUVREZ </a:t>
            </a:r>
            <a:r>
              <a:rPr lang="fr-FR" sz="2400" dirty="0">
                <a:latin typeface="Constantia" panose="02030602050306030303" pitchFamily="18" charset="0"/>
              </a:rPr>
              <a:t>Word si ce n’est déjà fait. </a:t>
            </a:r>
          </a:p>
          <a:p>
            <a:pPr algn="just"/>
            <a:r>
              <a:rPr lang="fr-FR" sz="2400" dirty="0">
                <a:latin typeface="Constantia" panose="02030602050306030303" pitchFamily="18" charset="0"/>
              </a:rPr>
              <a:t>Depuis Word, </a:t>
            </a:r>
            <a:r>
              <a:rPr lang="fr-FR" sz="2400" b="1" dirty="0">
                <a:latin typeface="Constantia" panose="02030602050306030303" pitchFamily="18" charset="0"/>
              </a:rPr>
              <a:t>OUVRIR </a:t>
            </a:r>
            <a:r>
              <a:rPr lang="fr-FR" sz="2400" dirty="0">
                <a:latin typeface="Constantia" panose="02030602050306030303" pitchFamily="18" charset="0"/>
              </a:rPr>
              <a:t>le fichier </a:t>
            </a:r>
            <a:r>
              <a:rPr lang="fr-FR" sz="2400" b="1" i="1" dirty="0">
                <a:latin typeface="Constantia" panose="02030602050306030303" pitchFamily="18" charset="0"/>
              </a:rPr>
              <a:t>Tech Terrace 3.pdf </a:t>
            </a:r>
            <a:r>
              <a:rPr lang="fr-FR" sz="2400" dirty="0">
                <a:latin typeface="Constantia" panose="02030602050306030303" pitchFamily="18" charset="0"/>
              </a:rPr>
              <a:t>des fichiers de données de cette leçon. Une invite apparaît indiquant que </a:t>
            </a:r>
            <a:r>
              <a:rPr lang="fr-FR" sz="2400" i="1" dirty="0">
                <a:latin typeface="Constantia" panose="02030602050306030303" pitchFamily="18" charset="0"/>
              </a:rPr>
              <a:t>« Word va maintenant convertir votre PDF en document Word modifiable ». </a:t>
            </a:r>
            <a:endParaRPr lang="fr-FR" sz="2400" dirty="0">
              <a:latin typeface="Constantia" panose="02030602050306030303" pitchFamily="18" charset="0"/>
            </a:endParaRPr>
          </a:p>
          <a:p>
            <a:pPr algn="just"/>
            <a:r>
              <a:rPr lang="fr-FR" sz="2400" dirty="0">
                <a:latin typeface="Constantia" panose="02030602050306030303" pitchFamily="18" charset="0"/>
              </a:rPr>
              <a:t>Cliquez sur </a:t>
            </a:r>
            <a:r>
              <a:rPr lang="fr-FR" sz="2400" b="1" dirty="0">
                <a:latin typeface="Constantia" panose="02030602050306030303" pitchFamily="18" charset="0"/>
              </a:rPr>
              <a:t>OK</a:t>
            </a:r>
            <a:r>
              <a:rPr lang="fr-FR" sz="2400" dirty="0">
                <a:latin typeface="Constantia" panose="02030602050306030303" pitchFamily="18" charset="0"/>
              </a:rPr>
              <a:t>. En ouvrant le document PDF, vous l’avez importé dans Word. Le ruban est maintenant actif et vous pouvez commencer à appliquer une mise en forme au document. </a:t>
            </a:r>
          </a:p>
          <a:p>
            <a:pPr algn="just"/>
            <a:r>
              <a:rPr lang="fr-FR" sz="2400" dirty="0">
                <a:latin typeface="Constantia" panose="02030602050306030303" pitchFamily="18" charset="0"/>
              </a:rPr>
              <a:t>Sélectionnez le document entier en appuyant sur </a:t>
            </a:r>
            <a:r>
              <a:rPr lang="fr-FR" sz="2400" b="1" dirty="0" err="1">
                <a:latin typeface="Constantia" panose="02030602050306030303" pitchFamily="18" charset="0"/>
              </a:rPr>
              <a:t>Ctrl+A</a:t>
            </a:r>
            <a:r>
              <a:rPr lang="fr-FR" sz="2400" dirty="0">
                <a:latin typeface="Constantia" panose="02030602050306030303" pitchFamily="18" charset="0"/>
              </a:rPr>
              <a:t>, puis définissez la police sur </a:t>
            </a:r>
            <a:r>
              <a:rPr lang="fr-FR" sz="2400" b="1" dirty="0">
                <a:latin typeface="Constantia" panose="02030602050306030303" pitchFamily="18" charset="0"/>
              </a:rPr>
              <a:t>Times New Roman </a:t>
            </a:r>
            <a:r>
              <a:rPr lang="fr-FR" sz="2400" dirty="0">
                <a:latin typeface="Constantia" panose="02030602050306030303" pitchFamily="18" charset="0"/>
              </a:rPr>
              <a:t>et la taille sur </a:t>
            </a:r>
            <a:r>
              <a:rPr lang="fr-FR" sz="2400" b="1" dirty="0">
                <a:latin typeface="Constantia" panose="02030602050306030303" pitchFamily="18" charset="0"/>
              </a:rPr>
              <a:t>12 </a:t>
            </a:r>
            <a:r>
              <a:rPr lang="fr-FR" sz="2400" dirty="0">
                <a:latin typeface="Constantia" panose="02030602050306030303" pitchFamily="18" charset="0"/>
              </a:rPr>
              <a:t>pt. Vous pouvez également sélectionner le texte dans le groupe Modification de l’onglet Accueil. </a:t>
            </a:r>
          </a:p>
          <a:p>
            <a:pPr algn="just"/>
            <a:r>
              <a:rPr lang="fr-FR" sz="2400" dirty="0">
                <a:latin typeface="Constantia" panose="02030602050306030303" pitchFamily="18" charset="0"/>
              </a:rPr>
              <a:t>Dans le premier paragraphe, sélectionnez </a:t>
            </a:r>
            <a:r>
              <a:rPr lang="fr-FR" sz="2400" b="1" dirty="0">
                <a:latin typeface="Constantia" panose="02030602050306030303" pitchFamily="18" charset="0"/>
              </a:rPr>
              <a:t>Tech Terrace Real </a:t>
            </a:r>
            <a:r>
              <a:rPr lang="fr-FR" sz="2400" b="1" dirty="0" err="1">
                <a:latin typeface="Constantia" panose="02030602050306030303" pitchFamily="18" charset="0"/>
              </a:rPr>
              <a:t>Estate</a:t>
            </a:r>
            <a:r>
              <a:rPr lang="fr-FR" sz="2400" dirty="0">
                <a:latin typeface="Constantia" panose="02030602050306030303" pitchFamily="18" charset="0"/>
              </a:rPr>
              <a:t>, puis mettez en forme le texte avec </a:t>
            </a:r>
            <a:r>
              <a:rPr lang="fr-FR" sz="2400" b="1" dirty="0">
                <a:latin typeface="Constantia" panose="02030602050306030303" pitchFamily="18" charset="0"/>
              </a:rPr>
              <a:t>Gras</a:t>
            </a:r>
            <a:r>
              <a:rPr lang="fr-FR" sz="2400" dirty="0">
                <a:latin typeface="Constantia" panose="02030602050306030303" pitchFamily="18" charset="0"/>
              </a:rPr>
              <a:t>, </a:t>
            </a:r>
            <a:r>
              <a:rPr lang="fr-FR" sz="2400" b="1" dirty="0">
                <a:latin typeface="Constantia" panose="02030602050306030303" pitchFamily="18" charset="0"/>
              </a:rPr>
              <a:t>Italique</a:t>
            </a:r>
            <a:r>
              <a:rPr lang="fr-FR" sz="2400" dirty="0">
                <a:latin typeface="Constantia" panose="02030602050306030303" pitchFamily="18" charset="0"/>
              </a:rPr>
              <a:t>, </a:t>
            </a:r>
            <a:r>
              <a:rPr lang="fr-FR" sz="2400" b="1" dirty="0">
                <a:latin typeface="Constantia" panose="02030602050306030303" pitchFamily="18" charset="0"/>
              </a:rPr>
              <a:t>Rouge foncé comme couleur du texte </a:t>
            </a:r>
            <a:r>
              <a:rPr lang="fr-FR" sz="2400" dirty="0">
                <a:latin typeface="Constantia" panose="02030602050306030303" pitchFamily="18" charset="0"/>
              </a:rPr>
              <a:t>et </a:t>
            </a:r>
            <a:r>
              <a:rPr lang="fr-FR" sz="2400" b="1" dirty="0">
                <a:latin typeface="Constantia" panose="02030602050306030303" pitchFamily="18" charset="0"/>
              </a:rPr>
              <a:t>Petites majuscules</a:t>
            </a:r>
            <a:r>
              <a:rPr lang="fr-FR" sz="2400" dirty="0">
                <a:latin typeface="Constantia" panose="02030602050306030303" pitchFamily="18" charset="0"/>
              </a:rPr>
              <a:t>.</a:t>
            </a:r>
          </a:p>
        </p:txBody>
      </p:sp>
    </p:spTree>
    <p:extLst>
      <p:ext uri="{BB962C8B-B14F-4D97-AF65-F5344CB8AC3E}">
        <p14:creationId xmlns:p14="http://schemas.microsoft.com/office/powerpoint/2010/main" val="127285581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870135"/>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146908"/>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156755" y="941871"/>
            <a:ext cx="11662206" cy="654917"/>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 DOCUMENTS EXISTANTS DANS D’AUTRES FORMATS DE FICHIER </a:t>
            </a:r>
          </a:p>
        </p:txBody>
      </p:sp>
      <p:sp>
        <p:nvSpPr>
          <p:cNvPr id="6" name="ZoneTexte 5"/>
          <p:cNvSpPr txBox="1"/>
          <p:nvPr/>
        </p:nvSpPr>
        <p:spPr>
          <a:xfrm>
            <a:off x="156754" y="1437497"/>
            <a:ext cx="11959048" cy="4524315"/>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Importer un fichier PDF et appliquer une mise en forme </a:t>
            </a:r>
          </a:p>
          <a:p>
            <a:pPr algn="just">
              <a:lnSpc>
                <a:spcPct val="150000"/>
              </a:lnSpc>
            </a:pPr>
            <a:r>
              <a:rPr lang="fr-FR" sz="2400" b="1" dirty="0">
                <a:latin typeface="Constantia" panose="02030602050306030303" pitchFamily="18" charset="0"/>
              </a:rPr>
              <a:t>PRÉPAREZ-VOUS. OUVREZ </a:t>
            </a:r>
            <a:r>
              <a:rPr lang="fr-FR" sz="2400" dirty="0">
                <a:latin typeface="Constantia" panose="02030602050306030303" pitchFamily="18" charset="0"/>
              </a:rPr>
              <a:t>Word si ce n’est déjà fait. </a:t>
            </a:r>
          </a:p>
          <a:p>
            <a:pPr algn="just"/>
            <a:r>
              <a:rPr lang="fr-FR" sz="2400" dirty="0">
                <a:latin typeface="Constantia" panose="02030602050306030303" pitchFamily="18" charset="0"/>
              </a:rPr>
              <a:t>Dans le premier paragraphe, sélectionnez </a:t>
            </a:r>
            <a:r>
              <a:rPr lang="fr-FR" sz="2400" b="1" dirty="0">
                <a:latin typeface="Constantia" panose="02030602050306030303" pitchFamily="18" charset="0"/>
              </a:rPr>
              <a:t>vendu</a:t>
            </a:r>
            <a:r>
              <a:rPr lang="fr-FR" sz="2400" dirty="0">
                <a:latin typeface="Constantia" panose="02030602050306030303" pitchFamily="18" charset="0"/>
              </a:rPr>
              <a:t>, </a:t>
            </a:r>
            <a:r>
              <a:rPr lang="fr-FR" sz="2400" b="1" dirty="0">
                <a:latin typeface="Constantia" panose="02030602050306030303" pitchFamily="18" charset="0"/>
              </a:rPr>
              <a:t>rénové</a:t>
            </a:r>
            <a:r>
              <a:rPr lang="fr-FR" sz="2400" dirty="0">
                <a:latin typeface="Constantia" panose="02030602050306030303" pitchFamily="18" charset="0"/>
              </a:rPr>
              <a:t>, </a:t>
            </a:r>
            <a:r>
              <a:rPr lang="fr-FR" sz="2400" b="1" dirty="0">
                <a:latin typeface="Constantia" panose="02030602050306030303" pitchFamily="18" charset="0"/>
              </a:rPr>
              <a:t>évalué</a:t>
            </a:r>
            <a:r>
              <a:rPr lang="fr-FR" sz="2400" dirty="0">
                <a:latin typeface="Constantia" panose="02030602050306030303" pitchFamily="18" charset="0"/>
              </a:rPr>
              <a:t>, </a:t>
            </a:r>
            <a:r>
              <a:rPr lang="fr-FR" sz="2400" b="1" dirty="0">
                <a:latin typeface="Constantia" panose="02030602050306030303" pitchFamily="18" charset="0"/>
              </a:rPr>
              <a:t>loué </a:t>
            </a:r>
            <a:r>
              <a:rPr lang="fr-FR" sz="2400" dirty="0">
                <a:latin typeface="Constantia" panose="02030602050306030303" pitchFamily="18" charset="0"/>
              </a:rPr>
              <a:t>et </a:t>
            </a:r>
            <a:r>
              <a:rPr lang="fr-FR" sz="2400" b="1" dirty="0">
                <a:latin typeface="Constantia" panose="02030602050306030303" pitchFamily="18" charset="0"/>
              </a:rPr>
              <a:t>géré</a:t>
            </a:r>
            <a:r>
              <a:rPr lang="fr-FR" sz="2400" dirty="0">
                <a:latin typeface="Constantia" panose="02030602050306030303" pitchFamily="18" charset="0"/>
              </a:rPr>
              <a:t>, puis mettez en forme le texte en le mettant en italique et gras et en définissant la couleur sur </a:t>
            </a:r>
            <a:r>
              <a:rPr lang="fr-FR" sz="2400" b="1" dirty="0">
                <a:latin typeface="Constantia" panose="02030602050306030303" pitchFamily="18" charset="0"/>
              </a:rPr>
              <a:t>Bleu gris, Texte 2</a:t>
            </a:r>
            <a:r>
              <a:rPr lang="fr-FR" sz="2400" dirty="0">
                <a:latin typeface="Constantia" panose="02030602050306030303" pitchFamily="18" charset="0"/>
              </a:rPr>
              <a:t>. </a:t>
            </a:r>
          </a:p>
          <a:p>
            <a:pPr algn="just"/>
            <a:r>
              <a:rPr lang="fr-FR" sz="2400" b="1" dirty="0">
                <a:latin typeface="Constantia" panose="02030602050306030303" pitchFamily="18" charset="0"/>
              </a:rPr>
              <a:t>6. </a:t>
            </a:r>
            <a:r>
              <a:rPr lang="fr-FR" sz="2400" dirty="0">
                <a:latin typeface="Constantia" panose="02030602050306030303" pitchFamily="18" charset="0"/>
              </a:rPr>
              <a:t>Enregistrez en tant que fichier PDF sur votre clé USB et modifiez le nom de fichier en </a:t>
            </a:r>
            <a:r>
              <a:rPr lang="fr-FR" sz="2400" b="1" i="1" dirty="0">
                <a:latin typeface="Constantia" panose="02030602050306030303" pitchFamily="18" charset="0"/>
              </a:rPr>
              <a:t>Tech Terrace Update.pdf</a:t>
            </a:r>
            <a:r>
              <a:rPr lang="fr-FR" sz="2400" dirty="0">
                <a:latin typeface="Constantia" panose="02030602050306030303" pitchFamily="18" charset="0"/>
              </a:rPr>
              <a:t>. Le nouveau document s’ouvre dans une nouvelle fenêtre. Notez que le fichier contient les modifications de mise en forme mises à jour. </a:t>
            </a:r>
          </a:p>
          <a:p>
            <a:pPr algn="just"/>
            <a:r>
              <a:rPr lang="fr-FR" sz="2400" b="1" dirty="0">
                <a:latin typeface="Constantia" panose="02030602050306030303" pitchFamily="18" charset="0"/>
              </a:rPr>
              <a:t>7. </a:t>
            </a:r>
            <a:r>
              <a:rPr lang="fr-FR" sz="2400" dirty="0">
                <a:latin typeface="Constantia" panose="02030602050306030303" pitchFamily="18" charset="0"/>
              </a:rPr>
              <a:t>Pour fermer la fenêtre, appuyez sur </a:t>
            </a:r>
            <a:r>
              <a:rPr lang="fr-FR" sz="2400" b="1" dirty="0">
                <a:latin typeface="Constantia" panose="02030602050306030303" pitchFamily="18" charset="0"/>
              </a:rPr>
              <a:t>ALT+F4</a:t>
            </a:r>
            <a:r>
              <a:rPr lang="fr-FR" sz="2400" dirty="0">
                <a:latin typeface="Constantia" panose="02030602050306030303" pitchFamily="18" charset="0"/>
              </a:rPr>
              <a:t>. Cliquez pour revenir à l’écran Word. </a:t>
            </a:r>
          </a:p>
          <a:p>
            <a:pPr algn="just"/>
            <a:r>
              <a:rPr lang="fr-FR" sz="2400" b="1" dirty="0">
                <a:latin typeface="Constantia" panose="02030602050306030303" pitchFamily="18" charset="0"/>
              </a:rPr>
              <a:t>8. FERMER </a:t>
            </a:r>
            <a:r>
              <a:rPr lang="fr-FR" sz="2400" dirty="0">
                <a:latin typeface="Constantia" panose="02030602050306030303" pitchFamily="18" charset="0"/>
              </a:rPr>
              <a:t>le fichier. Si une invite apparaît pour confirmer l’enregistrement des modifications du fichier </a:t>
            </a:r>
            <a:r>
              <a:rPr lang="fr-FR" sz="2400" b="1" i="1" dirty="0">
                <a:latin typeface="Constantia" panose="02030602050306030303" pitchFamily="18" charset="0"/>
              </a:rPr>
              <a:t>Tech Terrace 3.docx</a:t>
            </a:r>
            <a:r>
              <a:rPr lang="fr-FR" sz="2400" dirty="0">
                <a:latin typeface="Constantia" panose="02030602050306030303" pitchFamily="18" charset="0"/>
              </a:rPr>
              <a:t>, cliquez sur </a:t>
            </a:r>
            <a:r>
              <a:rPr lang="fr-FR" sz="2400" b="1" dirty="0">
                <a:latin typeface="Constantia" panose="02030602050306030303" pitchFamily="18" charset="0"/>
              </a:rPr>
              <a:t>Ne pas enregistrer</a:t>
            </a:r>
            <a:r>
              <a:rPr lang="fr-FR" sz="2400" dirty="0">
                <a:latin typeface="Constantia" panose="02030602050306030303" pitchFamily="18" charset="0"/>
              </a:rPr>
              <a:t>. </a:t>
            </a:r>
          </a:p>
        </p:txBody>
      </p:sp>
    </p:spTree>
    <p:extLst>
      <p:ext uri="{BB962C8B-B14F-4D97-AF65-F5344CB8AC3E}">
        <p14:creationId xmlns:p14="http://schemas.microsoft.com/office/powerpoint/2010/main" val="366760880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626" y="1075427"/>
            <a:ext cx="12107176"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200" b="1" dirty="0">
                <a:latin typeface="Constantia" panose="02030602050306030303" pitchFamily="18" charset="0"/>
              </a:rPr>
              <a:t>SUPPRESSION DE LA MISE EN FORME DU TEXTE </a:t>
            </a:r>
          </a:p>
        </p:txBody>
      </p:sp>
      <p:sp>
        <p:nvSpPr>
          <p:cNvPr id="10" name="ZoneTexte 9"/>
          <p:cNvSpPr txBox="1"/>
          <p:nvPr/>
        </p:nvSpPr>
        <p:spPr>
          <a:xfrm>
            <a:off x="130628" y="1544433"/>
            <a:ext cx="11959048" cy="1569660"/>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Suppression de la mise en forme</a:t>
            </a:r>
          </a:p>
          <a:p>
            <a:pPr algn="just"/>
            <a:r>
              <a:rPr lang="fr-FR" sz="2400" dirty="0">
                <a:latin typeface="Constantia" panose="02030602050306030303" pitchFamily="18" charset="0"/>
              </a:rPr>
              <a:t>Lorsque vous mettez en forme un document, vous devez parfois essayer différentes options avant d’obtenir l’aspect souhaité. Grâce au bouton Effacer la mise en forme, il est facile de supprimer une mise en forme indésirable dans Word. </a:t>
            </a:r>
            <a:endParaRPr lang="fr-FR" sz="2400" b="1" dirty="0">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37283689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626" y="1075427"/>
            <a:ext cx="12107176"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200" b="1" dirty="0">
                <a:latin typeface="Constantia" panose="02030602050306030303" pitchFamily="18" charset="0"/>
              </a:rPr>
              <a:t>SUPPRESSION DE LA MISE EN FORME DU TEXTE </a:t>
            </a:r>
          </a:p>
        </p:txBody>
      </p:sp>
      <p:sp>
        <p:nvSpPr>
          <p:cNvPr id="10" name="ZoneTexte 9"/>
          <p:cNvSpPr txBox="1"/>
          <p:nvPr/>
        </p:nvSpPr>
        <p:spPr>
          <a:xfrm>
            <a:off x="130628" y="1544433"/>
            <a:ext cx="11959048" cy="1200329"/>
          </a:xfrm>
          <a:prstGeom prst="rect">
            <a:avLst/>
          </a:prstGeom>
          <a:noFill/>
        </p:spPr>
        <p:txBody>
          <a:bodyPr wrap="square" rtlCol="0">
            <a:spAutoFit/>
          </a:bodyPr>
          <a:lstStyle/>
          <a:p>
            <a:r>
              <a:rPr lang="fr-FR" sz="2400" b="1" dirty="0">
                <a:effectLst>
                  <a:outerShdw blurRad="38100" dist="38100" dir="2700000" algn="tl">
                    <a:srgbClr val="000000">
                      <a:alpha val="43137"/>
                    </a:srgbClr>
                  </a:outerShdw>
                </a:effectLst>
                <a:latin typeface="Constantia" panose="02030602050306030303" pitchFamily="18" charset="0"/>
              </a:rPr>
              <a:t>Utilisation du bouton Effacer la mise en forme </a:t>
            </a:r>
          </a:p>
          <a:p>
            <a:r>
              <a:rPr lang="fr-FR" sz="2400" dirty="0">
                <a:latin typeface="Constantia" panose="02030602050306030303" pitchFamily="18" charset="0"/>
              </a:rPr>
              <a:t>Le bouton Effacer la mise en forme se trouve dans le groupe Police et dans la galerie de styles. Dans cet exercice, vous allez apprendre à utiliser le bouton Effacer la mise en forme. </a:t>
            </a:r>
            <a:endParaRPr lang="fr-FR" sz="2400" b="1" dirty="0">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8675921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496389" y="1075427"/>
            <a:ext cx="11322571"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 DOCUMENTS EXISTANTS DANS D’AUTRES FORMATS DE FICHIER </a:t>
            </a:r>
          </a:p>
        </p:txBody>
      </p:sp>
      <p:sp>
        <p:nvSpPr>
          <p:cNvPr id="6" name="ZoneTexte 5"/>
          <p:cNvSpPr txBox="1"/>
          <p:nvPr/>
        </p:nvSpPr>
        <p:spPr>
          <a:xfrm>
            <a:off x="156754" y="1533033"/>
            <a:ext cx="11959048" cy="5447645"/>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Utiliser le bouton Effacer la mise en forme</a:t>
            </a:r>
          </a:p>
          <a:p>
            <a:r>
              <a:rPr lang="fr-FR" sz="2400" b="1" dirty="0">
                <a:latin typeface="Constantia" panose="02030602050306030303" pitchFamily="18" charset="0"/>
              </a:rPr>
              <a:t>PRÉPAREZ-VOUS. OUVRIR </a:t>
            </a:r>
            <a:r>
              <a:rPr lang="fr-FR" sz="2400" dirty="0">
                <a:latin typeface="Constantia" panose="02030602050306030303" pitchFamily="18" charset="0"/>
              </a:rPr>
              <a:t>le document </a:t>
            </a:r>
            <a:r>
              <a:rPr lang="fr-FR" sz="2400" b="1" i="1" dirty="0">
                <a:latin typeface="Constantia" panose="02030602050306030303" pitchFamily="18" charset="0"/>
              </a:rPr>
              <a:t>Classes 7 </a:t>
            </a:r>
            <a:r>
              <a:rPr lang="fr-FR" sz="2400" dirty="0">
                <a:latin typeface="Constantia" panose="02030602050306030303" pitchFamily="18" charset="0"/>
              </a:rPr>
              <a:t>dans le dossier de la leçon. N’oubliez pas qu’il s’agit d’un fichier que vous avez déjà enregistré. </a:t>
            </a:r>
          </a:p>
          <a:p>
            <a:r>
              <a:rPr lang="fr-FR" sz="2400" dirty="0">
                <a:latin typeface="Constantia" panose="02030602050306030303" pitchFamily="18" charset="0"/>
              </a:rPr>
              <a:t>Sélectionnez </a:t>
            </a:r>
            <a:r>
              <a:rPr lang="fr-FR" sz="2400" b="1" dirty="0">
                <a:latin typeface="Constantia" panose="02030602050306030303" pitchFamily="18" charset="0"/>
              </a:rPr>
              <a:t>Personnes âgées actives</a:t>
            </a:r>
            <a:r>
              <a:rPr lang="fr-FR" sz="2400" dirty="0">
                <a:latin typeface="Constantia" panose="02030602050306030303" pitchFamily="18" charset="0"/>
              </a:rPr>
              <a:t>. Dans le groupe Police, cliquez sur </a:t>
            </a:r>
            <a:r>
              <a:rPr lang="fr-FR" sz="2400" b="1" dirty="0">
                <a:latin typeface="Constantia" panose="02030602050306030303" pitchFamily="18" charset="0"/>
              </a:rPr>
              <a:t>Effacer la mise en forme</a:t>
            </a:r>
            <a:r>
              <a:rPr lang="fr-FR" sz="2400" dirty="0">
                <a:latin typeface="Constantia" panose="02030602050306030303" pitchFamily="18" charset="0"/>
              </a:rPr>
              <a:t>. La mise en forme est supprimée et la police par défaut, Calibri, est rétablie. </a:t>
            </a:r>
          </a:p>
          <a:p>
            <a:r>
              <a:rPr lang="fr-FR" sz="2400" dirty="0">
                <a:latin typeface="Constantia" panose="02030602050306030303" pitchFamily="18" charset="0"/>
              </a:rPr>
              <a:t>Sélectionnez </a:t>
            </a:r>
            <a:r>
              <a:rPr lang="fr-FR" sz="2400" b="1" dirty="0">
                <a:latin typeface="Constantia" panose="02030602050306030303" pitchFamily="18" charset="0"/>
              </a:rPr>
              <a:t>Camp d’entraînement</a:t>
            </a:r>
            <a:r>
              <a:rPr lang="fr-FR" sz="2400" dirty="0">
                <a:latin typeface="Constantia" panose="02030602050306030303" pitchFamily="18" charset="0"/>
              </a:rPr>
              <a:t>. Dans le groupe Style, cliquez sur la flèche déroulante </a:t>
            </a:r>
            <a:r>
              <a:rPr lang="fr-FR" sz="2400" b="1" dirty="0">
                <a:latin typeface="Constantia" panose="02030602050306030303" pitchFamily="18" charset="0"/>
              </a:rPr>
              <a:t>Autres</a:t>
            </a:r>
            <a:r>
              <a:rPr lang="fr-FR" sz="2400" dirty="0">
                <a:latin typeface="Constantia" panose="02030602050306030303" pitchFamily="18" charset="0"/>
              </a:rPr>
              <a:t>, puis sur </a:t>
            </a:r>
            <a:r>
              <a:rPr lang="fr-FR" sz="2400" b="1" dirty="0">
                <a:latin typeface="Constantia" panose="02030602050306030303" pitchFamily="18" charset="0"/>
              </a:rPr>
              <a:t>Effacer toute la mise en forme</a:t>
            </a:r>
            <a:r>
              <a:rPr lang="fr-FR" sz="2400" dirty="0">
                <a:latin typeface="Constantia" panose="02030602050306030303" pitchFamily="18" charset="0"/>
              </a:rPr>
              <a:t>. La mise en forme est supprimée. </a:t>
            </a:r>
          </a:p>
          <a:p>
            <a:r>
              <a:rPr lang="fr-FR" sz="2400" dirty="0">
                <a:latin typeface="Constantia" panose="02030602050306030303" pitchFamily="18" charset="0"/>
              </a:rPr>
              <a:t>Maintenez la touche </a:t>
            </a:r>
            <a:r>
              <a:rPr lang="fr-FR" sz="2400" b="1" dirty="0">
                <a:latin typeface="Constantia" panose="02030602050306030303" pitchFamily="18" charset="0"/>
              </a:rPr>
              <a:t>Ctrl </a:t>
            </a:r>
            <a:r>
              <a:rPr lang="fr-FR" sz="2400" dirty="0">
                <a:latin typeface="Constantia" panose="02030602050306030303" pitchFamily="18" charset="0"/>
              </a:rPr>
              <a:t>enfoncée et sélectionnez </a:t>
            </a:r>
            <a:r>
              <a:rPr lang="fr-FR" sz="2400" b="1" dirty="0">
                <a:latin typeface="Constantia" panose="02030602050306030303" pitchFamily="18" charset="0"/>
              </a:rPr>
              <a:t>Cardio combat </a:t>
            </a:r>
            <a:r>
              <a:rPr lang="fr-FR" sz="2400" dirty="0">
                <a:latin typeface="Constantia" panose="02030602050306030303" pitchFamily="18" charset="0"/>
              </a:rPr>
              <a:t>; continuez à maintenir la touche </a:t>
            </a:r>
            <a:r>
              <a:rPr lang="fr-FR" sz="2400" b="1" dirty="0">
                <a:latin typeface="Constantia" panose="02030602050306030303" pitchFamily="18" charset="0"/>
              </a:rPr>
              <a:t>Ctrl </a:t>
            </a:r>
            <a:r>
              <a:rPr lang="fr-FR" sz="2400" dirty="0">
                <a:latin typeface="Constantia" panose="02030602050306030303" pitchFamily="18" charset="0"/>
              </a:rPr>
              <a:t>enfoncée pour sélectionner les autres titres, puis cliquez sur le bouton </a:t>
            </a:r>
            <a:r>
              <a:rPr lang="fr-FR" sz="2400" b="1" dirty="0">
                <a:latin typeface="Constantia" panose="02030602050306030303" pitchFamily="18" charset="0"/>
              </a:rPr>
              <a:t>Effacer toute la mise en forme </a:t>
            </a:r>
            <a:r>
              <a:rPr lang="fr-FR" sz="2400" dirty="0">
                <a:latin typeface="Constantia" panose="02030602050306030303" pitchFamily="18" charset="0"/>
              </a:rPr>
              <a:t>du groupe Police. (En maintenant la touche </a:t>
            </a:r>
            <a:r>
              <a:rPr lang="fr-FR" sz="2400" b="1" dirty="0">
                <a:latin typeface="Constantia" panose="02030602050306030303" pitchFamily="18" charset="0"/>
              </a:rPr>
              <a:t>Ctrl </a:t>
            </a:r>
            <a:r>
              <a:rPr lang="fr-FR" sz="2400" dirty="0">
                <a:latin typeface="Constantia" panose="02030602050306030303" pitchFamily="18" charset="0"/>
              </a:rPr>
              <a:t>enfoncée, vous pouvez utiliser la sélection multiple pour sélectionner du texte non contigu.) Désélectionnez tout le texte. </a:t>
            </a:r>
            <a:endParaRPr lang="fr-FR" sz="2400" b="1" dirty="0">
              <a:latin typeface="Constantia" panose="02030602050306030303" pitchFamily="18" charset="0"/>
            </a:endParaRPr>
          </a:p>
        </p:txBody>
      </p:sp>
    </p:spTree>
    <p:extLst>
      <p:ext uri="{BB962C8B-B14F-4D97-AF65-F5344CB8AC3E}">
        <p14:creationId xmlns:p14="http://schemas.microsoft.com/office/powerpoint/2010/main" val="35338737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1043464"/>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3"/>
            <a:ext cx="11201028" cy="776211"/>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192994"/>
            <a:ext cx="10515600" cy="531303"/>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solidFill>
                  <a:schemeClr val="bg1"/>
                </a:solidFill>
                <a:latin typeface="Constantia" panose="02030602050306030303" pitchFamily="18" charset="0"/>
                <a:cs typeface="Times New Roman" panose="02020603050405020304" pitchFamily="18" charset="0"/>
              </a:rPr>
              <a:t>MATRICE DE COMPÉTENCES DE LA LEÇON</a:t>
            </a:r>
            <a:endParaRPr lang="fr-FR" sz="3200" dirty="0">
              <a:solidFill>
                <a:schemeClr val="bg1"/>
              </a:solidFill>
              <a:latin typeface="Constantia" panose="02030602050306030303"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3399524822"/>
              </p:ext>
            </p:extLst>
          </p:nvPr>
        </p:nvGraphicFramePr>
        <p:xfrm>
          <a:off x="496389" y="2039015"/>
          <a:ext cx="11201028" cy="3164357"/>
        </p:xfrm>
        <a:graphic>
          <a:graphicData uri="http://schemas.openxmlformats.org/drawingml/2006/table">
            <a:tbl>
              <a:tblPr firstRow="1" bandRow="1">
                <a:tableStyleId>{5C22544A-7EE6-4342-B048-85BDC9FD1C3A}</a:tableStyleId>
              </a:tblPr>
              <a:tblGrid>
                <a:gridCol w="3967188">
                  <a:extLst>
                    <a:ext uri="{9D8B030D-6E8A-4147-A177-3AD203B41FA5}">
                      <a16:colId xmlns:a16="http://schemas.microsoft.com/office/drawing/2014/main" val="3329979304"/>
                    </a:ext>
                  </a:extLst>
                </a:gridCol>
                <a:gridCol w="7233840">
                  <a:extLst>
                    <a:ext uri="{9D8B030D-6E8A-4147-A177-3AD203B41FA5}">
                      <a16:colId xmlns:a16="http://schemas.microsoft.com/office/drawing/2014/main" val="1510361889"/>
                    </a:ext>
                  </a:extLst>
                </a:gridCol>
              </a:tblGrid>
              <a:tr h="363767">
                <a:tc>
                  <a:txBody>
                    <a:bodyPr/>
                    <a:lstStyle/>
                    <a:p>
                      <a:pPr algn="ctr"/>
                      <a:r>
                        <a:rPr lang="fr-FR" sz="2000" dirty="0">
                          <a:latin typeface="Constantia" panose="02030602050306030303" pitchFamily="18" charset="0"/>
                        </a:rPr>
                        <a:t>Compétence</a:t>
                      </a:r>
                    </a:p>
                  </a:txBody>
                  <a:tcPr>
                    <a:solidFill>
                      <a:srgbClr val="00B0F0"/>
                    </a:solidFill>
                  </a:tcPr>
                </a:tc>
                <a:tc>
                  <a:txBody>
                    <a:bodyPr/>
                    <a:lstStyle/>
                    <a:p>
                      <a:pPr algn="ctr"/>
                      <a:r>
                        <a:rPr lang="fr-FR" sz="2000" dirty="0">
                          <a:latin typeface="Constantia" panose="02030602050306030303" pitchFamily="18" charset="0"/>
                        </a:rPr>
                        <a:t>Objectif de l’Examen</a:t>
                      </a:r>
                    </a:p>
                  </a:txBody>
                  <a:tcPr>
                    <a:solidFill>
                      <a:srgbClr val="00B0F0"/>
                    </a:solidFill>
                  </a:tcPr>
                </a:tc>
                <a:extLst>
                  <a:ext uri="{0D108BD9-81ED-4DB2-BD59-A6C34878D82A}">
                    <a16:rowId xmlns:a16="http://schemas.microsoft.com/office/drawing/2014/main" val="2245030908"/>
                  </a:ext>
                </a:extLst>
              </a:tr>
              <a:tr h="366362">
                <a:tc>
                  <a:txBody>
                    <a:bodyPr/>
                    <a:lstStyle/>
                    <a:p>
                      <a:pPr algn="just"/>
                      <a:r>
                        <a:rPr lang="fr-FR" dirty="0">
                          <a:latin typeface="Constantia" panose="02030602050306030303" pitchFamily="18" charset="0"/>
                        </a:rPr>
                        <a:t>Définition de l’interligne dans le texte et entre les paragraphes</a:t>
                      </a:r>
                    </a:p>
                  </a:txBody>
                  <a:tcPr/>
                </a:tc>
                <a:tc>
                  <a:txBody>
                    <a:bodyPr/>
                    <a:lstStyle/>
                    <a:p>
                      <a:pPr algn="just"/>
                      <a:r>
                        <a:rPr lang="fr-FR" dirty="0">
                          <a:latin typeface="Constantia" panose="02030602050306030303" pitchFamily="18" charset="0"/>
                        </a:rPr>
                        <a:t>Spécifier l’interligne, ainsi que l’espacement</a:t>
                      </a:r>
                      <a:r>
                        <a:rPr lang="fr-FR" baseline="0" dirty="0">
                          <a:latin typeface="Constantia" panose="02030602050306030303" pitchFamily="18" charset="0"/>
                        </a:rPr>
                        <a:t> et le retrait des paragraphes.</a:t>
                      </a:r>
                      <a:endParaRPr lang="fr-FR" dirty="0">
                        <a:latin typeface="Constantia" panose="02030602050306030303" pitchFamily="18" charset="0"/>
                      </a:endParaRPr>
                    </a:p>
                  </a:txBody>
                  <a:tcPr/>
                </a:tc>
                <a:extLst>
                  <a:ext uri="{0D108BD9-81ED-4DB2-BD59-A6C34878D82A}">
                    <a16:rowId xmlns:a16="http://schemas.microsoft.com/office/drawing/2014/main" val="2734213004"/>
                  </a:ext>
                </a:extLst>
              </a:tr>
              <a:tr h="664997">
                <a:tc>
                  <a:txBody>
                    <a:bodyPr/>
                    <a:lstStyle/>
                    <a:p>
                      <a:pPr algn="just"/>
                      <a:r>
                        <a:rPr lang="fr-FR" dirty="0">
                          <a:latin typeface="Constantia" panose="02030602050306030303" pitchFamily="18" charset="0"/>
                        </a:rPr>
                        <a:t>Création</a:t>
                      </a:r>
                      <a:r>
                        <a:rPr lang="fr-FR" baseline="0" dirty="0">
                          <a:latin typeface="Constantia" panose="02030602050306030303" pitchFamily="18" charset="0"/>
                        </a:rPr>
                        <a:t> et mise en forme d’une liste à puces</a:t>
                      </a:r>
                      <a:endParaRPr lang="fr-FR" dirty="0">
                        <a:latin typeface="Constantia" panose="02030602050306030303" pitchFamily="18" charset="0"/>
                      </a:endParaRPr>
                    </a:p>
                  </a:txBody>
                  <a:tcPr/>
                </a:tc>
                <a:tc>
                  <a:txBody>
                    <a:bodyPr/>
                    <a:lstStyle/>
                    <a:p>
                      <a:pPr algn="just"/>
                      <a:r>
                        <a:rPr lang="fr-FR" dirty="0">
                          <a:latin typeface="Constantia" panose="02030602050306030303" pitchFamily="18" charset="0"/>
                        </a:rPr>
                        <a:t>Créer une lise numérotée ou à puces.</a:t>
                      </a:r>
                    </a:p>
                  </a:txBody>
                  <a:tcPr/>
                </a:tc>
                <a:extLst>
                  <a:ext uri="{0D108BD9-81ED-4DB2-BD59-A6C34878D82A}">
                    <a16:rowId xmlns:a16="http://schemas.microsoft.com/office/drawing/2014/main" val="4033227339"/>
                  </a:ext>
                </a:extLst>
              </a:tr>
              <a:tr h="411519">
                <a:tc>
                  <a:txBody>
                    <a:bodyPr/>
                    <a:lstStyle/>
                    <a:p>
                      <a:pPr algn="just"/>
                      <a:r>
                        <a:rPr lang="fr-FR" dirty="0">
                          <a:latin typeface="Constantia" panose="02030602050306030303" pitchFamily="18" charset="0"/>
                        </a:rPr>
                        <a:t>Création</a:t>
                      </a:r>
                      <a:r>
                        <a:rPr lang="fr-FR" baseline="0" dirty="0">
                          <a:latin typeface="Constantia" panose="02030602050306030303" pitchFamily="18" charset="0"/>
                        </a:rPr>
                        <a:t> et mise en forme d’une liste numérotée</a:t>
                      </a:r>
                      <a:endParaRPr lang="fr-FR" dirty="0">
                        <a:latin typeface="Constantia" panose="02030602050306030303" pitchFamily="18" charset="0"/>
                      </a:endParaRPr>
                    </a:p>
                  </a:txBody>
                  <a:tcPr/>
                </a:tc>
                <a:tc>
                  <a:txBody>
                    <a:bodyPr/>
                    <a:lstStyle/>
                    <a:p>
                      <a:pPr algn="just"/>
                      <a:r>
                        <a:rPr lang="fr-FR" dirty="0">
                          <a:latin typeface="Constantia" panose="02030602050306030303" pitchFamily="18" charset="0"/>
                        </a:rPr>
                        <a:t>Modifier les puces ou le format des nombres d’un niveau de liste.</a:t>
                      </a:r>
                    </a:p>
                    <a:p>
                      <a:pPr algn="just"/>
                      <a:r>
                        <a:rPr lang="fr-FR" dirty="0">
                          <a:latin typeface="Constantia" panose="02030602050306030303" pitchFamily="18" charset="0"/>
                        </a:rPr>
                        <a:t>Définir une puce ou un format de nombre personnalisés.</a:t>
                      </a:r>
                    </a:p>
                    <a:p>
                      <a:pPr algn="just"/>
                      <a:r>
                        <a:rPr lang="fr-FR" dirty="0">
                          <a:latin typeface="Constantia" panose="02030602050306030303" pitchFamily="18" charset="0"/>
                        </a:rPr>
                        <a:t>Augmenter ou réduire les niveaux de liste.</a:t>
                      </a:r>
                    </a:p>
                    <a:p>
                      <a:pPr algn="just"/>
                      <a:r>
                        <a:rPr lang="fr-FR" dirty="0">
                          <a:latin typeface="Constantia" panose="02030602050306030303" pitchFamily="18" charset="0"/>
                        </a:rPr>
                        <a:t>Recommencer ou continuer la numérotation</a:t>
                      </a:r>
                      <a:r>
                        <a:rPr lang="fr-FR" baseline="0" dirty="0">
                          <a:latin typeface="Constantia" panose="02030602050306030303" pitchFamily="18" charset="0"/>
                        </a:rPr>
                        <a:t> de la liste.</a:t>
                      </a:r>
                    </a:p>
                    <a:p>
                      <a:pPr algn="just"/>
                      <a:r>
                        <a:rPr lang="fr-FR" baseline="0" dirty="0">
                          <a:latin typeface="Constantia" panose="02030602050306030303" pitchFamily="18" charset="0"/>
                        </a:rPr>
                        <a:t>Spécifier la valeur du numéro de départ.</a:t>
                      </a:r>
                      <a:endParaRPr lang="fr-FR" dirty="0">
                        <a:latin typeface="Constantia" panose="02030602050306030303" pitchFamily="18" charset="0"/>
                      </a:endParaRPr>
                    </a:p>
                  </a:txBody>
                  <a:tcPr/>
                </a:tc>
                <a:extLst>
                  <a:ext uri="{0D108BD9-81ED-4DB2-BD59-A6C34878D82A}">
                    <a16:rowId xmlns:a16="http://schemas.microsoft.com/office/drawing/2014/main" val="3197442061"/>
                  </a:ext>
                </a:extLst>
              </a:tr>
            </a:tbl>
          </a:graphicData>
        </a:graphic>
      </p:graphicFrame>
    </p:spTree>
    <p:extLst>
      <p:ext uri="{BB962C8B-B14F-4D97-AF65-F5344CB8AC3E}">
        <p14:creationId xmlns:p14="http://schemas.microsoft.com/office/powerpoint/2010/main" val="141898671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ORIENTATION DU LOGICIEL </a:t>
            </a:r>
          </a:p>
        </p:txBody>
      </p:sp>
      <p:sp>
        <p:nvSpPr>
          <p:cNvPr id="6" name="ZoneTexte 5"/>
          <p:cNvSpPr txBox="1"/>
          <p:nvPr/>
        </p:nvSpPr>
        <p:spPr>
          <a:xfrm>
            <a:off x="156754" y="1544433"/>
            <a:ext cx="11959048" cy="1938992"/>
          </a:xfrm>
          <a:prstGeom prst="rect">
            <a:avLst/>
          </a:prstGeom>
          <a:noFill/>
        </p:spPr>
        <p:txBody>
          <a:bodyPr wrap="square" rtlCol="0">
            <a:spAutoFit/>
          </a:bodyPr>
          <a:lstStyle/>
          <a:p>
            <a:pPr algn="just"/>
            <a:r>
              <a:rPr lang="fr-FR" sz="2400" b="1" dirty="0">
                <a:latin typeface="Constantia" panose="02030602050306030303" pitchFamily="18" charset="0"/>
              </a:rPr>
              <a:t>L’onglet Retrait et espacement de la boîte de dialogue Paragraphe </a:t>
            </a:r>
          </a:p>
          <a:p>
            <a:pPr algn="just"/>
            <a:r>
              <a:rPr lang="fr-FR" sz="2400" dirty="0">
                <a:latin typeface="Constantia" panose="02030602050306030303" pitchFamily="18" charset="0"/>
              </a:rPr>
              <a:t>La boîte de dialogue Paragraphe contient les commandes Word de changement d’alignement, de retrait et d’espacement. L’onglet Retrait et espacement de la boîte de dialogue Paragraphe est illustré à la figure ci-dessous. Utilisez cette figure comme référence tout au long de cette leçon, ainsi que dans le reste de l’ouvrage.</a:t>
            </a:r>
          </a:p>
        </p:txBody>
      </p:sp>
    </p:spTree>
    <p:extLst>
      <p:ext uri="{BB962C8B-B14F-4D97-AF65-F5344CB8AC3E}">
        <p14:creationId xmlns:p14="http://schemas.microsoft.com/office/powerpoint/2010/main" val="32687656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ORIENTATION DU LOGICIEL </a:t>
            </a:r>
          </a:p>
        </p:txBody>
      </p:sp>
      <p:sp>
        <p:nvSpPr>
          <p:cNvPr id="6" name="ZoneTexte 5"/>
          <p:cNvSpPr txBox="1"/>
          <p:nvPr/>
        </p:nvSpPr>
        <p:spPr>
          <a:xfrm>
            <a:off x="156754" y="1544433"/>
            <a:ext cx="11959048" cy="1938992"/>
          </a:xfrm>
          <a:prstGeom prst="rect">
            <a:avLst/>
          </a:prstGeom>
          <a:noFill/>
        </p:spPr>
        <p:txBody>
          <a:bodyPr wrap="square" rtlCol="0">
            <a:spAutoFit/>
          </a:bodyPr>
          <a:lstStyle/>
          <a:p>
            <a:pPr algn="just"/>
            <a:r>
              <a:rPr lang="fr-FR" sz="2400" b="1" dirty="0">
                <a:latin typeface="Constantia" panose="02030602050306030303" pitchFamily="18" charset="0"/>
              </a:rPr>
              <a:t>L’onglet Retrait et espacement de la boîte de dialogue Paragraphe </a:t>
            </a:r>
          </a:p>
          <a:p>
            <a:pPr algn="just"/>
            <a:r>
              <a:rPr lang="fr-FR" sz="2400" dirty="0">
                <a:latin typeface="Constantia" panose="02030602050306030303" pitchFamily="18" charset="0"/>
              </a:rPr>
              <a:t>La boîte de dialogue Paragraphe contient les commandes Word de changement d’alignement, de retrait et d’espacement. L’onglet Retrait et espacement de la boîte de dialogue Paragraphe est illustré à la figure ci-dessous. Utilisez cette figure comme référence tout au long de cette leçon, ainsi que dans le reste de l’ouvrage.</a:t>
            </a:r>
          </a:p>
        </p:txBody>
      </p:sp>
    </p:spTree>
    <p:extLst>
      <p:ext uri="{BB962C8B-B14F-4D97-AF65-F5344CB8AC3E}">
        <p14:creationId xmlns:p14="http://schemas.microsoft.com/office/powerpoint/2010/main" val="6877794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ORIENTATION DU LOGICIEL </a:t>
            </a:r>
          </a:p>
        </p:txBody>
      </p:sp>
      <p:pic>
        <p:nvPicPr>
          <p:cNvPr id="10" name="Image 9"/>
          <p:cNvPicPr>
            <a:picLocks noChangeAspect="1"/>
          </p:cNvPicPr>
          <p:nvPr/>
        </p:nvPicPr>
        <p:blipFill>
          <a:blip r:embed="rId2"/>
          <a:stretch>
            <a:fillRect/>
          </a:stretch>
        </p:blipFill>
        <p:spPr>
          <a:xfrm>
            <a:off x="2662527" y="1606957"/>
            <a:ext cx="7141724" cy="5148685"/>
          </a:xfrm>
          <a:prstGeom prst="rect">
            <a:avLst/>
          </a:prstGeom>
        </p:spPr>
      </p:pic>
    </p:spTree>
    <p:extLst>
      <p:ext uri="{BB962C8B-B14F-4D97-AF65-F5344CB8AC3E}">
        <p14:creationId xmlns:p14="http://schemas.microsoft.com/office/powerpoint/2010/main" val="397232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43691" y="1731554"/>
            <a:ext cx="11553726" cy="4893647"/>
          </a:xfrm>
          <a:prstGeom prst="rect">
            <a:avLst/>
          </a:prstGeom>
          <a:noFill/>
        </p:spPr>
        <p:txBody>
          <a:bodyPr wrap="square" rtlCol="0">
            <a:spAutoFit/>
          </a:bodyPr>
          <a:lstStyle/>
          <a:p>
            <a:pPr algn="just"/>
            <a:r>
              <a:rPr lang="fr-FR" sz="2400" b="1" dirty="0">
                <a:latin typeface="Constantia" panose="02030602050306030303" pitchFamily="18" charset="0"/>
              </a:rPr>
              <a:t>Utilisation de la barre d’outils Accès rapide </a:t>
            </a:r>
          </a:p>
          <a:p>
            <a:pPr algn="just"/>
            <a:r>
              <a:rPr lang="fr-FR" sz="2400" b="1" dirty="0">
                <a:latin typeface="Constantia" panose="02030602050306030303" pitchFamily="18" charset="0"/>
              </a:rPr>
              <a:t>UTILISEZ </a:t>
            </a:r>
            <a:r>
              <a:rPr lang="fr-FR" sz="2400" dirty="0">
                <a:latin typeface="Constantia" panose="02030602050306030303" pitchFamily="18" charset="0"/>
              </a:rPr>
              <a:t>le document ouvert dans l’exercice précédent.</a:t>
            </a:r>
          </a:p>
          <a:p>
            <a:pPr marL="457200" indent="-457200" algn="just">
              <a:buFont typeface="+mj-lt"/>
              <a:buAutoNum type="arabicPeriod"/>
            </a:pPr>
            <a:r>
              <a:rPr lang="fr-FR" sz="2400" i="1" dirty="0">
                <a:latin typeface="Constantia" panose="02030602050306030303" pitchFamily="18" charset="0"/>
              </a:rPr>
              <a:t>Cliquez sur le bouton </a:t>
            </a:r>
            <a:r>
              <a:rPr lang="fr-FR" sz="2400" b="1" i="1" dirty="0">
                <a:latin typeface="Constantia" panose="02030602050306030303" pitchFamily="18" charset="0"/>
              </a:rPr>
              <a:t>Enregistrer </a:t>
            </a:r>
            <a:r>
              <a:rPr lang="fr-FR" sz="2400" i="1" dirty="0">
                <a:latin typeface="Constantia" panose="02030602050306030303" pitchFamily="18" charset="0"/>
              </a:rPr>
              <a:t>de la barre d’outils Accès rapide.</a:t>
            </a:r>
          </a:p>
          <a:p>
            <a:pPr marL="457200" indent="-457200" algn="just">
              <a:buFont typeface="+mj-lt"/>
              <a:buAutoNum type="arabicPeriod"/>
            </a:pPr>
            <a:r>
              <a:rPr lang="fr-FR" sz="2400" i="1" dirty="0">
                <a:latin typeface="Constantia" panose="02030602050306030303" pitchFamily="18" charset="0"/>
              </a:rPr>
              <a:t>Si vous tentez d’enregistrer ce document pour la première fois, l’écran Enregistrer sous s’ouvre en mode </a:t>
            </a:r>
            <a:r>
              <a:rPr lang="fr-FR" sz="2400" i="1" dirty="0" err="1">
                <a:latin typeface="Constantia" panose="02030602050306030303" pitchFamily="18" charset="0"/>
              </a:rPr>
              <a:t>Backstage</a:t>
            </a:r>
            <a:r>
              <a:rPr lang="fr-FR" sz="2400" i="1" dirty="0">
                <a:latin typeface="Constantia" panose="02030602050306030303" pitchFamily="18" charset="0"/>
              </a:rPr>
              <a:t>. Vous pouvez enregistrer votre document dans trois emplacements : OneDrive, Ce PC ou + Ajouter un emplacement. Pour le moment, vous examinez simplement la commande Enregistrer de la barre d’outils Accès rapide. Plus tard dans la leçon, vous apprendrez à enregistrer un document à l’aide de la commande Enregistrer sous.</a:t>
            </a:r>
          </a:p>
          <a:p>
            <a:pPr marL="457200" indent="-457200" algn="just">
              <a:buFont typeface="+mj-lt"/>
              <a:buAutoNum type="arabicPeriod"/>
            </a:pPr>
            <a:r>
              <a:rPr lang="fr-FR" sz="2400" i="1" dirty="0">
                <a:latin typeface="Constantia" panose="02030602050306030303" pitchFamily="18" charset="0"/>
              </a:rPr>
              <a:t>Cliquez sur l’icône Revenir au document, qui est une flèche vers la gauche encerclée située dans l’angle supérieur gauche, ou appuyez sur la touche </a:t>
            </a:r>
            <a:r>
              <a:rPr lang="fr-FR" sz="2400" i="1" dirty="0" err="1">
                <a:latin typeface="Constantia" panose="02030602050306030303" pitchFamily="18" charset="0"/>
              </a:rPr>
              <a:t>Échap</a:t>
            </a:r>
            <a:r>
              <a:rPr lang="fr-FR" sz="2400" i="1" dirty="0">
                <a:latin typeface="Constantia" panose="02030602050306030303" pitchFamily="18" charset="0"/>
              </a:rPr>
              <a:t> pour revenir à l’écran du document.</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284851397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44433"/>
            <a:ext cx="11959048" cy="3046988"/>
          </a:xfrm>
          <a:prstGeom prst="rect">
            <a:avLst/>
          </a:prstGeom>
          <a:noFill/>
        </p:spPr>
        <p:txBody>
          <a:bodyPr wrap="square" rtlCol="0">
            <a:spAutoFit/>
          </a:bodyPr>
          <a:lstStyle/>
          <a:p>
            <a:pPr algn="just"/>
            <a:r>
              <a:rPr lang="fr-FR" sz="2400" dirty="0">
                <a:latin typeface="Constantia" panose="02030602050306030303" pitchFamily="18" charset="0"/>
              </a:rPr>
              <a:t>La mise en forme des paragraphes est une part essentielle de la création de documents percutants et d’aspect professionnels dans Word. Lorsqu’un document est correctement mis en forme et que le texte est bien espacé et positionné, le message est transmis de manière plus efficace. La fonction de mise en forme de paragraphe de Word vous permet de définir des valeurs pour l’alignement, le retrait et l’espacement des paragraphes. Les fonctions de mise en forme de Word vous permettent également de supprimer entièrement une mise en forme de paragraphe.</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279899413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44433"/>
            <a:ext cx="11959048" cy="4524315"/>
          </a:xfrm>
          <a:prstGeom prst="rect">
            <a:avLst/>
          </a:prstGeom>
          <a:noFill/>
        </p:spPr>
        <p:txBody>
          <a:bodyPr wrap="square" rtlCol="0">
            <a:spAutoFit/>
          </a:bodyPr>
          <a:lstStyle/>
          <a:p>
            <a:pPr algn="just"/>
            <a:r>
              <a:rPr lang="fr-FR" sz="2400" b="1" dirty="0">
                <a:latin typeface="Constantia" panose="02030602050306030303" pitchFamily="18" charset="0"/>
              </a:rPr>
              <a:t>Définition de retraits</a:t>
            </a:r>
          </a:p>
          <a:p>
            <a:pPr algn="just"/>
            <a:r>
              <a:rPr lang="fr-FR" sz="2400" dirty="0">
                <a:latin typeface="Constantia" panose="02030602050306030303" pitchFamily="18" charset="0"/>
              </a:rPr>
              <a:t>Vous pouvez configurer des retraits pour décaler des paragraphes par rapport au reste du texte dans vos documents. Les documents Word peuvent inclure des retraits de première ligne, des retraits négatifs de première ligne et des retraits négatifs. Les commandes de mise en retrait des paragraphes sont regroupées dans le groupe de commandes Paragraphe sous l’onglet Accueil, ainsi que dans le groupe de commandes Paragraphe sous l’onglet Disposition. Les deux groupes de commandes disposent de lanceurs de boîte de dialogue qui vous donnent accès à des commandes supplémentaires. Dans cet exercice, vous apprenez à définir des retraits à l’aide de la boîte de dialogue et de la règle.</a:t>
            </a:r>
          </a:p>
          <a:p>
            <a:pPr algn="just"/>
            <a:r>
              <a:rPr lang="fr-FR" sz="2400" dirty="0">
                <a:latin typeface="Constantia" panose="02030602050306030303" pitchFamily="18" charset="0"/>
              </a:rPr>
              <a:t>Un </a:t>
            </a:r>
            <a:r>
              <a:rPr lang="fr-FR" sz="2400" b="1" u="sng" dirty="0">
                <a:latin typeface="Constantia" panose="02030602050306030303" pitchFamily="18" charset="0"/>
              </a:rPr>
              <a:t>retrait </a:t>
            </a:r>
            <a:r>
              <a:rPr lang="fr-FR" sz="2400" dirty="0">
                <a:latin typeface="Constantia" panose="02030602050306030303" pitchFamily="18" charset="0"/>
              </a:rPr>
              <a:t>est un espace inséré entre le texte et la marge gauche ou droite. Un </a:t>
            </a:r>
            <a:r>
              <a:rPr lang="fr-FR" sz="2400" b="1" u="sng" dirty="0">
                <a:latin typeface="Constantia" panose="02030602050306030303" pitchFamily="18" charset="0"/>
              </a:rPr>
              <a:t>retrait de première ligne </a:t>
            </a:r>
            <a:r>
              <a:rPr lang="fr-FR" sz="2400" dirty="0">
                <a:latin typeface="Constantia" panose="02030602050306030303" pitchFamily="18" charset="0"/>
              </a:rPr>
              <a:t>insère un espace entre la marge gauche et la première ligne du paragraphe (un demi-pouce est le paramètre par défaut de ce retrait). </a:t>
            </a:r>
          </a:p>
        </p:txBody>
      </p:sp>
    </p:spTree>
    <p:extLst>
      <p:ext uri="{BB962C8B-B14F-4D97-AF65-F5344CB8AC3E}">
        <p14:creationId xmlns:p14="http://schemas.microsoft.com/office/powerpoint/2010/main" val="14623957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44433"/>
            <a:ext cx="11959048" cy="3785652"/>
          </a:xfrm>
          <a:prstGeom prst="rect">
            <a:avLst/>
          </a:prstGeom>
          <a:noFill/>
        </p:spPr>
        <p:txBody>
          <a:bodyPr wrap="square" rtlCol="0">
            <a:spAutoFit/>
          </a:bodyPr>
          <a:lstStyle/>
          <a:p>
            <a:pPr algn="just"/>
            <a:r>
              <a:rPr lang="fr-FR" sz="2400" b="1" dirty="0">
                <a:latin typeface="Constantia" panose="02030602050306030303" pitchFamily="18" charset="0"/>
              </a:rPr>
              <a:t>Définition de retraits</a:t>
            </a:r>
          </a:p>
          <a:p>
            <a:pPr algn="just"/>
            <a:r>
              <a:rPr lang="fr-FR" sz="2400" dirty="0">
                <a:latin typeface="Constantia" panose="02030602050306030303" pitchFamily="18" charset="0"/>
              </a:rPr>
              <a:t>Un </a:t>
            </a:r>
            <a:r>
              <a:rPr lang="fr-FR" sz="2400" b="1" u="sng" dirty="0">
                <a:latin typeface="Constantia" panose="02030602050306030303" pitchFamily="18" charset="0"/>
              </a:rPr>
              <a:t>retrait négatif de première ligne</a:t>
            </a:r>
            <a:r>
              <a:rPr lang="fr-FR" sz="2400" dirty="0">
                <a:latin typeface="Constantia" panose="02030602050306030303" pitchFamily="18" charset="0"/>
              </a:rPr>
              <a:t>, fréquent dans les documents légaux et les pages de bibliographie, commence la première ligne complète du paragraphe au niveau de la marge gauche mais les autres lignes du paragraphe sont en retrait par rapport à la marge gauche. Un </a:t>
            </a:r>
            <a:r>
              <a:rPr lang="fr-FR" sz="2400" b="1" u="sng" dirty="0">
                <a:latin typeface="Constantia" panose="02030602050306030303" pitchFamily="18" charset="0"/>
              </a:rPr>
              <a:t>retrait négatif </a:t>
            </a:r>
            <a:r>
              <a:rPr lang="fr-FR" sz="2400" dirty="0">
                <a:latin typeface="Constantia" panose="02030602050306030303" pitchFamily="18" charset="0"/>
              </a:rPr>
              <a:t>étend le texte du paragraphe dans la marge gauche. Vous pouvez mettre des paragraphes en retrait à partir de la marge gauche, de la marge droite ou des deux, et vous pouvez définir la taille des retraits à l’aide des outils de mise en forme des paragraphes de Word. Vous pouvez également faire glisser les marqueurs de la règle en fonction de retraits définis. Le tableau ci-dessous montre les différents marqueurs de retrait tels qu’ils apparaissent sur la règle.</a:t>
            </a:r>
          </a:p>
        </p:txBody>
      </p:sp>
    </p:spTree>
    <p:extLst>
      <p:ext uri="{BB962C8B-B14F-4D97-AF65-F5344CB8AC3E}">
        <p14:creationId xmlns:p14="http://schemas.microsoft.com/office/powerpoint/2010/main" val="369104980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pic>
        <p:nvPicPr>
          <p:cNvPr id="2" name="Image 1"/>
          <p:cNvPicPr>
            <a:picLocks noChangeAspect="1"/>
          </p:cNvPicPr>
          <p:nvPr/>
        </p:nvPicPr>
        <p:blipFill>
          <a:blip r:embed="rId2"/>
          <a:stretch>
            <a:fillRect/>
          </a:stretch>
        </p:blipFill>
        <p:spPr>
          <a:xfrm>
            <a:off x="496389" y="1544433"/>
            <a:ext cx="11355286" cy="4002273"/>
          </a:xfrm>
          <a:prstGeom prst="rect">
            <a:avLst/>
          </a:prstGeom>
        </p:spPr>
      </p:pic>
    </p:spTree>
    <p:extLst>
      <p:ext uri="{BB962C8B-B14F-4D97-AF65-F5344CB8AC3E}">
        <p14:creationId xmlns:p14="http://schemas.microsoft.com/office/powerpoint/2010/main" val="3448117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5078313"/>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les retraits de première ligne</a:t>
            </a:r>
          </a:p>
          <a:p>
            <a:pPr algn="just">
              <a:lnSpc>
                <a:spcPct val="150000"/>
              </a:lnSpc>
            </a:pPr>
            <a:r>
              <a:rPr lang="fr-FR" sz="2400" b="1" dirty="0">
                <a:latin typeface="Constantia" panose="02030602050306030303" pitchFamily="18" charset="0"/>
              </a:rPr>
              <a:t>PRÉPAREZ-VOUS. </a:t>
            </a:r>
            <a:r>
              <a:rPr lang="fr-FR" sz="2400" dirty="0">
                <a:latin typeface="Constantia" panose="02030602050306030303" pitchFamily="18" charset="0"/>
              </a:rPr>
              <a:t>Avant de commencer la procédure, assurez-vous de </a:t>
            </a:r>
            <a:r>
              <a:rPr lang="fr-FR" sz="2400" b="1" dirty="0">
                <a:latin typeface="Constantia" panose="02030602050306030303" pitchFamily="18" charset="0"/>
              </a:rPr>
              <a:t>DÉMARRER </a:t>
            </a:r>
            <a:r>
              <a:rPr lang="fr-FR" sz="2400" dirty="0">
                <a:latin typeface="Constantia" panose="02030602050306030303" pitchFamily="18" charset="0"/>
              </a:rPr>
              <a:t>Microsoft Word.</a:t>
            </a:r>
          </a:p>
          <a:p>
            <a:pPr marL="342900" indent="-342900" algn="just">
              <a:buFont typeface="Arial" panose="020B0604020202020204" pitchFamily="34" charset="0"/>
              <a:buChar char="•"/>
            </a:pPr>
            <a:r>
              <a:rPr lang="fr-FR" sz="2400" dirty="0">
                <a:latin typeface="Constantia" panose="02030602050306030303" pitchFamily="18" charset="0"/>
              </a:rPr>
              <a:t>Dans l’écran Récent, cliquez sur </a:t>
            </a:r>
            <a:r>
              <a:rPr lang="fr-FR" sz="2400" b="1" dirty="0">
                <a:latin typeface="Constantia" panose="02030602050306030303" pitchFamily="18" charset="0"/>
              </a:rPr>
              <a:t>Ouvrir d’autres documents</a:t>
            </a:r>
            <a:r>
              <a:rPr lang="fr-FR" sz="2400" dirty="0">
                <a:latin typeface="Constantia" panose="02030602050306030303" pitchFamily="18" charset="0"/>
              </a:rPr>
              <a:t>. L’écran Ouvrir apparaît.</a:t>
            </a:r>
          </a:p>
          <a:p>
            <a:pPr marL="342900" indent="-342900" algn="just">
              <a:buFont typeface="Arial" panose="020B0604020202020204" pitchFamily="34" charset="0"/>
              <a:buChar char="•"/>
            </a:pPr>
            <a:r>
              <a:rPr lang="fr-FR" sz="2400" dirty="0">
                <a:latin typeface="Constantia" panose="02030602050306030303" pitchFamily="18" charset="0"/>
              </a:rPr>
              <a:t>Connectez votre clé USB à l’un des ports USB de votre ordinateur.</a:t>
            </a:r>
          </a:p>
          <a:p>
            <a:pPr marL="342900" indent="-342900" algn="just">
              <a:buFont typeface="Arial" panose="020B0604020202020204" pitchFamily="34" charset="0"/>
              <a:buChar char="•"/>
            </a:pPr>
            <a:r>
              <a:rPr lang="fr-FR" sz="2400" dirty="0">
                <a:latin typeface="Constantia" panose="02030602050306030303" pitchFamily="18" charset="0"/>
              </a:rPr>
              <a:t>Cliquez sur </a:t>
            </a:r>
            <a:r>
              <a:rPr lang="fr-FR" sz="2400" b="1" dirty="0">
                <a:latin typeface="Constantia" panose="02030602050306030303" pitchFamily="18" charset="0"/>
              </a:rPr>
              <a:t>Ce PC</a:t>
            </a:r>
            <a:r>
              <a:rPr lang="fr-FR" sz="2400" dirty="0">
                <a:latin typeface="Constantia" panose="02030602050306030303" pitchFamily="18" charset="0"/>
              </a:rPr>
              <a:t>.</a:t>
            </a:r>
          </a:p>
          <a:p>
            <a:pPr marL="342900" indent="-342900" algn="just">
              <a:buFont typeface="Arial" panose="020B0604020202020204" pitchFamily="34" charset="0"/>
              <a:buChar char="•"/>
            </a:pPr>
            <a:r>
              <a:rPr lang="fr-FR" sz="2400" dirty="0">
                <a:latin typeface="Constantia" panose="02030602050306030303" pitchFamily="18" charset="0"/>
              </a:rPr>
              <a:t>Cliquez sur le bouton </a:t>
            </a:r>
            <a:r>
              <a:rPr lang="fr-FR" sz="2400" b="1" dirty="0">
                <a:latin typeface="Constantia" panose="02030602050306030303" pitchFamily="18" charset="0"/>
              </a:rPr>
              <a:t>Parcourir</a:t>
            </a:r>
            <a:r>
              <a:rPr lang="fr-FR" sz="2400" dirty="0">
                <a:latin typeface="Constantia" panose="02030602050306030303" pitchFamily="18" charset="0"/>
              </a:rPr>
              <a:t>. Utilisez la barre de défilement vertical pour défiler vers le bas et localiser les fichiers de données de cette leçon sur votre clé USB. Double-cliquez sur le dossier de la leçon pour l’ouvrir.</a:t>
            </a:r>
          </a:p>
          <a:p>
            <a:pPr marL="342900" indent="-342900" algn="just">
              <a:buFont typeface="Arial" panose="020B0604020202020204" pitchFamily="34" charset="0"/>
              <a:buChar char="•"/>
            </a:pPr>
            <a:r>
              <a:rPr lang="fr-FR" sz="2400" dirty="0">
                <a:latin typeface="Constantia" panose="02030602050306030303" pitchFamily="18" charset="0"/>
              </a:rPr>
              <a:t>Localisez et ouvrez le fichier </a:t>
            </a:r>
            <a:r>
              <a:rPr lang="fr-FR" sz="2400" b="1" i="1" dirty="0">
                <a:latin typeface="Constantia" panose="02030602050306030303" pitchFamily="18" charset="0"/>
              </a:rPr>
              <a:t>Books Beyond</a:t>
            </a:r>
            <a:r>
              <a:rPr lang="fr-FR" sz="2400" dirty="0">
                <a:latin typeface="Constantia" panose="02030602050306030303" pitchFamily="18" charset="0"/>
              </a:rPr>
              <a:t>.</a:t>
            </a:r>
            <a:endParaRPr lang="fr-FR" dirty="0"/>
          </a:p>
          <a:p>
            <a:pPr marL="342900" indent="-342900" algn="just">
              <a:buFont typeface="Arial" panose="020B0604020202020204" pitchFamily="34" charset="0"/>
              <a:buChar char="•"/>
            </a:pPr>
            <a:r>
              <a:rPr lang="fr-FR" sz="2400" dirty="0">
                <a:latin typeface="Constantia" panose="02030602050306030303" pitchFamily="18" charset="0"/>
              </a:rPr>
              <a:t>Cliquez sur l’onglet Affichage. Puis, dans le groupe Afficher, cochez la case Règle.</a:t>
            </a:r>
          </a:p>
          <a:p>
            <a:pPr marL="342900" indent="-342900" algn="just">
              <a:buFont typeface="Arial" panose="020B0604020202020204" pitchFamily="34" charset="0"/>
              <a:buChar char="•"/>
            </a:pPr>
            <a:r>
              <a:rPr lang="fr-FR" sz="2400" dirty="0">
                <a:latin typeface="Constantia" panose="02030602050306030303" pitchFamily="18" charset="0"/>
              </a:rPr>
              <a:t>Sélectionnez les quatre paragraphes sous Conditions.</a:t>
            </a:r>
          </a:p>
        </p:txBody>
      </p:sp>
    </p:spTree>
    <p:extLst>
      <p:ext uri="{BB962C8B-B14F-4D97-AF65-F5344CB8AC3E}">
        <p14:creationId xmlns:p14="http://schemas.microsoft.com/office/powerpoint/2010/main" val="32103408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4154984"/>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les retraits de première ligne</a:t>
            </a:r>
          </a:p>
          <a:p>
            <a:pPr algn="just">
              <a:lnSpc>
                <a:spcPct val="150000"/>
              </a:lnSpc>
            </a:pPr>
            <a:r>
              <a:rPr lang="fr-FR" sz="2400" dirty="0">
                <a:latin typeface="Constantia" panose="02030602050306030303" pitchFamily="18" charset="0"/>
              </a:rPr>
              <a:t>Sous l’onglet Accueil, dans le groupe Paragraphe, cliquez sur le lanceur de boîte de dialogue dans le coin inférieur droit du groupe. Vérifiez que l’onglet Retrait et espacement est l’onglet actif.</a:t>
            </a:r>
          </a:p>
          <a:p>
            <a:pPr marL="342900" indent="-342900" algn="just">
              <a:buFont typeface="Arial" panose="020B0604020202020204" pitchFamily="34" charset="0"/>
              <a:buChar char="•"/>
            </a:pPr>
            <a:r>
              <a:rPr lang="fr-FR" sz="2400" dirty="0">
                <a:latin typeface="Constantia" panose="02030602050306030303" pitchFamily="18" charset="0"/>
              </a:rPr>
              <a:t>Dans la section Retrait de cet onglet, changez la sélection Spécial en cliquant sur la flèche déroulante et en sélectionnant </a:t>
            </a:r>
            <a:r>
              <a:rPr lang="fr-FR" sz="2400" b="1" dirty="0">
                <a:latin typeface="Constantia" panose="02030602050306030303" pitchFamily="18" charset="0"/>
              </a:rPr>
              <a:t>Première ligne</a:t>
            </a:r>
            <a:r>
              <a:rPr lang="fr-FR" sz="2400" dirty="0">
                <a:latin typeface="Constantia" panose="02030602050306030303" pitchFamily="18" charset="0"/>
              </a:rPr>
              <a:t>. La zone De propose 1,25 cm par défaut, comme illustré dans la Figure ci-dessous</a:t>
            </a:r>
            <a:endParaRPr lang="fr-FR" dirty="0"/>
          </a:p>
          <a:p>
            <a:pPr marL="342900" indent="-342900">
              <a:buFont typeface="Arial" panose="020B0604020202020204" pitchFamily="34" charset="0"/>
              <a:buChar char="•"/>
            </a:pPr>
            <a:r>
              <a:rPr lang="fr-FR" sz="2400" dirty="0">
                <a:latin typeface="Constantia" panose="02030602050306030303" pitchFamily="18" charset="0"/>
              </a:rPr>
              <a:t>Cliquez sur OK. La première ligne de chaque paragraphe est en retrait de 1,25 cm (0,5 pouce) par rapport à la marge gauche.</a:t>
            </a:r>
          </a:p>
        </p:txBody>
      </p:sp>
    </p:spTree>
    <p:extLst>
      <p:ext uri="{BB962C8B-B14F-4D97-AF65-F5344CB8AC3E}">
        <p14:creationId xmlns:p14="http://schemas.microsoft.com/office/powerpoint/2010/main" val="83762484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2308324"/>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les retraits de première ligne</a:t>
            </a:r>
          </a:p>
          <a:p>
            <a:pPr algn="just">
              <a:lnSpc>
                <a:spcPct val="150000"/>
              </a:lnSpc>
            </a:pPr>
            <a:r>
              <a:rPr lang="fr-FR" sz="2400" dirty="0">
                <a:latin typeface="Constantia" panose="02030602050306030303" pitchFamily="18" charset="0"/>
              </a:rPr>
              <a:t>Sélectionnez les quatre paragraphes sous Introduction.</a:t>
            </a:r>
          </a:p>
          <a:p>
            <a:pPr algn="just">
              <a:lnSpc>
                <a:spcPct val="150000"/>
              </a:lnSpc>
            </a:pPr>
            <a:r>
              <a:rPr lang="fr-FR" sz="2400" dirty="0">
                <a:latin typeface="Constantia" panose="02030602050306030303" pitchFamily="18" charset="0"/>
              </a:rPr>
              <a:t>Sur la règle horizontale, cliquez et faites glisser le marqueur de retrait de première ligne sur 1,25 cm.</a:t>
            </a:r>
          </a:p>
        </p:txBody>
      </p:sp>
    </p:spTree>
    <p:extLst>
      <p:ext uri="{BB962C8B-B14F-4D97-AF65-F5344CB8AC3E}">
        <p14:creationId xmlns:p14="http://schemas.microsoft.com/office/powerpoint/2010/main" val="30233944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4708981"/>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les retraits de première ligne (RESOLUTION DE PROBLEMES)</a:t>
            </a:r>
          </a:p>
          <a:p>
            <a:pPr marL="342900" indent="-342900" algn="just">
              <a:buFont typeface="Arial" panose="020B0604020202020204" pitchFamily="34" charset="0"/>
              <a:buChar char="•"/>
            </a:pPr>
            <a:r>
              <a:rPr lang="fr-FR" sz="2400" dirty="0">
                <a:latin typeface="Constantia" panose="02030602050306030303" pitchFamily="18" charset="0"/>
              </a:rPr>
              <a:t>Sélectionnez tous les paragraphes sous les </a:t>
            </a:r>
            <a:r>
              <a:rPr lang="fr-FR" sz="2400" b="1" dirty="0">
                <a:latin typeface="Constantia" panose="02030602050306030303" pitchFamily="18" charset="0"/>
              </a:rPr>
              <a:t>Directives relatives aux attentes de performance générales.</a:t>
            </a:r>
          </a:p>
          <a:p>
            <a:pPr marL="342900" indent="-342900" algn="just">
              <a:buFont typeface="Arial" panose="020B0604020202020204" pitchFamily="34" charset="0"/>
              <a:buChar char="•"/>
            </a:pPr>
            <a:r>
              <a:rPr lang="fr-FR" sz="2400" dirty="0">
                <a:latin typeface="Constantia" panose="02030602050306030303" pitchFamily="18" charset="0"/>
              </a:rPr>
              <a:t>Sous l’onglet Disposition, dans le groupe Paragraphe, ouvrez la boîte de dialogue Paragraphe et changez la sélection Spécial en Première ligne en cliquant sur la flèche déroulante. Cliquez sur OK pour accepter la valeur par défaut de 1,25 cm ou 1,27 cm.</a:t>
            </a:r>
          </a:p>
          <a:p>
            <a:pPr marL="342900" indent="-342900" algn="just">
              <a:buFont typeface="Arial" panose="020B0604020202020204" pitchFamily="34" charset="0"/>
              <a:buChar char="•"/>
            </a:pPr>
            <a:r>
              <a:rPr lang="fr-FR" sz="2400" dirty="0">
                <a:latin typeface="Constantia" panose="02030602050306030303" pitchFamily="18" charset="0"/>
              </a:rPr>
              <a:t>Sélectionnez les deux paragraphes sous Égalité des chances et diversité dans le domaine de l’emploi.</a:t>
            </a:r>
          </a:p>
          <a:p>
            <a:pPr marL="342900" indent="-342900" algn="just">
              <a:buFont typeface="Arial" panose="020B0604020202020204" pitchFamily="34" charset="0"/>
              <a:buChar char="•"/>
            </a:pPr>
            <a:r>
              <a:rPr lang="fr-FR" sz="2400" dirty="0">
                <a:latin typeface="Constantia" panose="02030602050306030303" pitchFamily="18" charset="0"/>
              </a:rPr>
              <a:t>Cliquez avec le bouton droit sur les paragraphes sélectionnés et, dans le menu contextuel qui apparaît, sélectionnez Paragraphe. Il s’agit d’un autre moyen d’ouvrir la boîte de dialogue Paragraphe.</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116750144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2862322"/>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les retraits de première ligne</a:t>
            </a:r>
          </a:p>
          <a:p>
            <a:pPr marL="342900" indent="-342900" algn="just">
              <a:buFont typeface="Arial" panose="020B0604020202020204" pitchFamily="34" charset="0"/>
              <a:buChar char="•"/>
            </a:pPr>
            <a:r>
              <a:rPr lang="fr-FR" sz="2400" dirty="0">
                <a:latin typeface="Constantia" panose="02030602050306030303" pitchFamily="18" charset="0"/>
              </a:rPr>
              <a:t>Changez la sélection Spécial en Première ligne. Cliquez sur OK. Avec une méthode de raccourci, vous pouvez aussi accéder à la boîte de dialogue Paragraphe.</a:t>
            </a:r>
          </a:p>
          <a:p>
            <a:pPr marL="342900" indent="-342900" algn="just">
              <a:buFont typeface="Arial" panose="020B0604020202020204" pitchFamily="34" charset="0"/>
              <a:buChar char="•"/>
            </a:pPr>
            <a:r>
              <a:rPr lang="fr-FR" sz="2400" dirty="0">
                <a:latin typeface="Constantia" panose="02030602050306030303" pitchFamily="18" charset="0"/>
              </a:rPr>
              <a:t>ENREGISTRER le document sous le nom </a:t>
            </a:r>
            <a:r>
              <a:rPr lang="fr-FR" sz="2400" b="1" dirty="0">
                <a:latin typeface="Constantia" panose="02030602050306030303" pitchFamily="18" charset="0"/>
              </a:rPr>
              <a:t>B&amp;B First Line </a:t>
            </a:r>
            <a:r>
              <a:rPr lang="fr-FR" sz="2400" b="1" dirty="0" err="1">
                <a:latin typeface="Constantia" panose="02030602050306030303" pitchFamily="18" charset="0"/>
              </a:rPr>
              <a:t>Indent</a:t>
            </a:r>
            <a:r>
              <a:rPr lang="fr-FR" sz="2400" b="1" dirty="0">
                <a:latin typeface="Constantia" panose="02030602050306030303" pitchFamily="18" charset="0"/>
              </a:rPr>
              <a:t> </a:t>
            </a:r>
            <a:r>
              <a:rPr lang="fr-FR" sz="2400" dirty="0">
                <a:latin typeface="Constantia" panose="02030602050306030303" pitchFamily="18" charset="0"/>
              </a:rPr>
              <a:t>dans le dossier de la leçon de votre clé USB.</a:t>
            </a:r>
          </a:p>
          <a:p>
            <a:pPr algn="just"/>
            <a:r>
              <a:rPr lang="fr-FR" sz="2400" dirty="0">
                <a:latin typeface="Constantia" panose="02030602050306030303" pitchFamily="18" charset="0"/>
              </a:rPr>
              <a:t>PAUSE. LAISSEZ le document ouvert pour l’utiliser dans l’exercice suivant.</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219187498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4893647"/>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les retraits négatifs de première ligne</a:t>
            </a:r>
          </a:p>
          <a:p>
            <a:pPr algn="just">
              <a:lnSpc>
                <a:spcPct val="150000"/>
              </a:lnSpc>
            </a:pPr>
            <a:r>
              <a:rPr lang="fr-FR" sz="2400" b="1" dirty="0">
                <a:latin typeface="Constantia" panose="02030602050306030303" pitchFamily="18" charset="0"/>
              </a:rPr>
              <a:t>PRÉPAREZ-VOUS. UTILISEZ le document ouvert dans l’exercice précédent.</a:t>
            </a:r>
          </a:p>
          <a:p>
            <a:pPr marL="342900" indent="-342900" algn="just">
              <a:buFont typeface="Arial" panose="020B0604020202020204" pitchFamily="34" charset="0"/>
              <a:buChar char="•"/>
            </a:pPr>
            <a:r>
              <a:rPr lang="fr-FR" sz="2400" dirty="0">
                <a:latin typeface="Constantia" panose="02030602050306030303" pitchFamily="18" charset="0"/>
              </a:rPr>
              <a:t>Sélectionnez les deux premiers paragraphes sous le titre Conditions.</a:t>
            </a:r>
          </a:p>
          <a:p>
            <a:pPr marL="342900" indent="-342900" algn="just">
              <a:buFont typeface="Arial" panose="020B0604020202020204" pitchFamily="34" charset="0"/>
              <a:buChar char="•"/>
            </a:pPr>
            <a:r>
              <a:rPr lang="fr-FR" sz="2400" dirty="0">
                <a:latin typeface="Constantia" panose="02030602050306030303" pitchFamily="18" charset="0"/>
              </a:rPr>
              <a:t>Sous l’onglet Accueil, lancez la boîte de dialogue Paragraphe et changez la sélection De 1re ligne de Première ligne en Suspendu. Cliquez sur OK. La première ligne des deux paragraphes commence au niveau de la marge gauche tandis que les autres paragraphes sont en retrait de 1,25 cm (0,5 pouce) par rapport à la marge gauche.</a:t>
            </a:r>
          </a:p>
          <a:p>
            <a:pPr marL="342900" indent="-342900" algn="just">
              <a:buFont typeface="Arial" panose="020B0604020202020204" pitchFamily="34" charset="0"/>
              <a:buChar char="•"/>
            </a:pPr>
            <a:r>
              <a:rPr lang="fr-FR" sz="2400" dirty="0">
                <a:latin typeface="Constantia" panose="02030602050306030303" pitchFamily="18" charset="0"/>
              </a:rPr>
              <a:t>Sous le même titre, sélectionnez les deux derniers paragraphes Sur la règle horizontale, cliquez et faites glisser le marqueur de retrait de première ligne de sorte qu’il s’aligne avec la marge gauche. Vous devez repositionner le marqueur de retrait de première ligne de sorte qu’il ne se déplace pas lorsque vous faites glisser le marqueur de retrait négatif de première ligne.</a:t>
            </a:r>
          </a:p>
        </p:txBody>
      </p:sp>
    </p:spTree>
    <p:extLst>
      <p:ext uri="{BB962C8B-B14F-4D97-AF65-F5344CB8AC3E}">
        <p14:creationId xmlns:p14="http://schemas.microsoft.com/office/powerpoint/2010/main" val="11265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43691" y="1747052"/>
            <a:ext cx="11553726" cy="4524315"/>
          </a:xfrm>
          <a:prstGeom prst="rect">
            <a:avLst/>
          </a:prstGeom>
          <a:noFill/>
        </p:spPr>
        <p:txBody>
          <a:bodyPr wrap="square" rtlCol="0">
            <a:spAutoFit/>
          </a:bodyPr>
          <a:lstStyle/>
          <a:p>
            <a:pPr algn="just"/>
            <a:r>
              <a:rPr lang="fr-FR" sz="2400" b="1" dirty="0">
                <a:latin typeface="Constantia" panose="02030602050306030303" pitchFamily="18" charset="0"/>
              </a:rPr>
              <a:t>Utilisation de la barre d’outils Accès rapide </a:t>
            </a:r>
          </a:p>
          <a:p>
            <a:pPr algn="just"/>
            <a:r>
              <a:rPr lang="fr-FR" sz="2400" b="1" dirty="0">
                <a:latin typeface="Constantia" panose="02030602050306030303" pitchFamily="18" charset="0"/>
              </a:rPr>
              <a:t>UTILISEZ </a:t>
            </a:r>
            <a:r>
              <a:rPr lang="fr-FR" sz="2400" dirty="0">
                <a:latin typeface="Constantia" panose="02030602050306030303" pitchFamily="18" charset="0"/>
              </a:rPr>
              <a:t>le document ouvert dans l’exercice précédent.</a:t>
            </a:r>
          </a:p>
          <a:p>
            <a:endParaRPr lang="fr-FR" sz="2400" dirty="0">
              <a:latin typeface="Constantia" panose="02030602050306030303" pitchFamily="18" charset="0"/>
            </a:endParaRPr>
          </a:p>
          <a:p>
            <a:pPr marL="342900" indent="-342900">
              <a:buFont typeface="+mj-lt"/>
              <a:buAutoNum type="arabicPeriod"/>
            </a:pPr>
            <a:r>
              <a:rPr lang="fr-FR" sz="2400" dirty="0">
                <a:latin typeface="Constantia" panose="02030602050306030303" pitchFamily="18" charset="0"/>
              </a:rPr>
              <a:t>Cliquez sur la flèche déroulante située sur le côté droit de la barre d’outils Accès rapide. Un menu s’affiche. Si vous sélectionnez l’une des commandes, cette dernière est automatiquement placée dans la barre d’outils Accès rapide, ou la barre d’outils Accès rapide est déplacée vers un emplacement différent.</a:t>
            </a:r>
          </a:p>
          <a:p>
            <a:pPr marL="342900" indent="-342900">
              <a:buFont typeface="+mj-lt"/>
              <a:buAutoNum type="arabicPeriod"/>
            </a:pPr>
            <a:r>
              <a:rPr lang="fr-FR" sz="2400" dirty="0">
                <a:latin typeface="Constantia" panose="02030602050306030303" pitchFamily="18" charset="0"/>
              </a:rPr>
              <a:t>Cliquez sur </a:t>
            </a:r>
            <a:r>
              <a:rPr lang="fr-FR" sz="2400" b="1" dirty="0">
                <a:latin typeface="Constantia" panose="02030602050306030303" pitchFamily="18" charset="0"/>
              </a:rPr>
              <a:t>Afficher en dessous du ruban</a:t>
            </a:r>
            <a:r>
              <a:rPr lang="fr-FR" sz="2400" dirty="0">
                <a:latin typeface="Constantia" panose="02030602050306030303" pitchFamily="18" charset="0"/>
              </a:rPr>
              <a:t>. Comme vous pouvez le remarquer, la barre d’outils est déplacée sous le ruban.</a:t>
            </a:r>
          </a:p>
          <a:p>
            <a:pPr marL="342900" indent="-342900">
              <a:buFont typeface="+mj-lt"/>
              <a:buAutoNum type="arabicPeriod"/>
            </a:pPr>
            <a:r>
              <a:rPr lang="fr-FR" sz="2400" dirty="0">
                <a:latin typeface="Constantia" panose="02030602050306030303" pitchFamily="18" charset="0"/>
              </a:rPr>
              <a:t>Cliquez à nouveau sur la flèche déroulante située sur le côté droit de la barre d’outils Accès rapide. Cliquez sur </a:t>
            </a:r>
            <a:r>
              <a:rPr lang="fr-FR" sz="2400" b="1" dirty="0">
                <a:latin typeface="Constantia" panose="02030602050306030303" pitchFamily="18" charset="0"/>
              </a:rPr>
              <a:t>Afficher au-dessus du ruban </a:t>
            </a:r>
            <a:r>
              <a:rPr lang="fr-FR" sz="2400" dirty="0">
                <a:latin typeface="Constantia" panose="02030602050306030303" pitchFamily="18" charset="0"/>
              </a:rPr>
              <a:t>pour rétablir la position d’origine de la barre d’outils.</a:t>
            </a:r>
          </a:p>
        </p:txBody>
      </p:sp>
    </p:spTree>
    <p:extLst>
      <p:ext uri="{BB962C8B-B14F-4D97-AF65-F5344CB8AC3E}">
        <p14:creationId xmlns:p14="http://schemas.microsoft.com/office/powerpoint/2010/main" val="25102688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2862322"/>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les retraits négatifs de première ligne</a:t>
            </a:r>
          </a:p>
          <a:p>
            <a:pPr marL="342900" indent="-342900" algn="just">
              <a:buFont typeface="Arial" panose="020B0604020202020204" pitchFamily="34" charset="0"/>
              <a:buChar char="•"/>
            </a:pPr>
            <a:r>
              <a:rPr lang="fr-FR" sz="2400" dirty="0">
                <a:latin typeface="Constantia" panose="02030602050306030303" pitchFamily="18" charset="0"/>
              </a:rPr>
              <a:t>Cliquez et faites glisser le marqueur de retrait négatif de première ligne sur 1,25 cm. Vous avez à présent repositionné le marqueur à l’aide de la règle, et les deux paragraphes ont des retraits négatifs de première ligne.</a:t>
            </a:r>
          </a:p>
          <a:p>
            <a:pPr marL="342900" indent="-342900" algn="just">
              <a:buFont typeface="Arial" panose="020B0604020202020204" pitchFamily="34" charset="0"/>
              <a:buChar char="•"/>
            </a:pPr>
            <a:r>
              <a:rPr lang="fr-FR" sz="2400" dirty="0">
                <a:latin typeface="Constantia" panose="02030602050306030303" pitchFamily="18" charset="0"/>
              </a:rPr>
              <a:t>ENREGISTRER le document sous le nom </a:t>
            </a:r>
            <a:r>
              <a:rPr lang="fr-FR" sz="2400" b="1" dirty="0">
                <a:latin typeface="Constantia" panose="02030602050306030303" pitchFamily="18" charset="0"/>
              </a:rPr>
              <a:t>B&amp;B </a:t>
            </a:r>
            <a:r>
              <a:rPr lang="fr-FR" sz="2400" b="1" dirty="0" err="1">
                <a:latin typeface="Constantia" panose="02030602050306030303" pitchFamily="18" charset="0"/>
              </a:rPr>
              <a:t>Hanging</a:t>
            </a:r>
            <a:r>
              <a:rPr lang="fr-FR" sz="2400" b="1" dirty="0">
                <a:latin typeface="Constantia" panose="02030602050306030303" pitchFamily="18" charset="0"/>
              </a:rPr>
              <a:t> </a:t>
            </a:r>
            <a:r>
              <a:rPr lang="fr-FR" sz="2400" b="1" dirty="0" err="1">
                <a:latin typeface="Constantia" panose="02030602050306030303" pitchFamily="18" charset="0"/>
              </a:rPr>
              <a:t>Indent</a:t>
            </a:r>
            <a:r>
              <a:rPr lang="fr-FR" sz="2400" b="1" dirty="0">
                <a:latin typeface="Constantia" panose="02030602050306030303" pitchFamily="18" charset="0"/>
              </a:rPr>
              <a:t> </a:t>
            </a:r>
            <a:r>
              <a:rPr lang="fr-FR" sz="2400" dirty="0">
                <a:latin typeface="Constantia" panose="02030602050306030303" pitchFamily="18" charset="0"/>
              </a:rPr>
              <a:t>dans le dossier de la leçon de votre clé USB.</a:t>
            </a:r>
          </a:p>
          <a:p>
            <a:pPr marL="342900" indent="-342900" algn="just">
              <a:buFont typeface="Arial" panose="020B0604020202020204" pitchFamily="34" charset="0"/>
              <a:buChar char="•"/>
            </a:pPr>
            <a:r>
              <a:rPr lang="fr-FR" sz="2400" dirty="0">
                <a:latin typeface="Constantia" panose="02030602050306030303" pitchFamily="18" charset="0"/>
              </a:rPr>
              <a:t>PAUSE. LAISSEZ le document ouvert pour l’utiliser dans l’exercice suivant.</a:t>
            </a:r>
          </a:p>
        </p:txBody>
      </p:sp>
    </p:spTree>
    <p:extLst>
      <p:ext uri="{BB962C8B-B14F-4D97-AF65-F5344CB8AC3E}">
        <p14:creationId xmlns:p14="http://schemas.microsoft.com/office/powerpoint/2010/main" val="20791428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pic>
        <p:nvPicPr>
          <p:cNvPr id="2" name="Image 1"/>
          <p:cNvPicPr>
            <a:picLocks noChangeAspect="1"/>
          </p:cNvPicPr>
          <p:nvPr/>
        </p:nvPicPr>
        <p:blipFill>
          <a:blip r:embed="rId2"/>
          <a:stretch>
            <a:fillRect/>
          </a:stretch>
        </p:blipFill>
        <p:spPr>
          <a:xfrm>
            <a:off x="491271" y="1767689"/>
            <a:ext cx="11095678" cy="4796884"/>
          </a:xfrm>
          <a:prstGeom prst="rect">
            <a:avLst/>
          </a:prstGeom>
        </p:spPr>
      </p:pic>
    </p:spTree>
    <p:extLst>
      <p:ext uri="{BB962C8B-B14F-4D97-AF65-F5344CB8AC3E}">
        <p14:creationId xmlns:p14="http://schemas.microsoft.com/office/powerpoint/2010/main" val="281293403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4154984"/>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des retraits gauche et droit</a:t>
            </a:r>
          </a:p>
          <a:p>
            <a:pPr algn="just">
              <a:lnSpc>
                <a:spcPct val="150000"/>
              </a:lnSpc>
            </a:pPr>
            <a:r>
              <a:rPr lang="fr-FR" sz="2400" b="1" dirty="0">
                <a:latin typeface="Constantia" panose="02030602050306030303" pitchFamily="18" charset="0"/>
              </a:rPr>
              <a:t>PRÉPAREZ-VOUS. UTILISEZ le document ouvert dans l’exercice précédent.</a:t>
            </a:r>
          </a:p>
          <a:p>
            <a:pPr marL="342900" indent="-342900" algn="just">
              <a:buFont typeface="Arial" panose="020B0604020202020204" pitchFamily="34" charset="0"/>
              <a:buChar char="•"/>
            </a:pPr>
            <a:r>
              <a:rPr lang="fr-FR" sz="2400" dirty="0">
                <a:latin typeface="Constantia" panose="02030602050306030303" pitchFamily="18" charset="0"/>
              </a:rPr>
              <a:t>Sélectionnez les quatre paragraphes sous Introduction.</a:t>
            </a:r>
          </a:p>
          <a:p>
            <a:pPr marL="342900" indent="-342900" algn="just">
              <a:buFont typeface="Arial" panose="020B0604020202020204" pitchFamily="34" charset="0"/>
              <a:buChar char="•"/>
            </a:pPr>
            <a:r>
              <a:rPr lang="fr-FR" sz="2400" dirty="0">
                <a:latin typeface="Constantia" panose="02030602050306030303" pitchFamily="18" charset="0"/>
              </a:rPr>
              <a:t>OUVRIR la boîte de dialogue Paragraphe depuis l’onglet Accueil.</a:t>
            </a:r>
          </a:p>
          <a:p>
            <a:pPr marL="342900" indent="-342900" algn="just">
              <a:buFont typeface="Arial" panose="020B0604020202020204" pitchFamily="34" charset="0"/>
              <a:buChar char="•"/>
            </a:pPr>
            <a:r>
              <a:rPr lang="fr-FR" sz="2400" dirty="0">
                <a:latin typeface="Constantia" panose="02030602050306030303" pitchFamily="18" charset="0"/>
              </a:rPr>
              <a:t>Sous le groupe De 1re ligne, sélectionnez (aucun). Cliquez sur OK. Notez que les paragraphes sont alignés à gauche.</a:t>
            </a:r>
          </a:p>
          <a:p>
            <a:pPr marL="342900" indent="-342900" algn="just">
              <a:buFont typeface="Arial" panose="020B0604020202020204" pitchFamily="34" charset="0"/>
              <a:buChar char="•"/>
            </a:pPr>
            <a:r>
              <a:rPr lang="fr-FR" sz="2400" dirty="0">
                <a:latin typeface="Constantia" panose="02030602050306030303" pitchFamily="18" charset="0"/>
              </a:rPr>
              <a:t>Sélectionnez les deux paragraphes sous Introduction.</a:t>
            </a:r>
          </a:p>
          <a:p>
            <a:pPr marL="342900" indent="-342900" algn="just">
              <a:buFont typeface="Arial" panose="020B0604020202020204" pitchFamily="34" charset="0"/>
              <a:buChar char="•"/>
            </a:pPr>
            <a:r>
              <a:rPr lang="fr-FR" sz="2400" dirty="0">
                <a:latin typeface="Constantia" panose="02030602050306030303" pitchFamily="18" charset="0"/>
              </a:rPr>
              <a:t>Cliquez avec le bouton droit et cliquez sur Paragraphe pour ouvrir la boîte de dialogue. Dans le groupe Retrait, changez les retraits gauche et droit à 2,5 cm (1 pouce) en cliquant sur la flèche vers le haut. Cliquez sur OK.</a:t>
            </a:r>
          </a:p>
        </p:txBody>
      </p:sp>
    </p:spTree>
    <p:extLst>
      <p:ext uri="{BB962C8B-B14F-4D97-AF65-F5344CB8AC3E}">
        <p14:creationId xmlns:p14="http://schemas.microsoft.com/office/powerpoint/2010/main" val="309410411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4339650"/>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des retraits gauche et droit</a:t>
            </a:r>
          </a:p>
          <a:p>
            <a:pPr marL="342900" indent="-342900" algn="just">
              <a:buFont typeface="Arial" panose="020B0604020202020204" pitchFamily="34" charset="0"/>
              <a:buChar char="•"/>
            </a:pPr>
            <a:r>
              <a:rPr lang="fr-FR" sz="2400" dirty="0">
                <a:latin typeface="Constantia" panose="02030602050306030303" pitchFamily="18" charset="0"/>
              </a:rPr>
              <a:t>Sélectionnez les deux derniers paragraphes sous le même titre.</a:t>
            </a:r>
          </a:p>
          <a:p>
            <a:pPr marL="342900" indent="-342900" algn="just">
              <a:buFont typeface="Arial" panose="020B0604020202020204" pitchFamily="34" charset="0"/>
              <a:buChar char="•"/>
            </a:pPr>
            <a:r>
              <a:rPr lang="fr-FR" sz="2400" dirty="0">
                <a:latin typeface="Constantia" panose="02030602050306030303" pitchFamily="18" charset="0"/>
              </a:rPr>
              <a:t>Sous l’onglet Disposition, dans le groupe Paragraphe, cliquez sur la flèche vers le bas en regard de Retrait à gauche pour mettre en retrait le côté gauche du paragraphe à 2,54 cm (1 pouce) sur la règle.</a:t>
            </a:r>
          </a:p>
          <a:p>
            <a:pPr marL="342900" indent="-342900" algn="just">
              <a:buFont typeface="Arial" panose="020B0604020202020204" pitchFamily="34" charset="0"/>
              <a:buChar char="•"/>
            </a:pPr>
            <a:r>
              <a:rPr lang="fr-FR" sz="2400" dirty="0">
                <a:latin typeface="Constantia" panose="02030602050306030303" pitchFamily="18" charset="0"/>
              </a:rPr>
              <a:t>Cliquez sur la flèche vers le bas en regard de Retrait à droite pour mettre en retrait le côté droit du paragraphe à 2,54 cm (1 pouce) sur la règle. Notez que les paragraphes sont placés à un pouce des marges gauche et droite.</a:t>
            </a:r>
          </a:p>
          <a:p>
            <a:pPr marL="342900" indent="-342900" algn="just">
              <a:buFont typeface="Arial" panose="020B0604020202020204" pitchFamily="34" charset="0"/>
              <a:buChar char="•"/>
            </a:pPr>
            <a:r>
              <a:rPr lang="fr-FR" sz="2400" dirty="0">
                <a:latin typeface="Constantia" panose="02030602050306030303" pitchFamily="18" charset="0"/>
              </a:rPr>
              <a:t>ENREGISTRER le document sous le nom </a:t>
            </a:r>
            <a:r>
              <a:rPr lang="fr-FR" sz="2400" b="1" dirty="0">
                <a:latin typeface="Constantia" panose="02030602050306030303" pitchFamily="18" charset="0"/>
              </a:rPr>
              <a:t>B&amp;B </a:t>
            </a:r>
            <a:r>
              <a:rPr lang="fr-FR" sz="2400" b="1" dirty="0" err="1">
                <a:latin typeface="Constantia" panose="02030602050306030303" pitchFamily="18" charset="0"/>
              </a:rPr>
              <a:t>Hanging</a:t>
            </a:r>
            <a:r>
              <a:rPr lang="fr-FR" sz="2400" b="1" dirty="0">
                <a:latin typeface="Constantia" panose="02030602050306030303" pitchFamily="18" charset="0"/>
              </a:rPr>
              <a:t> </a:t>
            </a:r>
            <a:r>
              <a:rPr lang="fr-FR" sz="2400" b="1" dirty="0" err="1">
                <a:latin typeface="Constantia" panose="02030602050306030303" pitchFamily="18" charset="0"/>
              </a:rPr>
              <a:t>Indent</a:t>
            </a:r>
            <a:r>
              <a:rPr lang="fr-FR" sz="2400" b="1" dirty="0">
                <a:latin typeface="Constantia" panose="02030602050306030303" pitchFamily="18" charset="0"/>
              </a:rPr>
              <a:t> </a:t>
            </a:r>
            <a:r>
              <a:rPr lang="fr-FR" sz="2400" dirty="0">
                <a:latin typeface="Constantia" panose="02030602050306030303" pitchFamily="18" charset="0"/>
              </a:rPr>
              <a:t>dans le dossier de la leçon de votre clé USB.</a:t>
            </a:r>
          </a:p>
          <a:p>
            <a:pPr marL="342900" indent="-342900" algn="just">
              <a:buFont typeface="Arial" panose="020B0604020202020204" pitchFamily="34" charset="0"/>
              <a:buChar char="•"/>
            </a:pPr>
            <a:r>
              <a:rPr lang="fr-FR" sz="2400" dirty="0">
                <a:latin typeface="Constantia" panose="02030602050306030303" pitchFamily="18" charset="0"/>
              </a:rPr>
              <a:t>PAUSE. LAISSEZ le document ouvert pour l’utiliser dans l’exercice suivant</a:t>
            </a:r>
          </a:p>
        </p:txBody>
      </p:sp>
    </p:spTree>
    <p:extLst>
      <p:ext uri="{BB962C8B-B14F-4D97-AF65-F5344CB8AC3E}">
        <p14:creationId xmlns:p14="http://schemas.microsoft.com/office/powerpoint/2010/main" val="81849454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589072"/>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des retraits gauche et droit</a:t>
            </a:r>
          </a:p>
        </p:txBody>
      </p:sp>
      <p:pic>
        <p:nvPicPr>
          <p:cNvPr id="2" name="Image 1"/>
          <p:cNvPicPr>
            <a:picLocks noChangeAspect="1"/>
          </p:cNvPicPr>
          <p:nvPr/>
        </p:nvPicPr>
        <p:blipFill>
          <a:blip r:embed="rId2"/>
          <a:stretch>
            <a:fillRect/>
          </a:stretch>
        </p:blipFill>
        <p:spPr>
          <a:xfrm>
            <a:off x="349217" y="2110780"/>
            <a:ext cx="10719117" cy="4747220"/>
          </a:xfrm>
          <a:prstGeom prst="rect">
            <a:avLst/>
          </a:prstGeom>
        </p:spPr>
      </p:pic>
    </p:spTree>
    <p:extLst>
      <p:ext uri="{BB962C8B-B14F-4D97-AF65-F5344CB8AC3E}">
        <p14:creationId xmlns:p14="http://schemas.microsoft.com/office/powerpoint/2010/main" val="46587162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4154984"/>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les retraits négatifs</a:t>
            </a:r>
          </a:p>
          <a:p>
            <a:pPr algn="just">
              <a:lnSpc>
                <a:spcPct val="150000"/>
              </a:lnSpc>
            </a:pPr>
            <a:r>
              <a:rPr lang="fr-FR" sz="2400" b="1" dirty="0">
                <a:latin typeface="Constantia" panose="02030602050306030303" pitchFamily="18" charset="0"/>
              </a:rPr>
              <a:t>PRÉPAREZ-VOUS. UTILISEZ le document ouvert dans l’exercice précédent.</a:t>
            </a:r>
          </a:p>
          <a:p>
            <a:pPr marL="342900" indent="-342900" algn="just">
              <a:buFont typeface="Arial" panose="020B0604020202020204" pitchFamily="34" charset="0"/>
              <a:buChar char="•"/>
            </a:pPr>
            <a:r>
              <a:rPr lang="fr-FR" sz="2400" dirty="0">
                <a:latin typeface="Constantia" panose="02030602050306030303" pitchFamily="18" charset="0"/>
              </a:rPr>
              <a:t>Sous le titre Égalité des chances et diversité dans le domaine de l’emploi, sélectionnez les deux paragraphes.</a:t>
            </a:r>
          </a:p>
          <a:p>
            <a:pPr marL="342900" indent="-342900" algn="just">
              <a:buFont typeface="Arial" panose="020B0604020202020204" pitchFamily="34" charset="0"/>
              <a:buChar char="•"/>
            </a:pPr>
            <a:r>
              <a:rPr lang="fr-FR" sz="2400" dirty="0">
                <a:latin typeface="Constantia" panose="02030602050306030303" pitchFamily="18" charset="0"/>
              </a:rPr>
              <a:t>Lancez la boîte de dialogue Paragraphe depuis l’onglet Accueil. Sous le groupe De 1re ligne, sélectionnez (aucun). Cliquez sur OK.</a:t>
            </a:r>
          </a:p>
          <a:p>
            <a:pPr marL="342900" indent="-342900" algn="just">
              <a:buFont typeface="Arial" panose="020B0604020202020204" pitchFamily="34" charset="0"/>
              <a:buChar char="•"/>
            </a:pPr>
            <a:r>
              <a:rPr lang="fr-FR" sz="2400" dirty="0">
                <a:latin typeface="Constantia" panose="02030602050306030303" pitchFamily="18" charset="0"/>
              </a:rPr>
              <a:t>Sélectionnez le premier paragraphe sous le titre.</a:t>
            </a:r>
          </a:p>
          <a:p>
            <a:pPr marL="342900" indent="-342900" algn="just">
              <a:buFont typeface="Arial" panose="020B0604020202020204" pitchFamily="34" charset="0"/>
              <a:buChar char="•"/>
            </a:pPr>
            <a:r>
              <a:rPr lang="fr-FR" sz="2400" dirty="0">
                <a:latin typeface="Constantia" panose="02030602050306030303" pitchFamily="18" charset="0"/>
              </a:rPr>
              <a:t>Sous l’onglet Disposition, dans le groupe Paragraphe, cliquez sur la flèche vers le bas en regard de Retrait à gauche pour mettre en retrait le côté gauche du paragraphe à</a:t>
            </a:r>
          </a:p>
          <a:p>
            <a:pPr marL="342900" indent="-342900" algn="just">
              <a:buFont typeface="Arial" panose="020B0604020202020204" pitchFamily="34" charset="0"/>
              <a:buChar char="•"/>
            </a:pPr>
            <a:r>
              <a:rPr lang="fr-FR" sz="2400" dirty="0">
                <a:latin typeface="Constantia" panose="02030602050306030303" pitchFamily="18" charset="0"/>
              </a:rPr>
              <a:t>-1,25 cm sur la règle, comme illustré dans la figure ci-dessous.</a:t>
            </a:r>
          </a:p>
        </p:txBody>
      </p:sp>
    </p:spTree>
    <p:extLst>
      <p:ext uri="{BB962C8B-B14F-4D97-AF65-F5344CB8AC3E}">
        <p14:creationId xmlns:p14="http://schemas.microsoft.com/office/powerpoint/2010/main" val="202518808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589072"/>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les retraits négatifs</a:t>
            </a:r>
          </a:p>
        </p:txBody>
      </p:sp>
      <p:pic>
        <p:nvPicPr>
          <p:cNvPr id="2" name="Image 1"/>
          <p:cNvPicPr>
            <a:picLocks noChangeAspect="1"/>
          </p:cNvPicPr>
          <p:nvPr/>
        </p:nvPicPr>
        <p:blipFill>
          <a:blip r:embed="rId2"/>
          <a:stretch>
            <a:fillRect/>
          </a:stretch>
        </p:blipFill>
        <p:spPr>
          <a:xfrm>
            <a:off x="254711" y="2197728"/>
            <a:ext cx="11592834" cy="4560492"/>
          </a:xfrm>
          <a:prstGeom prst="rect">
            <a:avLst/>
          </a:prstGeom>
        </p:spPr>
      </p:pic>
    </p:spTree>
    <p:extLst>
      <p:ext uri="{BB962C8B-B14F-4D97-AF65-F5344CB8AC3E}">
        <p14:creationId xmlns:p14="http://schemas.microsoft.com/office/powerpoint/2010/main" val="235995613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5447645"/>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les retraits négatifs</a:t>
            </a:r>
          </a:p>
          <a:p>
            <a:pPr marL="342900" indent="-342900" algn="just">
              <a:buFont typeface="Arial" panose="020B0604020202020204" pitchFamily="34" charset="0"/>
              <a:buChar char="•"/>
            </a:pPr>
            <a:r>
              <a:rPr lang="fr-FR" sz="2400" dirty="0">
                <a:latin typeface="Constantia" panose="02030602050306030303" pitchFamily="18" charset="0"/>
              </a:rPr>
              <a:t>Placez votre point d’insertion n’importe où dans le dernier paragraphe, puis lancez la boîte de dialogue Paragraphe depuis l’onglet Disposition.</a:t>
            </a:r>
          </a:p>
          <a:p>
            <a:pPr marL="342900" indent="-342900" algn="just">
              <a:buFont typeface="Arial" panose="020B0604020202020204" pitchFamily="34" charset="0"/>
              <a:buChar char="•"/>
            </a:pPr>
            <a:r>
              <a:rPr lang="fr-FR" sz="2400" dirty="0">
                <a:latin typeface="Constantia" panose="02030602050306030303" pitchFamily="18" charset="0"/>
              </a:rPr>
              <a:t>Sous le groupe Retrait, cliquez sur la flèche déroulante en regard de l’option Droite pour placer un retrait de -1,25 cm à droite du paragraphe. Cliquez sur OK. En repositionnant les retraits, vous pouvez sélectionner ou placer le point d’insertion n’importe où dans le paragraphe. Dans le cas de paragraphes multiples, sélectionnez-les et changez les retraits.</a:t>
            </a:r>
          </a:p>
          <a:p>
            <a:pPr marL="342900" indent="-342900" algn="just">
              <a:buFont typeface="Arial" panose="020B0604020202020204" pitchFamily="34" charset="0"/>
              <a:buChar char="•"/>
            </a:pPr>
            <a:r>
              <a:rPr lang="fr-FR" sz="2400" dirty="0">
                <a:latin typeface="Constantia" panose="02030602050306030303" pitchFamily="18" charset="0"/>
              </a:rPr>
              <a:t>ENREGISTRER le document sous le nom </a:t>
            </a:r>
            <a:r>
              <a:rPr lang="fr-FR" sz="2400" b="1" dirty="0">
                <a:latin typeface="Constantia" panose="02030602050306030303" pitchFamily="18" charset="0"/>
              </a:rPr>
              <a:t>B&amp;B </a:t>
            </a:r>
            <a:r>
              <a:rPr lang="fr-FR" sz="2400" b="1" dirty="0" err="1">
                <a:latin typeface="Constantia" panose="02030602050306030303" pitchFamily="18" charset="0"/>
              </a:rPr>
              <a:t>Negative</a:t>
            </a:r>
            <a:r>
              <a:rPr lang="fr-FR" sz="2400" b="1" dirty="0">
                <a:latin typeface="Constantia" panose="02030602050306030303" pitchFamily="18" charset="0"/>
              </a:rPr>
              <a:t> </a:t>
            </a:r>
            <a:r>
              <a:rPr lang="fr-FR" sz="2400" b="1" dirty="0" err="1">
                <a:latin typeface="Constantia" panose="02030602050306030303" pitchFamily="18" charset="0"/>
              </a:rPr>
              <a:t>Indent</a:t>
            </a:r>
            <a:r>
              <a:rPr lang="fr-FR" sz="2400" b="1" dirty="0">
                <a:latin typeface="Constantia" panose="02030602050306030303" pitchFamily="18" charset="0"/>
              </a:rPr>
              <a:t> </a:t>
            </a:r>
            <a:r>
              <a:rPr lang="fr-FR" sz="2400" dirty="0">
                <a:latin typeface="Constantia" panose="02030602050306030303" pitchFamily="18" charset="0"/>
              </a:rPr>
              <a:t>dans le dossier de la leçon sur votre clé USB, puis FERMER le fichier.</a:t>
            </a:r>
          </a:p>
          <a:p>
            <a:pPr marL="342900" indent="-342900" algn="just">
              <a:buFont typeface="Arial" panose="020B0604020202020204" pitchFamily="34" charset="0"/>
              <a:buChar char="•"/>
            </a:pPr>
            <a:r>
              <a:rPr lang="fr-FR" sz="2400" dirty="0">
                <a:latin typeface="Constantia" panose="02030602050306030303" pitchFamily="18" charset="0"/>
              </a:rPr>
              <a:t>PAUSE. LAISSEZ Word ouvert pour l’exercice suivant.</a:t>
            </a:r>
          </a:p>
          <a:p>
            <a:pPr marL="342900" indent="-342900" algn="just">
              <a:buFont typeface="Arial" panose="020B0604020202020204" pitchFamily="34" charset="0"/>
              <a:buChar char="•"/>
            </a:pPr>
            <a:r>
              <a:rPr lang="fr-FR" sz="2400" dirty="0">
                <a:latin typeface="Constantia" panose="02030602050306030303" pitchFamily="18" charset="0"/>
              </a:rPr>
              <a:t>Vous pouvez changer les retraits de paragraphe à l’aide de la règle ou en lançant la boîte de dialogue depuis l’onglet Accueil ou Disposition.</a:t>
            </a:r>
          </a:p>
          <a:p>
            <a:pPr marL="342900" indent="-342900" algn="just">
              <a:buFont typeface="Arial" panose="020B0604020202020204" pitchFamily="34" charset="0"/>
              <a:buChar char="•"/>
            </a:pPr>
            <a:endParaRPr lang="fr-FR" sz="2400" dirty="0">
              <a:latin typeface="Constantia" panose="02030602050306030303" pitchFamily="18" charset="0"/>
            </a:endParaRPr>
          </a:p>
        </p:txBody>
      </p:sp>
    </p:spTree>
    <p:extLst>
      <p:ext uri="{BB962C8B-B14F-4D97-AF65-F5344CB8AC3E}">
        <p14:creationId xmlns:p14="http://schemas.microsoft.com/office/powerpoint/2010/main" val="306256258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589072"/>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les retraits négatifs</a:t>
            </a:r>
          </a:p>
        </p:txBody>
      </p:sp>
      <p:pic>
        <p:nvPicPr>
          <p:cNvPr id="2" name="Image 1"/>
          <p:cNvPicPr>
            <a:picLocks noChangeAspect="1"/>
          </p:cNvPicPr>
          <p:nvPr/>
        </p:nvPicPr>
        <p:blipFill>
          <a:blip r:embed="rId2"/>
          <a:stretch>
            <a:fillRect/>
          </a:stretch>
        </p:blipFill>
        <p:spPr>
          <a:xfrm>
            <a:off x="379614" y="2122105"/>
            <a:ext cx="11317803" cy="4468463"/>
          </a:xfrm>
          <a:prstGeom prst="rect">
            <a:avLst/>
          </a:prstGeom>
        </p:spPr>
      </p:pic>
    </p:spTree>
    <p:extLst>
      <p:ext uri="{BB962C8B-B14F-4D97-AF65-F5344CB8AC3E}">
        <p14:creationId xmlns:p14="http://schemas.microsoft.com/office/powerpoint/2010/main" val="28064265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1754326"/>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des retraits gauche et droit</a:t>
            </a:r>
          </a:p>
          <a:p>
            <a:pPr marL="342900" indent="-342900" algn="just">
              <a:buFont typeface="Arial" panose="020B0604020202020204" pitchFamily="34" charset="0"/>
              <a:buChar char="•"/>
            </a:pPr>
            <a:r>
              <a:rPr lang="fr-FR" sz="2400" dirty="0">
                <a:latin typeface="Constantia" panose="02030602050306030303" pitchFamily="18" charset="0"/>
              </a:rPr>
              <a:t>ENREGISTRER le document sous le nom </a:t>
            </a:r>
            <a:r>
              <a:rPr lang="fr-FR" sz="2400" b="1" dirty="0">
                <a:latin typeface="Constantia" panose="02030602050306030303" pitchFamily="18" charset="0"/>
              </a:rPr>
              <a:t>B&amp;B </a:t>
            </a:r>
            <a:r>
              <a:rPr lang="fr-FR" sz="2400" b="1" dirty="0" err="1">
                <a:latin typeface="Constantia" panose="02030602050306030303" pitchFamily="18" charset="0"/>
              </a:rPr>
              <a:t>Left&amp;Right</a:t>
            </a:r>
            <a:r>
              <a:rPr lang="fr-FR" sz="2400" b="1" dirty="0">
                <a:latin typeface="Constantia" panose="02030602050306030303" pitchFamily="18" charset="0"/>
              </a:rPr>
              <a:t> </a:t>
            </a:r>
            <a:r>
              <a:rPr lang="fr-FR" sz="2400" b="1" dirty="0" err="1">
                <a:latin typeface="Constantia" panose="02030602050306030303" pitchFamily="18" charset="0"/>
              </a:rPr>
              <a:t>Indent</a:t>
            </a:r>
            <a:r>
              <a:rPr lang="fr-FR" sz="2400" b="1" dirty="0">
                <a:latin typeface="Constantia" panose="02030602050306030303" pitchFamily="18" charset="0"/>
              </a:rPr>
              <a:t> </a:t>
            </a:r>
            <a:r>
              <a:rPr lang="fr-FR" sz="2400" dirty="0">
                <a:latin typeface="Constantia" panose="02030602050306030303" pitchFamily="18" charset="0"/>
              </a:rPr>
              <a:t>dans le dossier de la leçon de votre clé USB.</a:t>
            </a:r>
          </a:p>
          <a:p>
            <a:pPr marL="342900" indent="-342900" algn="just">
              <a:buFont typeface="Arial" panose="020B0604020202020204" pitchFamily="34" charset="0"/>
              <a:buChar char="•"/>
            </a:pPr>
            <a:r>
              <a:rPr lang="fr-FR" sz="2400" dirty="0">
                <a:latin typeface="Constantia" panose="02030602050306030303" pitchFamily="18" charset="0"/>
              </a:rPr>
              <a:t>PAUSE. LAISSEZ le document ouvert pour l’utiliser dans l’exercice suivant.</a:t>
            </a:r>
          </a:p>
        </p:txBody>
      </p:sp>
    </p:spTree>
    <p:extLst>
      <p:ext uri="{BB962C8B-B14F-4D97-AF65-F5344CB8AC3E}">
        <p14:creationId xmlns:p14="http://schemas.microsoft.com/office/powerpoint/2010/main" val="2286933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43691" y="1731554"/>
            <a:ext cx="11553726" cy="4154984"/>
          </a:xfrm>
          <a:prstGeom prst="rect">
            <a:avLst/>
          </a:prstGeom>
          <a:noFill/>
        </p:spPr>
        <p:txBody>
          <a:bodyPr wrap="square" rtlCol="0">
            <a:spAutoFit/>
          </a:bodyPr>
          <a:lstStyle/>
          <a:p>
            <a:r>
              <a:rPr lang="fr-FR" sz="2400" b="1" dirty="0">
                <a:latin typeface="Constantia" panose="02030602050306030303" pitchFamily="18" charset="0"/>
              </a:rPr>
              <a:t>CRÉATION D’UN DOCUMENT</a:t>
            </a:r>
          </a:p>
          <a:p>
            <a:r>
              <a:rPr lang="fr-FR" sz="2400" dirty="0">
                <a:latin typeface="Constantia" panose="02030602050306030303" pitchFamily="18" charset="0"/>
              </a:rPr>
              <a:t>Vous pouvez créer un document à partir d’une page vierge ou utiliser un modèle déjà mis en forme. Lorsque vous commencez à taper du texte au point d’insertion dans un document vierge, vous commencez à créer un document Word. Lorsque vous tapez, Word insère le texte à gauche du point d’insertion et utilise les valeurs par défaut du programme pour les marges et l’interligne. Les valeurs par défaut pour les marges sont définies sur 2,54 cm pour les marges en haut, en bas, à gauche et à droite ; l’interligne est défini à 1,08 et l’espace après chaque paragraphe est défini à 8 points. Word propose également des outils et des fonctions automatiques pour faciliter la création d’un document, par exemple les caractères non imprimables, la fonctionnalité de saisie semi-automatique et celle de retour automatique à la ligne.</a:t>
            </a:r>
          </a:p>
        </p:txBody>
      </p:sp>
    </p:spTree>
    <p:extLst>
      <p:ext uri="{BB962C8B-B14F-4D97-AF65-F5344CB8AC3E}">
        <p14:creationId xmlns:p14="http://schemas.microsoft.com/office/powerpoint/2010/main" val="236187005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286603" y="1052318"/>
            <a:ext cx="11655188" cy="762834"/>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latin typeface="Constantia" panose="02030602050306030303" pitchFamily="18" charset="0"/>
              </a:rPr>
              <a:t>DÉFINITION DE L’INTERLIGNE DANS LE TEXTE ET ENTRE LES PARAGRAPHES</a:t>
            </a:r>
          </a:p>
        </p:txBody>
      </p:sp>
      <p:sp>
        <p:nvSpPr>
          <p:cNvPr id="6" name="ZoneTexte 5"/>
          <p:cNvSpPr txBox="1"/>
          <p:nvPr/>
        </p:nvSpPr>
        <p:spPr>
          <a:xfrm>
            <a:off x="156754" y="2063048"/>
            <a:ext cx="11959048" cy="3046988"/>
          </a:xfrm>
          <a:prstGeom prst="rect">
            <a:avLst/>
          </a:prstGeom>
          <a:noFill/>
        </p:spPr>
        <p:txBody>
          <a:bodyPr wrap="square" rtlCol="0">
            <a:spAutoFit/>
          </a:bodyPr>
          <a:lstStyle/>
          <a:p>
            <a:pPr algn="just"/>
            <a:r>
              <a:rPr lang="fr-FR" sz="2400" dirty="0">
                <a:latin typeface="Constantia" panose="02030602050306030303" pitchFamily="18" charset="0"/>
              </a:rPr>
              <a:t>Dans Word, vous pouvez déterminer la quantité d’espace qui sépare les lignes de texte ainsi que l’espacement entre les paragraphes. Par défaut, Word définit un interligne (espace entre chaque ligne de texte) de 1,08. L’interligne est basé par paragraphe et peut être personnalisé en spécifiant une taille de point. L’espacement de paragraphe, qui affecte l’espace au-dessus et au-dessous des paragraphes, est défini par défaut à 8 points après chaque paragraphe. Plus la taille de point est élevée, plus l’espace entre les paragraphes est important. Dans cet exercice, vous allez apprendre à définir l’interligne et l’espacement entre les paragraphes.</a:t>
            </a:r>
          </a:p>
        </p:txBody>
      </p:sp>
    </p:spTree>
    <p:extLst>
      <p:ext uri="{BB962C8B-B14F-4D97-AF65-F5344CB8AC3E}">
        <p14:creationId xmlns:p14="http://schemas.microsoft.com/office/powerpoint/2010/main" val="234278783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44433"/>
            <a:ext cx="11959048" cy="4154984"/>
          </a:xfrm>
          <a:prstGeom prst="rect">
            <a:avLst/>
          </a:prstGeom>
          <a:noFill/>
        </p:spPr>
        <p:txBody>
          <a:bodyPr wrap="square" rtlCol="0">
            <a:spAutoFit/>
          </a:bodyPr>
          <a:lstStyle/>
          <a:p>
            <a:pPr algn="just"/>
            <a:r>
              <a:rPr lang="fr-FR" sz="2400" b="1" dirty="0">
                <a:latin typeface="Constantia" panose="02030602050306030303" pitchFamily="18" charset="0"/>
              </a:rPr>
              <a:t>DÉFINITION DE L’INTERLIGNE DANS LE TEXTE ET ENTRE LES PARAGRAPHES</a:t>
            </a:r>
          </a:p>
          <a:p>
            <a:pPr algn="just"/>
            <a:r>
              <a:rPr lang="fr-FR" sz="2400" b="1" dirty="0">
                <a:latin typeface="Constantia" panose="02030602050306030303" pitchFamily="18" charset="0"/>
              </a:rPr>
              <a:t>Définition de l’interligne</a:t>
            </a:r>
          </a:p>
          <a:p>
            <a:pPr algn="just"/>
            <a:r>
              <a:rPr lang="fr-FR" sz="2400" dirty="0">
                <a:latin typeface="Constantia" panose="02030602050306030303" pitchFamily="18" charset="0"/>
              </a:rPr>
              <a:t>L’interligne est l’espace entre les lignes de texte dans un paragraphe. Dans cet exercice, vous apprenez à définir l’interligne à l’aide de différents outils de mise en forme de paragraphe de Word.</a:t>
            </a:r>
          </a:p>
          <a:p>
            <a:pPr algn="just"/>
            <a:r>
              <a:rPr lang="fr-FR" sz="2400" dirty="0">
                <a:latin typeface="Constantia" panose="02030602050306030303" pitchFamily="18" charset="0"/>
              </a:rPr>
              <a:t>Les options d’interligne sont disponibles sous les onglets Accueil et Disposition, dans le groupe Paragraphe, en utilisant le bouton Interligne et espacement de paragraphe. Vous pouvez également accéder aux options d’interligne sous l’onglet Retrait et espacement de la boîte de dialogue Paragraphe. De plus, l’onglet Création inclut les paramètres d’espacement de paragraphe. Le tableau fournit des informations supplémentaires sur les options et les descriptions d’interligne.</a:t>
            </a:r>
          </a:p>
        </p:txBody>
      </p:sp>
    </p:spTree>
    <p:extLst>
      <p:ext uri="{BB962C8B-B14F-4D97-AF65-F5344CB8AC3E}">
        <p14:creationId xmlns:p14="http://schemas.microsoft.com/office/powerpoint/2010/main" val="424720039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44433"/>
            <a:ext cx="11959048" cy="461665"/>
          </a:xfrm>
          <a:prstGeom prst="rect">
            <a:avLst/>
          </a:prstGeom>
          <a:noFill/>
        </p:spPr>
        <p:txBody>
          <a:bodyPr wrap="square" rtlCol="0">
            <a:spAutoFit/>
          </a:bodyPr>
          <a:lstStyle/>
          <a:p>
            <a:pPr algn="just"/>
            <a:r>
              <a:rPr lang="fr-FR" sz="2400" b="1" dirty="0">
                <a:latin typeface="Constantia" panose="02030602050306030303" pitchFamily="18" charset="0"/>
              </a:rPr>
              <a:t>DÉFINITION DE L’INTERLIGNE DANS LE TEXTE ET ENTRE LES PARAGRAPHES</a:t>
            </a:r>
          </a:p>
        </p:txBody>
      </p:sp>
      <p:pic>
        <p:nvPicPr>
          <p:cNvPr id="2" name="Image 1"/>
          <p:cNvPicPr>
            <a:picLocks noChangeAspect="1"/>
          </p:cNvPicPr>
          <p:nvPr/>
        </p:nvPicPr>
        <p:blipFill>
          <a:blip r:embed="rId2"/>
          <a:stretch>
            <a:fillRect/>
          </a:stretch>
        </p:blipFill>
        <p:spPr>
          <a:xfrm>
            <a:off x="603049" y="1926531"/>
            <a:ext cx="11094368" cy="4665339"/>
          </a:xfrm>
          <a:prstGeom prst="rect">
            <a:avLst/>
          </a:prstGeom>
        </p:spPr>
      </p:pic>
    </p:spTree>
    <p:extLst>
      <p:ext uri="{BB962C8B-B14F-4D97-AF65-F5344CB8AC3E}">
        <p14:creationId xmlns:p14="http://schemas.microsoft.com/office/powerpoint/2010/main" val="324124989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44433"/>
            <a:ext cx="11959048" cy="461665"/>
          </a:xfrm>
          <a:prstGeom prst="rect">
            <a:avLst/>
          </a:prstGeom>
          <a:noFill/>
        </p:spPr>
        <p:txBody>
          <a:bodyPr wrap="square" rtlCol="0">
            <a:spAutoFit/>
          </a:bodyPr>
          <a:lstStyle/>
          <a:p>
            <a:pPr algn="just"/>
            <a:r>
              <a:rPr lang="fr-FR" sz="2400" b="1" dirty="0">
                <a:latin typeface="Constantia" panose="02030602050306030303" pitchFamily="18" charset="0"/>
              </a:rPr>
              <a:t>DÉFINITION DE L’INTERLIGNE DANS LE TEXTE ET ENTRE LES PARAGRAPHES</a:t>
            </a:r>
          </a:p>
        </p:txBody>
      </p:sp>
      <p:pic>
        <p:nvPicPr>
          <p:cNvPr id="3" name="Image 2"/>
          <p:cNvPicPr>
            <a:picLocks noChangeAspect="1"/>
          </p:cNvPicPr>
          <p:nvPr/>
        </p:nvPicPr>
        <p:blipFill>
          <a:blip r:embed="rId2"/>
          <a:stretch>
            <a:fillRect/>
          </a:stretch>
        </p:blipFill>
        <p:spPr>
          <a:xfrm>
            <a:off x="496389" y="1989888"/>
            <a:ext cx="11599351" cy="4506444"/>
          </a:xfrm>
          <a:prstGeom prst="rect">
            <a:avLst/>
          </a:prstGeom>
        </p:spPr>
      </p:pic>
    </p:spTree>
    <p:extLst>
      <p:ext uri="{BB962C8B-B14F-4D97-AF65-F5344CB8AC3E}">
        <p14:creationId xmlns:p14="http://schemas.microsoft.com/office/powerpoint/2010/main" val="10318907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5447645"/>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l’interligne dans un paragraphe</a:t>
            </a:r>
          </a:p>
          <a:p>
            <a:pPr algn="just"/>
            <a:r>
              <a:rPr lang="fr-FR" sz="2400" b="1" dirty="0">
                <a:latin typeface="Constantia" panose="02030602050306030303" pitchFamily="18" charset="0"/>
              </a:rPr>
              <a:t>PRÉPAREZ-VOUS. OUVRIR le document intitulé Books Beyond dans le dossier de la leçon.</a:t>
            </a:r>
          </a:p>
          <a:p>
            <a:pPr marL="342900" indent="-342900" algn="just">
              <a:buFont typeface="Arial" panose="020B0604020202020204" pitchFamily="34" charset="0"/>
              <a:buChar char="•"/>
            </a:pPr>
            <a:r>
              <a:rPr lang="fr-FR" sz="2400" dirty="0">
                <a:latin typeface="Constantia" panose="02030602050306030303" pitchFamily="18" charset="0"/>
              </a:rPr>
              <a:t>Placez le point d’insertion dans le premier paragraphe, après le titre Conditions.</a:t>
            </a:r>
          </a:p>
          <a:p>
            <a:pPr marL="342900" indent="-342900" algn="just">
              <a:buFont typeface="Arial" panose="020B0604020202020204" pitchFamily="34" charset="0"/>
              <a:buChar char="•"/>
            </a:pPr>
            <a:r>
              <a:rPr lang="fr-FR" sz="2400" dirty="0">
                <a:latin typeface="Constantia" panose="02030602050306030303" pitchFamily="18" charset="0"/>
              </a:rPr>
              <a:t>Sous l’onglet Accueil, dans le groupe Paragraphe, cliquez sur le bouton Interligne et espacement de paragraphe pour afficher le menu Interligne et des options permettant d’ajouter et de supprimer des espacements avant et après les paragraphes</a:t>
            </a:r>
          </a:p>
          <a:p>
            <a:pPr marL="342900" indent="-342900" algn="just">
              <a:buFont typeface="Arial" panose="020B0604020202020204" pitchFamily="34" charset="0"/>
              <a:buChar char="•"/>
            </a:pPr>
            <a:r>
              <a:rPr lang="fr-FR" sz="2400" dirty="0">
                <a:latin typeface="Constantia" panose="02030602050306030303" pitchFamily="18" charset="0"/>
              </a:rPr>
              <a:t>Sélectionnez 2.0 pour doubler l’espace du texte.</a:t>
            </a:r>
          </a:p>
          <a:p>
            <a:pPr marL="342900" indent="-342900" algn="just">
              <a:buFont typeface="Arial" panose="020B0604020202020204" pitchFamily="34" charset="0"/>
              <a:buChar char="•"/>
            </a:pPr>
            <a:r>
              <a:rPr lang="fr-FR" sz="2400" dirty="0">
                <a:latin typeface="Constantia" panose="02030602050306030303" pitchFamily="18" charset="0"/>
              </a:rPr>
              <a:t>Placez le point d’insertion dans le deuxième paragraphe.</a:t>
            </a:r>
          </a:p>
          <a:p>
            <a:pPr marL="342900" indent="-342900" algn="just">
              <a:buFont typeface="Arial" panose="020B0604020202020204" pitchFamily="34" charset="0"/>
              <a:buChar char="•"/>
            </a:pPr>
            <a:r>
              <a:rPr lang="fr-FR" sz="2400" dirty="0">
                <a:latin typeface="Constantia" panose="02030602050306030303" pitchFamily="18" charset="0"/>
              </a:rPr>
              <a:t>Dans le groupe Paragraphe, lancez la boîte de dialogue.</a:t>
            </a:r>
          </a:p>
          <a:p>
            <a:pPr marL="342900" indent="-342900" algn="just">
              <a:buFont typeface="Arial" panose="020B0604020202020204" pitchFamily="34" charset="0"/>
              <a:buChar char="•"/>
            </a:pPr>
            <a:r>
              <a:rPr lang="fr-FR" sz="2400" dirty="0">
                <a:latin typeface="Constantia" panose="02030602050306030303" pitchFamily="18" charset="0"/>
              </a:rPr>
              <a:t>Dans le groupe Espacement, changez l’interligne en cliquant sur la flèche déroulante et en sélectionnant Double. Cliquez sur OK. Le paragraphe est maintenant en espacement double.</a:t>
            </a:r>
          </a:p>
          <a:p>
            <a:pPr marL="342900" indent="-342900" algn="just">
              <a:buFont typeface="Arial" panose="020B0604020202020204" pitchFamily="34" charset="0"/>
              <a:buChar char="•"/>
            </a:pPr>
            <a:r>
              <a:rPr lang="fr-FR" sz="2400" dirty="0">
                <a:latin typeface="Constantia" panose="02030602050306030303" pitchFamily="18" charset="0"/>
              </a:rPr>
              <a:t>Placez le point d’insertion dans le troisième paragraphe.</a:t>
            </a:r>
          </a:p>
        </p:txBody>
      </p:sp>
    </p:spTree>
    <p:extLst>
      <p:ext uri="{BB962C8B-B14F-4D97-AF65-F5344CB8AC3E}">
        <p14:creationId xmlns:p14="http://schemas.microsoft.com/office/powerpoint/2010/main" val="112802501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1754326"/>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l’interligne dans un paragraphe</a:t>
            </a:r>
          </a:p>
          <a:p>
            <a:pPr marL="342900" indent="-342900" algn="just">
              <a:buFont typeface="Arial" panose="020B0604020202020204" pitchFamily="34" charset="0"/>
              <a:buChar char="•"/>
            </a:pPr>
            <a:r>
              <a:rPr lang="fr-FR" sz="2400" dirty="0">
                <a:latin typeface="Constantia" panose="02030602050306030303" pitchFamily="18" charset="0"/>
              </a:rPr>
              <a:t>Appuyez sur Ctrl+2 pour appliquer un espacement double au paragraphe.</a:t>
            </a:r>
          </a:p>
          <a:p>
            <a:pPr marL="342900" indent="-342900" algn="just">
              <a:buFont typeface="Arial" panose="020B0604020202020204" pitchFamily="34" charset="0"/>
              <a:buChar char="•"/>
            </a:pPr>
            <a:r>
              <a:rPr lang="fr-FR" sz="2400" dirty="0">
                <a:latin typeface="Constantia" panose="02030602050306030303" pitchFamily="18" charset="0"/>
              </a:rPr>
              <a:t>Cliquez sur l’onglet Création et, dans le groupe Mise en forme du document, cliquez sur le bouton Espacement de paragraphe pour afficher le menu, comme illustré à la figure</a:t>
            </a:r>
          </a:p>
        </p:txBody>
      </p:sp>
    </p:spTree>
    <p:extLst>
      <p:ext uri="{BB962C8B-B14F-4D97-AF65-F5344CB8AC3E}">
        <p14:creationId xmlns:p14="http://schemas.microsoft.com/office/powerpoint/2010/main" val="354934684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589072"/>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l’interligne dans un paragraphe</a:t>
            </a:r>
          </a:p>
        </p:txBody>
      </p:sp>
      <p:pic>
        <p:nvPicPr>
          <p:cNvPr id="2" name="Image 1"/>
          <p:cNvPicPr>
            <a:picLocks noChangeAspect="1"/>
          </p:cNvPicPr>
          <p:nvPr/>
        </p:nvPicPr>
        <p:blipFill>
          <a:blip r:embed="rId2"/>
          <a:stretch>
            <a:fillRect/>
          </a:stretch>
        </p:blipFill>
        <p:spPr>
          <a:xfrm>
            <a:off x="4854999" y="2122105"/>
            <a:ext cx="2992464" cy="4476431"/>
          </a:xfrm>
          <a:prstGeom prst="rect">
            <a:avLst/>
          </a:prstGeom>
        </p:spPr>
      </p:pic>
    </p:spTree>
    <p:extLst>
      <p:ext uri="{BB962C8B-B14F-4D97-AF65-F5344CB8AC3E}">
        <p14:creationId xmlns:p14="http://schemas.microsoft.com/office/powerpoint/2010/main" val="68922316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4708981"/>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l’interligne dans un paragraphe</a:t>
            </a:r>
          </a:p>
          <a:p>
            <a:pPr marL="342900" indent="-342900" algn="just">
              <a:buFont typeface="Arial" panose="020B0604020202020204" pitchFamily="34" charset="0"/>
              <a:buChar char="•"/>
            </a:pPr>
            <a:r>
              <a:rPr lang="fr-FR" sz="2400" dirty="0">
                <a:latin typeface="Constantia" panose="02030602050306030303" pitchFamily="18" charset="0"/>
              </a:rPr>
              <a:t>Sélectionnez Double. Notez que le reste du document est en espacement double. Cette fonction de Word 2016 change l’espacement du document tout entier pour inclure de nouveaux paragraphes.</a:t>
            </a:r>
          </a:p>
          <a:p>
            <a:pPr algn="just"/>
            <a:r>
              <a:rPr lang="fr-FR" sz="2400" b="1" dirty="0">
                <a:solidFill>
                  <a:srgbClr val="FF0000"/>
                </a:solidFill>
                <a:latin typeface="Constantia" panose="02030602050306030303" pitchFamily="18" charset="0"/>
              </a:rPr>
              <a:t>Remarque</a:t>
            </a:r>
          </a:p>
          <a:p>
            <a:pPr marL="342900" indent="-342900" algn="just">
              <a:buFont typeface="Arial" panose="020B0604020202020204" pitchFamily="34" charset="0"/>
              <a:buChar char="•"/>
            </a:pPr>
            <a:r>
              <a:rPr lang="fr-FR" sz="2400" i="1" dirty="0">
                <a:latin typeface="Constantia" panose="02030602050306030303" pitchFamily="18" charset="0"/>
              </a:rPr>
              <a:t>Lorsque vous utilisez le groupe Mise en forme de document pour appliquer l’espacement entre les paragraphes, vous n’avez pas à sélectionner les paragraphes pour utiliser l’une des commandes de mise en forme intégrées.</a:t>
            </a:r>
          </a:p>
          <a:p>
            <a:pPr algn="just"/>
            <a:endParaRPr lang="fr-FR" sz="2400" dirty="0">
              <a:latin typeface="Constantia" panose="02030602050306030303" pitchFamily="18" charset="0"/>
            </a:endParaRPr>
          </a:p>
          <a:p>
            <a:pPr marL="342900" indent="-342900" algn="just">
              <a:buFont typeface="Arial" panose="020B0604020202020204" pitchFamily="34" charset="0"/>
              <a:buChar char="•"/>
            </a:pPr>
            <a:r>
              <a:rPr lang="fr-FR" sz="2400" dirty="0">
                <a:latin typeface="Constantia" panose="02030602050306030303" pitchFamily="18" charset="0"/>
              </a:rPr>
              <a:t>ENREGISTRER le document sous le nom </a:t>
            </a:r>
            <a:r>
              <a:rPr lang="fr-FR" sz="2400" b="1" dirty="0">
                <a:latin typeface="Constantia" panose="02030602050306030303" pitchFamily="18" charset="0"/>
              </a:rPr>
              <a:t>B&amp;B Double </a:t>
            </a:r>
            <a:r>
              <a:rPr lang="fr-FR" sz="2400" b="1" dirty="0" err="1">
                <a:latin typeface="Constantia" panose="02030602050306030303" pitchFamily="18" charset="0"/>
              </a:rPr>
              <a:t>Spacing</a:t>
            </a:r>
            <a:r>
              <a:rPr lang="fr-FR" sz="2400" b="1" dirty="0">
                <a:latin typeface="Constantia" panose="02030602050306030303" pitchFamily="18" charset="0"/>
              </a:rPr>
              <a:t> </a:t>
            </a:r>
            <a:r>
              <a:rPr lang="fr-FR" sz="2400" dirty="0">
                <a:latin typeface="Constantia" panose="02030602050306030303" pitchFamily="18" charset="0"/>
              </a:rPr>
              <a:t>dans le dossier de la leçon de votre clé USB.</a:t>
            </a:r>
          </a:p>
          <a:p>
            <a:pPr marL="342900" indent="-342900" algn="just">
              <a:buFont typeface="Arial" panose="020B0604020202020204" pitchFamily="34" charset="0"/>
              <a:buChar char="•"/>
            </a:pPr>
            <a:r>
              <a:rPr lang="fr-FR" sz="2400" dirty="0">
                <a:latin typeface="Constantia" panose="02030602050306030303" pitchFamily="18" charset="0"/>
              </a:rPr>
              <a:t>PAUSE. LAISSEZ le document ouvert pour l’utiliser dans l’exercice suivant.</a:t>
            </a:r>
          </a:p>
        </p:txBody>
      </p:sp>
    </p:spTree>
    <p:extLst>
      <p:ext uri="{BB962C8B-B14F-4D97-AF65-F5344CB8AC3E}">
        <p14:creationId xmlns:p14="http://schemas.microsoft.com/office/powerpoint/2010/main" val="118255923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33033"/>
            <a:ext cx="11959048" cy="5447645"/>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l’interligne dans un paragraphe</a:t>
            </a:r>
          </a:p>
          <a:p>
            <a:pPr algn="just"/>
            <a:r>
              <a:rPr lang="fr-FR" sz="2400" b="1" dirty="0">
                <a:latin typeface="Constantia" panose="02030602050306030303" pitchFamily="18" charset="0"/>
              </a:rPr>
              <a:t>PRÉPAREZ-VOUS. UTILISEZ le document ouvert dans l’exercice précédent.</a:t>
            </a:r>
          </a:p>
          <a:p>
            <a:pPr marL="342900" indent="-342900" algn="just">
              <a:buFont typeface="Arial" panose="020B0604020202020204" pitchFamily="34" charset="0"/>
              <a:buChar char="•"/>
            </a:pPr>
            <a:r>
              <a:rPr lang="fr-FR" sz="2400" dirty="0">
                <a:latin typeface="Constantia" panose="02030602050306030303" pitchFamily="18" charset="0"/>
              </a:rPr>
              <a:t>Sélectionnez les quatre paragraphes sous Conditions.</a:t>
            </a:r>
          </a:p>
          <a:p>
            <a:pPr marL="342900" indent="-342900" algn="just">
              <a:buFont typeface="Arial" panose="020B0604020202020204" pitchFamily="34" charset="0"/>
              <a:buChar char="•"/>
            </a:pPr>
            <a:r>
              <a:rPr lang="fr-FR" sz="2400" dirty="0">
                <a:latin typeface="Constantia" panose="02030602050306030303" pitchFamily="18" charset="0"/>
              </a:rPr>
              <a:t>Revenez au menu déroulant Interligne et espacement de paragraphe dans le groupe Paragraphe de l’onglet Accueil. Pour définir des mesures d’espacement plus précises, cliquez sur Options d’interligne pour afficher l’onglet Retrait et espacement de la boîte de dialogue Paragraphe.</a:t>
            </a:r>
          </a:p>
          <a:p>
            <a:pPr marL="342900" indent="-342900" algn="just">
              <a:buFont typeface="Arial" panose="020B0604020202020204" pitchFamily="34" charset="0"/>
              <a:buChar char="•"/>
            </a:pPr>
            <a:r>
              <a:rPr lang="fr-FR" sz="2400" dirty="0">
                <a:latin typeface="Constantia" panose="02030602050306030303" pitchFamily="18" charset="0"/>
              </a:rPr>
              <a:t>Dans la section Espacement, cliquez sur la flèche déroulante vers le bas et sélectionnez Exactement dans la liste Interligne. Dans la liste De, cliquez sur la flèche vers le haut jusqu’à 22 pt.</a:t>
            </a:r>
          </a:p>
          <a:p>
            <a:pPr marL="342900" indent="-342900" algn="just">
              <a:buFont typeface="Arial" panose="020B0604020202020204" pitchFamily="34" charset="0"/>
              <a:buChar char="•"/>
            </a:pPr>
            <a:r>
              <a:rPr lang="fr-FR" sz="2400" dirty="0">
                <a:latin typeface="Constantia" panose="02030602050306030303" pitchFamily="18" charset="0"/>
              </a:rPr>
              <a:t>Cliquez sur OK. L’interligne augmente.</a:t>
            </a:r>
          </a:p>
          <a:p>
            <a:pPr marL="342900" indent="-342900" algn="just">
              <a:buFont typeface="Arial" panose="020B0604020202020204" pitchFamily="34" charset="0"/>
              <a:buChar char="•"/>
            </a:pPr>
            <a:r>
              <a:rPr lang="fr-FR" sz="2400" dirty="0">
                <a:latin typeface="Constantia" panose="02030602050306030303" pitchFamily="18" charset="0"/>
              </a:rPr>
              <a:t>ENREGISTRER le document sous le nom </a:t>
            </a:r>
            <a:r>
              <a:rPr lang="fr-FR" sz="2400" b="1" dirty="0">
                <a:latin typeface="Constantia" panose="02030602050306030303" pitchFamily="18" charset="0"/>
              </a:rPr>
              <a:t>B&amp;B Exact </a:t>
            </a:r>
            <a:r>
              <a:rPr lang="fr-FR" sz="2400" b="1" dirty="0" err="1">
                <a:latin typeface="Constantia" panose="02030602050306030303" pitchFamily="18" charset="0"/>
              </a:rPr>
              <a:t>Spacing</a:t>
            </a:r>
            <a:r>
              <a:rPr lang="fr-FR" sz="2400" b="1" dirty="0">
                <a:latin typeface="Constantia" panose="02030602050306030303" pitchFamily="18" charset="0"/>
              </a:rPr>
              <a:t> </a:t>
            </a:r>
            <a:r>
              <a:rPr lang="fr-FR" sz="2400" dirty="0">
                <a:latin typeface="Constantia" panose="02030602050306030303" pitchFamily="18" charset="0"/>
              </a:rPr>
              <a:t>dans le dossier de la leçon sur votre clé USB, puis FERMER le fichier.</a:t>
            </a:r>
          </a:p>
          <a:p>
            <a:pPr marL="342900" indent="-342900" algn="just">
              <a:buFont typeface="Arial" panose="020B0604020202020204" pitchFamily="34" charset="0"/>
              <a:buChar char="•"/>
            </a:pPr>
            <a:r>
              <a:rPr lang="fr-FR" sz="2400" dirty="0">
                <a:latin typeface="Constantia" panose="02030602050306030303" pitchFamily="18" charset="0"/>
              </a:rPr>
              <a:t>PAUSE. LAISSEZ Word ouvert pour l’exercice suivant.</a:t>
            </a:r>
          </a:p>
        </p:txBody>
      </p:sp>
    </p:spTree>
    <p:extLst>
      <p:ext uri="{BB962C8B-B14F-4D97-AF65-F5344CB8AC3E}">
        <p14:creationId xmlns:p14="http://schemas.microsoft.com/office/powerpoint/2010/main" val="250310305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84107"/>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76517"/>
            <a:ext cx="11959048" cy="3416320"/>
          </a:xfrm>
          <a:prstGeom prst="rect">
            <a:avLst/>
          </a:prstGeom>
          <a:noFill/>
        </p:spPr>
        <p:txBody>
          <a:bodyPr wrap="square" rtlCol="0">
            <a:spAutoFit/>
          </a:bodyPr>
          <a:lstStyle/>
          <a:p>
            <a:pPr algn="just"/>
            <a:r>
              <a:rPr lang="fr-FR" sz="2400" b="1" dirty="0">
                <a:latin typeface="Constantia" panose="02030602050306030303" pitchFamily="18" charset="0"/>
              </a:rPr>
              <a:t>DÉFINITION DE L’INTERLIGNE DANS LE TEXTE ET ENTRE LES PARAGRAPHES</a:t>
            </a:r>
          </a:p>
          <a:p>
            <a:pPr algn="just"/>
            <a:r>
              <a:rPr lang="fr-FR" sz="2400" b="1" dirty="0">
                <a:latin typeface="Constantia" panose="02030602050306030303" pitchFamily="18" charset="0"/>
              </a:rPr>
              <a:t>Définition de l’espacement de paragraphe</a:t>
            </a:r>
          </a:p>
          <a:p>
            <a:pPr algn="just"/>
            <a:r>
              <a:rPr lang="fr-FR" sz="2400" dirty="0">
                <a:latin typeface="Constantia" panose="02030602050306030303" pitchFamily="18" charset="0"/>
              </a:rPr>
              <a:t>Les paragraphes sont généralement séparés par une ligne vierge dans les documents Word. Lorsque vous appuyez sur la touche Entrée à la fin d’un paragraphe, Word ajoute l’espace désigné au-dessus ou au-dessous du paragraphe. Par défaut, l’espacement après un paragraphe est défini à 8 points et l’espacement avant les paragraphes défini à zéro, mais vous pouvez changer ces paramètres pour un paragraphe donné ou pour un document tout entier. Dans cet exercice, vous allez apprendre à définir l’espacement entre les paragraphes.</a:t>
            </a:r>
          </a:p>
        </p:txBody>
      </p:sp>
    </p:spTree>
    <p:extLst>
      <p:ext uri="{BB962C8B-B14F-4D97-AF65-F5344CB8AC3E}">
        <p14:creationId xmlns:p14="http://schemas.microsoft.com/office/powerpoint/2010/main" val="799942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43691" y="1731554"/>
            <a:ext cx="11553726" cy="3416320"/>
          </a:xfrm>
          <a:prstGeom prst="rect">
            <a:avLst/>
          </a:prstGeom>
          <a:noFill/>
        </p:spPr>
        <p:txBody>
          <a:bodyPr wrap="square" rtlCol="0">
            <a:spAutoFit/>
          </a:bodyPr>
          <a:lstStyle/>
          <a:p>
            <a:r>
              <a:rPr lang="fr-FR" sz="2400" b="1" dirty="0">
                <a:latin typeface="Constantia" panose="02030602050306030303" pitchFamily="18" charset="0"/>
              </a:rPr>
              <a:t>Affichage des caractères non imprimables</a:t>
            </a:r>
          </a:p>
          <a:p>
            <a:r>
              <a:rPr lang="fr-FR" sz="2400" dirty="0">
                <a:latin typeface="Constantia" panose="02030602050306030303" pitchFamily="18" charset="0"/>
              </a:rPr>
              <a:t>Lors de la création de documents, Word insère des </a:t>
            </a:r>
            <a:r>
              <a:rPr lang="fr-FR" sz="2400" b="1" u="sng" dirty="0">
                <a:latin typeface="Constantia" panose="02030602050306030303" pitchFamily="18" charset="0"/>
              </a:rPr>
              <a:t>caractères non imprimables</a:t>
            </a:r>
            <a:r>
              <a:rPr lang="fr-FR" sz="2400" dirty="0">
                <a:latin typeface="Constantia" panose="02030602050306030303" pitchFamily="18" charset="0"/>
              </a:rPr>
              <a:t>, qui sont les symboles pour certaines commandes de mise en forme, tels que les symboles de paragraphe (¶), de retrait et de tabulation (→) et d’espaces (•) entre les mots. Ces symboles peuvent vous aider à créer et modifier votre document. Par défaut, ces symboles sont masqués. Pour les afficher, cliquez sur le bouton Afficher/Masquer (¶) dans le groupe Paragraphe de l’onglet Accueil. Lorsque vous imprimez votre document, ces symboles masqués n’apparaissent pas. Dans cet exercice, vous allez apprendre à afficher les caractères non imprimables dans Word.</a:t>
            </a:r>
          </a:p>
        </p:txBody>
      </p:sp>
    </p:spTree>
    <p:extLst>
      <p:ext uri="{BB962C8B-B14F-4D97-AF65-F5344CB8AC3E}">
        <p14:creationId xmlns:p14="http://schemas.microsoft.com/office/powerpoint/2010/main" val="247967651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44433"/>
            <a:ext cx="11959048" cy="3046988"/>
          </a:xfrm>
          <a:prstGeom prst="rect">
            <a:avLst/>
          </a:prstGeom>
          <a:noFill/>
        </p:spPr>
        <p:txBody>
          <a:bodyPr wrap="square" rtlCol="0">
            <a:spAutoFit/>
          </a:bodyPr>
          <a:lstStyle/>
          <a:p>
            <a:pPr algn="just"/>
            <a:r>
              <a:rPr lang="fr-FR" sz="2400" b="1" dirty="0">
                <a:latin typeface="Constantia" panose="02030602050306030303" pitchFamily="18" charset="0"/>
              </a:rPr>
              <a:t>DÉFINITION DE L’INTERLIGNE DANS LE TEXTE ET ENTRE LES PARAGRAPHES</a:t>
            </a:r>
          </a:p>
          <a:p>
            <a:pPr algn="just"/>
            <a:r>
              <a:rPr lang="fr-FR" sz="2400" b="1" dirty="0">
                <a:latin typeface="Constantia" panose="02030602050306030303" pitchFamily="18" charset="0"/>
              </a:rPr>
              <a:t>Définition de l’espacement de paragraphe</a:t>
            </a:r>
          </a:p>
          <a:p>
            <a:pPr algn="just"/>
            <a:r>
              <a:rPr lang="fr-FR" sz="2400" dirty="0">
                <a:latin typeface="Constantia" panose="02030602050306030303" pitchFamily="18" charset="0"/>
              </a:rPr>
              <a:t>Pour augmenter ou réduire un espacement de paragraphe, utilisez les zones de sélection numérique Avant et Après dans l’onglet Retrait et espacement de la boîte de dialogue Paragraphe. Vous pouvez aussi changer l’espacement de paragraphe dans le groupe Paragraphe sous l’onglet Accueil en ouvrant le menu Interligne et espacement de paragraphe et en sélectionnant Ajouter un espace avant le paragraphe ou Supprimer l’espace après le paragraphe.</a:t>
            </a:r>
          </a:p>
        </p:txBody>
      </p:sp>
    </p:spTree>
    <p:extLst>
      <p:ext uri="{BB962C8B-B14F-4D97-AF65-F5344CB8AC3E}">
        <p14:creationId xmlns:p14="http://schemas.microsoft.com/office/powerpoint/2010/main" val="302199799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5447645"/>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l’espacement autour d’un paragraphe</a:t>
            </a:r>
          </a:p>
          <a:p>
            <a:pPr algn="just"/>
            <a:r>
              <a:rPr lang="fr-FR" sz="2400" b="1" dirty="0">
                <a:latin typeface="Constantia" panose="02030602050306030303" pitchFamily="18" charset="0"/>
              </a:rPr>
              <a:t>PRÉPAREZ-VOUS. OUVRIR le document intitulé Books Beyond dans le dossier de la leçon.</a:t>
            </a:r>
          </a:p>
          <a:p>
            <a:pPr marL="342900" indent="-342900" algn="just">
              <a:buFont typeface="Arial" panose="020B0604020202020204" pitchFamily="34" charset="0"/>
              <a:buChar char="•"/>
            </a:pPr>
            <a:r>
              <a:rPr lang="fr-FR" sz="2400" dirty="0">
                <a:latin typeface="Constantia" panose="02030602050306030303" pitchFamily="18" charset="0"/>
              </a:rPr>
              <a:t>Sélectionnez le document tout entier.</a:t>
            </a:r>
          </a:p>
          <a:p>
            <a:pPr marL="342900" indent="-342900" algn="just">
              <a:buFont typeface="Arial" panose="020B0604020202020204" pitchFamily="34" charset="0"/>
              <a:buChar char="•"/>
            </a:pPr>
            <a:r>
              <a:rPr lang="fr-FR" sz="2400" dirty="0">
                <a:latin typeface="Constantia" panose="02030602050306030303" pitchFamily="18" charset="0"/>
              </a:rPr>
              <a:t>Sous l’onglet Accueil, dans le groupe Paragraphe, cliquez sur la flèche déroulante dans le coin inférieur droit du groupe pour afficher la boîte de dialogue Paragraphe. L’onglet Retrait et espacement est l’onglet actif.</a:t>
            </a:r>
          </a:p>
          <a:p>
            <a:pPr marL="342900" indent="-342900" algn="just">
              <a:buFont typeface="Arial" panose="020B0604020202020204" pitchFamily="34" charset="0"/>
              <a:buChar char="•"/>
            </a:pPr>
            <a:r>
              <a:rPr lang="fr-FR" sz="2400" dirty="0">
                <a:latin typeface="Constantia" panose="02030602050306030303" pitchFamily="18" charset="0"/>
              </a:rPr>
              <a:t>Dans la liste Espacement, cliquez sur la flèche vers le haut jusqu’à 24 pt.</a:t>
            </a:r>
          </a:p>
          <a:p>
            <a:pPr marL="342900" indent="-342900" algn="just">
              <a:buFont typeface="Arial" panose="020B0604020202020204" pitchFamily="34" charset="0"/>
              <a:buChar char="•"/>
            </a:pPr>
            <a:r>
              <a:rPr lang="fr-FR" sz="2400" dirty="0">
                <a:latin typeface="Constantia" panose="02030602050306030303" pitchFamily="18" charset="0"/>
              </a:rPr>
              <a:t>Cliquez sur la flèche vers le haut en regard de Après jusqu’à 24 pt. Passez en revue la zone d’aperçu et notez l’augmentation de l’espacement dans le document.</a:t>
            </a:r>
          </a:p>
          <a:p>
            <a:pPr marL="342900" indent="-342900" algn="just">
              <a:buFont typeface="Arial" panose="020B0604020202020204" pitchFamily="34" charset="0"/>
              <a:buChar char="•"/>
            </a:pPr>
            <a:r>
              <a:rPr lang="fr-FR" sz="2400" dirty="0">
                <a:latin typeface="Constantia" panose="02030602050306030303" pitchFamily="18" charset="0"/>
              </a:rPr>
              <a:t>Cliquez sur OK. Notez que l’espacement augmente entre les paragraphes.</a:t>
            </a:r>
          </a:p>
          <a:p>
            <a:pPr marL="342900" indent="-342900" algn="just">
              <a:buFont typeface="Arial" panose="020B0604020202020204" pitchFamily="34" charset="0"/>
              <a:buChar char="•"/>
            </a:pPr>
            <a:r>
              <a:rPr lang="fr-FR" sz="2400" dirty="0">
                <a:latin typeface="Constantia" panose="02030602050306030303" pitchFamily="18" charset="0"/>
              </a:rPr>
              <a:t>Avec l’ensemble du document encore sélectionné, cliquez sur la flèche déroulante en regard du bouton Interligne et espacement de paragraphe dans le groupe Paragraphe pour afficher le menu Interligne.</a:t>
            </a:r>
          </a:p>
        </p:txBody>
      </p:sp>
    </p:spTree>
    <p:extLst>
      <p:ext uri="{BB962C8B-B14F-4D97-AF65-F5344CB8AC3E}">
        <p14:creationId xmlns:p14="http://schemas.microsoft.com/office/powerpoint/2010/main" val="290498106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4708981"/>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l’espacement autour d’un paragraphe</a:t>
            </a:r>
          </a:p>
          <a:p>
            <a:pPr algn="just"/>
            <a:r>
              <a:rPr lang="fr-FR" sz="2400" b="1" dirty="0">
                <a:latin typeface="Constantia" panose="02030602050306030303" pitchFamily="18" charset="0"/>
              </a:rPr>
              <a:t>PRÉPAREZ-VOUS. OUVRIR le document intitulé Books Beyond dans le dossier de la leçon.</a:t>
            </a:r>
          </a:p>
          <a:p>
            <a:pPr marL="342900" indent="-342900" algn="just">
              <a:buFont typeface="Arial" panose="020B0604020202020204" pitchFamily="34" charset="0"/>
              <a:buChar char="•"/>
            </a:pPr>
            <a:r>
              <a:rPr lang="fr-FR" sz="2400" dirty="0">
                <a:latin typeface="Constantia" panose="02030602050306030303" pitchFamily="18" charset="0"/>
              </a:rPr>
              <a:t>Cliquez sur Supprimer l’espace avant le paragraphe.</a:t>
            </a:r>
          </a:p>
          <a:p>
            <a:pPr marL="342900" indent="-342900" algn="just">
              <a:buFont typeface="Arial" panose="020B0604020202020204" pitchFamily="34" charset="0"/>
              <a:buChar char="•"/>
            </a:pPr>
            <a:r>
              <a:rPr lang="fr-FR" sz="2400" dirty="0">
                <a:latin typeface="Constantia" panose="02030602050306030303" pitchFamily="18" charset="0"/>
              </a:rPr>
              <a:t>Affichez de nouveau l’interligne, puis cliquez sur Supprimer l’espace après le paragraphe. L’espacement avant et après a été supprimé du document.</a:t>
            </a:r>
          </a:p>
          <a:p>
            <a:pPr marL="342900" indent="-342900" algn="just">
              <a:buFont typeface="Arial" panose="020B0604020202020204" pitchFamily="34" charset="0"/>
              <a:buChar char="•"/>
            </a:pPr>
            <a:r>
              <a:rPr lang="fr-FR" sz="2400" dirty="0">
                <a:latin typeface="Constantia" panose="02030602050306030303" pitchFamily="18" charset="0"/>
              </a:rPr>
              <a:t>Placez le point d’insertion dans le titre, Conditions.</a:t>
            </a:r>
          </a:p>
          <a:p>
            <a:pPr marL="342900" indent="-342900" algn="just">
              <a:buFont typeface="Arial" panose="020B0604020202020204" pitchFamily="34" charset="0"/>
              <a:buChar char="•"/>
            </a:pPr>
            <a:r>
              <a:rPr lang="fr-FR" sz="2400" dirty="0">
                <a:latin typeface="Constantia" panose="02030602050306030303" pitchFamily="18" charset="0"/>
              </a:rPr>
              <a:t>Cliquez sur l’onglet Disposition, puis, dans le groupe Paragraphe, cliquez sur la flèche vers le haut et augmentez Espace après à 12 pt.</a:t>
            </a:r>
          </a:p>
          <a:p>
            <a:pPr marL="342900" indent="-342900" algn="just">
              <a:buFont typeface="Arial" panose="020B0604020202020204" pitchFamily="34" charset="0"/>
              <a:buChar char="•"/>
            </a:pPr>
            <a:r>
              <a:rPr lang="fr-FR" sz="2400" dirty="0">
                <a:latin typeface="Constantia" panose="02030602050306030303" pitchFamily="18" charset="0"/>
              </a:rPr>
              <a:t>Utilisez la fonction Reproduire la mise en forme et répétez pour chaque titre, Introduction, Directives relatives aux attentes de performance générales et Égalité des chances et diversité dans le domaine de l’emploi.</a:t>
            </a:r>
          </a:p>
        </p:txBody>
      </p:sp>
    </p:spTree>
    <p:extLst>
      <p:ext uri="{BB962C8B-B14F-4D97-AF65-F5344CB8AC3E}">
        <p14:creationId xmlns:p14="http://schemas.microsoft.com/office/powerpoint/2010/main" val="348629588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3231654"/>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l’espacement autour d’un paragraphe</a:t>
            </a:r>
          </a:p>
          <a:p>
            <a:pPr algn="just"/>
            <a:r>
              <a:rPr lang="fr-FR" sz="2400" b="1" dirty="0">
                <a:latin typeface="Constantia" panose="02030602050306030303" pitchFamily="18" charset="0"/>
              </a:rPr>
              <a:t>PRÉPAREZ-VOUS. OUVRIR le document intitulé Books Beyond dans le dossier de la leçon.</a:t>
            </a:r>
          </a:p>
          <a:p>
            <a:pPr marL="342900" indent="-342900" algn="just">
              <a:buFont typeface="Arial" panose="020B0604020202020204" pitchFamily="34" charset="0"/>
              <a:buChar char="•"/>
            </a:pPr>
            <a:r>
              <a:rPr lang="fr-FR" sz="2400" dirty="0">
                <a:latin typeface="Constantia" panose="02030602050306030303" pitchFamily="18" charset="0"/>
              </a:rPr>
              <a:t>Utilisez la sélection multiple pour sélectionner les paragraphes sous chaque titre et changez Espace après en 6 pt.</a:t>
            </a:r>
          </a:p>
          <a:p>
            <a:pPr marL="342900" indent="-342900" algn="just">
              <a:buFont typeface="Arial" panose="020B0604020202020204" pitchFamily="34" charset="0"/>
              <a:buChar char="•"/>
            </a:pPr>
            <a:r>
              <a:rPr lang="fr-FR" sz="2400" dirty="0">
                <a:latin typeface="Constantia" panose="02030602050306030303" pitchFamily="18" charset="0"/>
              </a:rPr>
              <a:t>ENREGISTRER le document sous le nom </a:t>
            </a:r>
            <a:r>
              <a:rPr lang="fr-FR" sz="2400" b="1" dirty="0">
                <a:latin typeface="Constantia" panose="02030602050306030303" pitchFamily="18" charset="0"/>
              </a:rPr>
              <a:t>B&amp;B </a:t>
            </a:r>
            <a:r>
              <a:rPr lang="fr-FR" sz="2400" b="1" dirty="0" err="1">
                <a:latin typeface="Constantia" panose="02030602050306030303" pitchFamily="18" charset="0"/>
              </a:rPr>
              <a:t>Spacing</a:t>
            </a:r>
            <a:r>
              <a:rPr lang="fr-FR" sz="2400" b="1" dirty="0">
                <a:latin typeface="Constantia" panose="02030602050306030303" pitchFamily="18" charset="0"/>
              </a:rPr>
              <a:t> </a:t>
            </a:r>
            <a:r>
              <a:rPr lang="fr-FR" sz="2400" b="1" dirty="0" err="1">
                <a:latin typeface="Constantia" panose="02030602050306030303" pitchFamily="18" charset="0"/>
              </a:rPr>
              <a:t>Before&amp;After</a:t>
            </a:r>
            <a:r>
              <a:rPr lang="fr-FR" sz="2400" b="1" dirty="0">
                <a:latin typeface="Constantia" panose="02030602050306030303" pitchFamily="18" charset="0"/>
              </a:rPr>
              <a:t> </a:t>
            </a:r>
            <a:r>
              <a:rPr lang="fr-FR" sz="2400" dirty="0">
                <a:latin typeface="Constantia" panose="02030602050306030303" pitchFamily="18" charset="0"/>
              </a:rPr>
              <a:t>dans le dossier de la leçon sur votre clé USB, puis FERMER le fichier.</a:t>
            </a:r>
          </a:p>
          <a:p>
            <a:pPr marL="342900" indent="-342900" algn="just">
              <a:buFont typeface="Arial" panose="020B0604020202020204" pitchFamily="34" charset="0"/>
              <a:buChar char="•"/>
            </a:pPr>
            <a:r>
              <a:rPr lang="fr-FR" sz="2400" dirty="0">
                <a:latin typeface="Constantia" panose="02030602050306030303" pitchFamily="18" charset="0"/>
              </a:rPr>
              <a:t>PAUSE. LAISSEZ Word ouvert pour l’exercice suivant.</a:t>
            </a:r>
          </a:p>
        </p:txBody>
      </p:sp>
    </p:spTree>
    <p:extLst>
      <p:ext uri="{BB962C8B-B14F-4D97-AF65-F5344CB8AC3E}">
        <p14:creationId xmlns:p14="http://schemas.microsoft.com/office/powerpoint/2010/main" val="168950295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CRÉATION ET MISE EN FORME D’UNE LISTE À PUCES</a:t>
            </a:r>
          </a:p>
        </p:txBody>
      </p:sp>
      <p:sp>
        <p:nvSpPr>
          <p:cNvPr id="6" name="ZoneTexte 5"/>
          <p:cNvSpPr txBox="1"/>
          <p:nvPr/>
        </p:nvSpPr>
        <p:spPr>
          <a:xfrm>
            <a:off x="156754" y="1544433"/>
            <a:ext cx="11959048" cy="2677656"/>
          </a:xfrm>
          <a:prstGeom prst="rect">
            <a:avLst/>
          </a:prstGeom>
          <a:noFill/>
        </p:spPr>
        <p:txBody>
          <a:bodyPr wrap="square" rtlCol="0">
            <a:spAutoFit/>
          </a:bodyPr>
          <a:lstStyle/>
          <a:p>
            <a:pPr algn="just"/>
            <a:r>
              <a:rPr lang="fr-FR" sz="2400" dirty="0">
                <a:latin typeface="Constantia" panose="02030602050306030303" pitchFamily="18" charset="0"/>
              </a:rPr>
              <a:t>Les listes à puces offrent un excellent moyen de mettre en forme des listes d’éléments qui n’ont pas à apparaître dans un ordre spécifique. (Utilisez des listes numérotées pour lister des éléments dans un ordre défini.) Dans une liste à puces, les éléments sont signalés par de petites icônes : points, losanges, etc. Dans Word, vous pouvez créer des listes à puces entièrement nouvelles, convertir des lignes de texte existantes en liste à puces, choisir parmi différents styles de puces, créer des niveaux au sein d’une liste à puces et insérer un symbole ou une image en tant que puce.</a:t>
            </a:r>
          </a:p>
        </p:txBody>
      </p:sp>
    </p:spTree>
    <p:extLst>
      <p:ext uri="{BB962C8B-B14F-4D97-AF65-F5344CB8AC3E}">
        <p14:creationId xmlns:p14="http://schemas.microsoft.com/office/powerpoint/2010/main" val="144992836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CRÉATION ET MISE EN FORME D’UNE LISTE À PUCES</a:t>
            </a:r>
          </a:p>
        </p:txBody>
      </p:sp>
      <p:sp>
        <p:nvSpPr>
          <p:cNvPr id="6" name="ZoneTexte 5"/>
          <p:cNvSpPr txBox="1"/>
          <p:nvPr/>
        </p:nvSpPr>
        <p:spPr>
          <a:xfrm>
            <a:off x="156754" y="1544433"/>
            <a:ext cx="11959048" cy="1938992"/>
          </a:xfrm>
          <a:prstGeom prst="rect">
            <a:avLst/>
          </a:prstGeom>
          <a:noFill/>
        </p:spPr>
        <p:txBody>
          <a:bodyPr wrap="square" rtlCol="0">
            <a:spAutoFit/>
          </a:bodyPr>
          <a:lstStyle/>
          <a:p>
            <a:pPr algn="just"/>
            <a:r>
              <a:rPr lang="fr-FR" sz="2400" b="1" dirty="0">
                <a:latin typeface="Constantia" panose="02030602050306030303" pitchFamily="18" charset="0"/>
              </a:rPr>
              <a:t>CRÉATION ET MISE EN FORME D’UNE LISTE À PUCES</a:t>
            </a:r>
          </a:p>
          <a:p>
            <a:pPr algn="just"/>
            <a:r>
              <a:rPr lang="fr-FR" sz="2400" b="1" dirty="0">
                <a:latin typeface="Constantia" panose="02030602050306030303" pitchFamily="18" charset="0"/>
              </a:rPr>
              <a:t>Création d’une liste à puces</a:t>
            </a:r>
          </a:p>
          <a:p>
            <a:pPr algn="just"/>
            <a:r>
              <a:rPr lang="fr-FR" sz="2400" dirty="0">
                <a:latin typeface="Constantia" panose="02030602050306030303" pitchFamily="18" charset="0"/>
              </a:rPr>
              <a:t>En créant et en mettant en forme une liste à puces, vous pouvez attirer le regard du lecteur sur des points précis d’un document. Dans cet exercice, vous apprenez à créer, à mettre en forme et à modifier des listes de ce type.</a:t>
            </a:r>
          </a:p>
        </p:txBody>
      </p:sp>
    </p:spTree>
    <p:extLst>
      <p:ext uri="{BB962C8B-B14F-4D97-AF65-F5344CB8AC3E}">
        <p14:creationId xmlns:p14="http://schemas.microsoft.com/office/powerpoint/2010/main" val="122381825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5078313"/>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Créer une liste à puces</a:t>
            </a:r>
          </a:p>
          <a:p>
            <a:pPr algn="just"/>
            <a:r>
              <a:rPr lang="fr-FR" sz="2400" b="1" dirty="0">
                <a:latin typeface="Constantia" panose="02030602050306030303" pitchFamily="18" charset="0"/>
              </a:rPr>
              <a:t>PRÉPAREZ-VOUS. OUVRIR le document </a:t>
            </a:r>
            <a:r>
              <a:rPr lang="fr-FR" sz="2400" b="1" dirty="0" err="1">
                <a:latin typeface="Constantia" panose="02030602050306030303" pitchFamily="18" charset="0"/>
              </a:rPr>
              <a:t>Alarm</a:t>
            </a:r>
            <a:r>
              <a:rPr lang="fr-FR" sz="2400" b="1" dirty="0">
                <a:latin typeface="Constantia" panose="02030602050306030303" pitchFamily="18" charset="0"/>
              </a:rPr>
              <a:t> dans les fichiers de données de cette leçon.</a:t>
            </a:r>
          </a:p>
          <a:p>
            <a:pPr marL="342900" indent="-342900" algn="just">
              <a:buFont typeface="Arial" panose="020B0604020202020204" pitchFamily="34" charset="0"/>
              <a:buChar char="•"/>
            </a:pPr>
            <a:r>
              <a:rPr lang="fr-FR" sz="2400" dirty="0">
                <a:latin typeface="Constantia" panose="02030602050306030303" pitchFamily="18" charset="0"/>
              </a:rPr>
              <a:t>Sélectionnez les deux paragraphes sous la phrase Veuillez garder les directives suivantes à l’esprit :.</a:t>
            </a:r>
          </a:p>
          <a:p>
            <a:pPr marL="342900" indent="-342900" algn="just">
              <a:buFont typeface="Arial" panose="020B0604020202020204" pitchFamily="34" charset="0"/>
              <a:buChar char="•"/>
            </a:pPr>
            <a:r>
              <a:rPr lang="fr-FR" sz="2400" dirty="0">
                <a:latin typeface="Constantia" panose="02030602050306030303" pitchFamily="18" charset="0"/>
              </a:rPr>
              <a:t>Sous l’onglet Accueil, dans le groupe Paragraphe, cliquez sur le bouton Puces. Notez les cercles pleins qui apparaissent devant les paragraphes sélectionnés.</a:t>
            </a:r>
          </a:p>
          <a:p>
            <a:pPr marL="342900" indent="-342900" algn="just">
              <a:buFont typeface="Arial" panose="020B0604020202020204" pitchFamily="34" charset="0"/>
              <a:buChar char="•"/>
            </a:pPr>
            <a:r>
              <a:rPr lang="fr-FR" sz="2400" dirty="0">
                <a:latin typeface="Constantia" panose="02030602050306030303" pitchFamily="18" charset="0"/>
              </a:rPr>
              <a:t>Placez le point d’insertion à la fin du deuxième paragraphe à puce.</a:t>
            </a:r>
          </a:p>
          <a:p>
            <a:pPr marL="342900" indent="-342900" algn="just">
              <a:buFont typeface="Arial" panose="020B0604020202020204" pitchFamily="34" charset="0"/>
              <a:buChar char="•"/>
            </a:pPr>
            <a:r>
              <a:rPr lang="fr-FR" sz="2400" dirty="0">
                <a:latin typeface="Constantia" panose="02030602050306030303" pitchFamily="18" charset="0"/>
              </a:rPr>
              <a:t>Appuyez sur Entrée. Word continue automatiquement la liste à puces en fournissant la ligne à puce suivante.</a:t>
            </a:r>
          </a:p>
          <a:p>
            <a:pPr marL="342900" indent="-342900" algn="just">
              <a:buFont typeface="Arial" panose="020B0604020202020204" pitchFamily="34" charset="0"/>
              <a:buChar char="•"/>
            </a:pPr>
            <a:r>
              <a:rPr lang="fr-FR" sz="2400" dirty="0">
                <a:latin typeface="Constantia" panose="02030602050306030303" pitchFamily="18" charset="0"/>
              </a:rPr>
              <a:t>À côté de la nouvelle puce, tapez </a:t>
            </a:r>
            <a:r>
              <a:rPr lang="fr-FR" sz="2400" b="1" dirty="0">
                <a:latin typeface="Constantia" panose="02030602050306030303" pitchFamily="18" charset="0"/>
              </a:rPr>
              <a:t>Si vous ne connaissez pas votre code à quatre chiffres et votre mot de passe, adressez-vous au service RH</a:t>
            </a:r>
            <a:r>
              <a:rPr lang="fr-FR" sz="2400" dirty="0">
                <a:latin typeface="Constantia" panose="02030602050306030303" pitchFamily="18" charset="0"/>
              </a:rPr>
              <a:t>.</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35910685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2123658"/>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Créer une liste à puces</a:t>
            </a:r>
          </a:p>
          <a:p>
            <a:pPr marL="342900" indent="-342900" algn="just">
              <a:buFont typeface="Arial" panose="020B0604020202020204" pitchFamily="34" charset="0"/>
              <a:buChar char="•"/>
            </a:pPr>
            <a:r>
              <a:rPr lang="fr-FR" sz="2400" dirty="0">
                <a:latin typeface="Constantia" panose="02030602050306030303" pitchFamily="18" charset="0"/>
              </a:rPr>
              <a:t>ENREGISTRER le document sous le nom </a:t>
            </a:r>
            <a:r>
              <a:rPr lang="fr-FR" sz="2400" b="1" dirty="0">
                <a:latin typeface="Constantia" panose="02030602050306030303" pitchFamily="18" charset="0"/>
              </a:rPr>
              <a:t>B&amp;B </a:t>
            </a:r>
            <a:r>
              <a:rPr lang="fr-FR" sz="2400" b="1" dirty="0" err="1">
                <a:latin typeface="Constantia" panose="02030602050306030303" pitchFamily="18" charset="0"/>
              </a:rPr>
              <a:t>Alarm</a:t>
            </a:r>
            <a:r>
              <a:rPr lang="fr-FR" sz="2400" dirty="0">
                <a:latin typeface="Constantia" panose="02030602050306030303" pitchFamily="18" charset="0"/>
              </a:rPr>
              <a:t> dans le dossier de la leçon de votre clé USB.</a:t>
            </a:r>
          </a:p>
          <a:p>
            <a:pPr marL="342900" indent="-342900" algn="just">
              <a:buFont typeface="Arial" panose="020B0604020202020204" pitchFamily="34" charset="0"/>
              <a:buChar char="•"/>
            </a:pPr>
            <a:r>
              <a:rPr lang="fr-FR" sz="2400" dirty="0">
                <a:latin typeface="Constantia" panose="02030602050306030303" pitchFamily="18" charset="0"/>
              </a:rPr>
              <a:t>PAUSE. LAISSEZ le document ouvert pour l’utiliser dans l’exercice suivant.</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8325127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4708981"/>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une liste à puces</a:t>
            </a:r>
          </a:p>
          <a:p>
            <a:pPr algn="just">
              <a:lnSpc>
                <a:spcPct val="150000"/>
              </a:lnSpc>
            </a:pPr>
            <a:r>
              <a:rPr lang="fr-FR" sz="2400" b="1" dirty="0">
                <a:latin typeface="Constantia" panose="02030602050306030303" pitchFamily="18" charset="0"/>
              </a:rPr>
              <a:t>PRÉPAREZ-VOUS. UTILISEZ le document ouvert dans l’exercice précédent.</a:t>
            </a:r>
          </a:p>
          <a:p>
            <a:pPr marL="342900" indent="-342900" algn="just">
              <a:lnSpc>
                <a:spcPct val="150000"/>
              </a:lnSpc>
              <a:buFont typeface="Arial" panose="020B0604020202020204" pitchFamily="34" charset="0"/>
              <a:buChar char="•"/>
            </a:pPr>
            <a:r>
              <a:rPr lang="fr-FR" sz="2400" dirty="0">
                <a:latin typeface="Constantia" panose="02030602050306030303" pitchFamily="18" charset="0"/>
              </a:rPr>
              <a:t>Sélectionnez la liste à puces toute entière.</a:t>
            </a:r>
          </a:p>
          <a:p>
            <a:pPr marL="342900" indent="-342900" algn="just">
              <a:buFont typeface="Arial" panose="020B0604020202020204" pitchFamily="34" charset="0"/>
              <a:buChar char="•"/>
            </a:pPr>
            <a:r>
              <a:rPr lang="fr-FR" sz="2400" dirty="0">
                <a:latin typeface="Constantia" panose="02030602050306030303" pitchFamily="18" charset="0"/>
              </a:rPr>
              <a:t>Pour changer le format de la liste à puces, cliquez sur la flèche déroulante vers le bas en regard du bouton Puces pour afficher le menu. Les entrées à puce peuvent ne pas correspondre à celles de votre écran</a:t>
            </a:r>
          </a:p>
          <a:p>
            <a:pPr algn="just"/>
            <a:r>
              <a:rPr lang="fr-FR" sz="2400" b="1" dirty="0">
                <a:latin typeface="Constantia" panose="02030602050306030303" pitchFamily="18" charset="0"/>
              </a:rPr>
              <a:t>Remarque</a:t>
            </a:r>
          </a:p>
          <a:p>
            <a:pPr algn="just"/>
            <a:r>
              <a:rPr lang="fr-FR" sz="2400" dirty="0">
                <a:latin typeface="Constantia" panose="02030602050306030303" pitchFamily="18" charset="0"/>
              </a:rPr>
              <a:t>Pour changer une liste à puces en liste numérotée (et inversement), sélectionnez la liste, puis cliquez sur le bouton Puces ou sur le bouton Numérotation. Pour supprimer une des puces de la bibliothèque, ouvrez le menu déroulant Puces puis, dans la bibliothèque de puces, sélectionnez la puce voulue et cliquez avec le bouton droit pour la supprimer.</a:t>
            </a:r>
          </a:p>
        </p:txBody>
      </p:sp>
    </p:spTree>
    <p:extLst>
      <p:ext uri="{BB962C8B-B14F-4D97-AF65-F5344CB8AC3E}">
        <p14:creationId xmlns:p14="http://schemas.microsoft.com/office/powerpoint/2010/main" val="37701423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2123658"/>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une liste à puces</a:t>
            </a:r>
          </a:p>
          <a:p>
            <a:pPr marL="342900" indent="-342900" algn="just">
              <a:buFont typeface="Arial" panose="020B0604020202020204" pitchFamily="34" charset="0"/>
              <a:buChar char="•"/>
            </a:pPr>
            <a:r>
              <a:rPr lang="fr-FR" sz="2400" dirty="0">
                <a:latin typeface="Constantia" panose="02030602050306030303" pitchFamily="18" charset="0"/>
              </a:rPr>
              <a:t>Cliquez sur le cercle vide dans la bibliothèque de puces.</a:t>
            </a:r>
          </a:p>
          <a:p>
            <a:pPr marL="342900" indent="-342900" algn="just">
              <a:buFont typeface="Arial" panose="020B0604020202020204" pitchFamily="34" charset="0"/>
              <a:buChar char="•"/>
            </a:pPr>
            <a:r>
              <a:rPr lang="fr-FR" sz="2400" dirty="0">
                <a:latin typeface="Constantia" panose="02030602050306030303" pitchFamily="18" charset="0"/>
              </a:rPr>
              <a:t>ENREGISTRER le document sous le nom B&amp;B </a:t>
            </a:r>
            <a:r>
              <a:rPr lang="fr-FR" sz="2400" dirty="0" err="1">
                <a:latin typeface="Constantia" panose="02030602050306030303" pitchFamily="18" charset="0"/>
              </a:rPr>
              <a:t>Alarm</a:t>
            </a:r>
            <a:r>
              <a:rPr lang="fr-FR" sz="2400" dirty="0">
                <a:latin typeface="Constantia" panose="02030602050306030303" pitchFamily="18" charset="0"/>
              </a:rPr>
              <a:t> </a:t>
            </a:r>
            <a:r>
              <a:rPr lang="fr-FR" sz="2400" dirty="0" err="1">
                <a:latin typeface="Constantia" panose="02030602050306030303" pitchFamily="18" charset="0"/>
              </a:rPr>
              <a:t>with</a:t>
            </a:r>
            <a:r>
              <a:rPr lang="fr-FR" sz="2400" dirty="0">
                <a:latin typeface="Constantia" panose="02030602050306030303" pitchFamily="18" charset="0"/>
              </a:rPr>
              <a:t> </a:t>
            </a:r>
            <a:r>
              <a:rPr lang="fr-FR" sz="2400" dirty="0" err="1">
                <a:latin typeface="Constantia" panose="02030602050306030303" pitchFamily="18" charset="0"/>
              </a:rPr>
              <a:t>Hollow</a:t>
            </a:r>
            <a:r>
              <a:rPr lang="fr-FR" sz="2400" dirty="0">
                <a:latin typeface="Constantia" panose="02030602050306030303" pitchFamily="18" charset="0"/>
              </a:rPr>
              <a:t> </a:t>
            </a:r>
            <a:r>
              <a:rPr lang="fr-FR" sz="2400" dirty="0" err="1">
                <a:latin typeface="Constantia" panose="02030602050306030303" pitchFamily="18" charset="0"/>
              </a:rPr>
              <a:t>Bullets</a:t>
            </a:r>
            <a:r>
              <a:rPr lang="fr-FR" sz="2400" dirty="0">
                <a:latin typeface="Constantia" panose="02030602050306030303" pitchFamily="18" charset="0"/>
              </a:rPr>
              <a:t> dans le dossier de la leçon de votre clé USB.</a:t>
            </a:r>
          </a:p>
          <a:p>
            <a:pPr marL="342900" indent="-342900" algn="just">
              <a:buFont typeface="Arial" panose="020B0604020202020204" pitchFamily="34" charset="0"/>
              <a:buChar char="•"/>
            </a:pPr>
            <a:r>
              <a:rPr lang="fr-FR" sz="2400" dirty="0">
                <a:latin typeface="Constantia" panose="02030602050306030303" pitchFamily="18" charset="0"/>
              </a:rPr>
              <a:t>PAUSE. LAISSEZ le document ouvert pour l’utiliser dans l’exercice suivant.</a:t>
            </a:r>
          </a:p>
        </p:txBody>
      </p:sp>
    </p:spTree>
    <p:extLst>
      <p:ext uri="{BB962C8B-B14F-4D97-AF65-F5344CB8AC3E}">
        <p14:creationId xmlns:p14="http://schemas.microsoft.com/office/powerpoint/2010/main" val="899944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43691" y="1685109"/>
            <a:ext cx="11553726" cy="2308324"/>
          </a:xfrm>
          <a:prstGeom prst="rect">
            <a:avLst/>
          </a:prstGeom>
          <a:noFill/>
        </p:spPr>
        <p:txBody>
          <a:bodyPr wrap="square" rtlCol="0">
            <a:spAutoFit/>
          </a:bodyPr>
          <a:lstStyle/>
          <a:p>
            <a:pPr algn="just"/>
            <a:r>
              <a:rPr lang="fr-FR" sz="2400" b="1" dirty="0">
                <a:latin typeface="Constantia" panose="02030602050306030303" pitchFamily="18" charset="0"/>
              </a:rPr>
              <a:t>Masquage des espaces</a:t>
            </a:r>
          </a:p>
          <a:p>
            <a:pPr algn="just"/>
            <a:r>
              <a:rPr lang="fr-FR" sz="2400" dirty="0">
                <a:latin typeface="Constantia" panose="02030602050306030303" pitchFamily="18" charset="0"/>
              </a:rPr>
              <a:t>Un </a:t>
            </a:r>
            <a:r>
              <a:rPr lang="fr-FR" sz="2400" b="1" u="sng" dirty="0">
                <a:latin typeface="Constantia" panose="02030602050306030303" pitchFamily="18" charset="0"/>
              </a:rPr>
              <a:t>espace </a:t>
            </a:r>
            <a:r>
              <a:rPr lang="fr-FR" sz="2400" dirty="0">
                <a:latin typeface="Constantia" panose="02030602050306030303" pitchFamily="18" charset="0"/>
              </a:rPr>
              <a:t>est un espace entre les pages d’un document. Il se présente sous forme de zone grise entre le bas de chaque page et le haut de la suivante. Par défaut, il s’affiche en mode Page. Vous pouvez modifier l’affichage du document afin de réduire la quantité de gris qui apparait en double-cliquant entre les pages. Dans cet exercice, vous allez apprendre à masquer et à afficher les espaces.</a:t>
            </a:r>
          </a:p>
        </p:txBody>
      </p:sp>
    </p:spTree>
    <p:extLst>
      <p:ext uri="{BB962C8B-B14F-4D97-AF65-F5344CB8AC3E}">
        <p14:creationId xmlns:p14="http://schemas.microsoft.com/office/powerpoint/2010/main" val="26347566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3600986"/>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un niveau de  liste à puces</a:t>
            </a:r>
          </a:p>
          <a:p>
            <a:pPr algn="just"/>
            <a:r>
              <a:rPr lang="fr-FR" sz="2400" dirty="0">
                <a:latin typeface="Constantia" panose="02030602050306030303" pitchFamily="18" charset="0"/>
              </a:rPr>
              <a:t>Ajouter une liste non ordonnée comme une liste à puces ne permet pas de distinguer des niveaux entre les listes. Changer le niveau de liste à puces peut changer l’apparence de la puce et son retrait.</a:t>
            </a:r>
          </a:p>
          <a:p>
            <a:pPr algn="just"/>
            <a:r>
              <a:rPr lang="fr-FR" sz="2400" b="1" dirty="0">
                <a:latin typeface="Constantia" panose="02030602050306030303" pitchFamily="18" charset="0"/>
              </a:rPr>
              <a:t>PRÉPAREZ-VOUS. UTILISEZ le document ouvert dans l’exercice précédent.</a:t>
            </a:r>
          </a:p>
          <a:p>
            <a:pPr marL="342900" indent="-342900" algn="just">
              <a:buFont typeface="Arial" panose="020B0604020202020204" pitchFamily="34" charset="0"/>
              <a:buChar char="•"/>
            </a:pPr>
            <a:r>
              <a:rPr lang="fr-FR" sz="2400" dirty="0">
                <a:latin typeface="Constantia" panose="02030602050306030303" pitchFamily="18" charset="0"/>
              </a:rPr>
              <a:t>Placez le point d’insertion dans la deuxième entrée à puce.</a:t>
            </a:r>
          </a:p>
          <a:p>
            <a:pPr marL="342900" indent="-342900" algn="just">
              <a:buFont typeface="Arial" panose="020B0604020202020204" pitchFamily="34" charset="0"/>
              <a:buChar char="•"/>
            </a:pPr>
            <a:r>
              <a:rPr lang="fr-FR" sz="2400" dirty="0">
                <a:latin typeface="Constantia" panose="02030602050306030303" pitchFamily="18" charset="0"/>
              </a:rPr>
              <a:t>Cliquez sur la flèche déroulante vers le bas en regard du bouton Puces, pointez sur Modifier le niveau de liste, puis notez les niveaux qui apparaissent. Lorsque vous pointez sur le niveau de liste, une info-bulle apparaît affichant le niveau.</a:t>
            </a:r>
          </a:p>
        </p:txBody>
      </p:sp>
    </p:spTree>
    <p:extLst>
      <p:ext uri="{BB962C8B-B14F-4D97-AF65-F5344CB8AC3E}">
        <p14:creationId xmlns:p14="http://schemas.microsoft.com/office/powerpoint/2010/main" val="425223068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81554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10596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911651"/>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280934"/>
            <a:ext cx="11959048" cy="589072"/>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un niveau de  liste à puces</a:t>
            </a:r>
          </a:p>
        </p:txBody>
      </p:sp>
      <p:pic>
        <p:nvPicPr>
          <p:cNvPr id="2" name="Image 1"/>
          <p:cNvPicPr>
            <a:picLocks noChangeAspect="1"/>
          </p:cNvPicPr>
          <p:nvPr/>
        </p:nvPicPr>
        <p:blipFill>
          <a:blip r:embed="rId2"/>
          <a:stretch>
            <a:fillRect/>
          </a:stretch>
        </p:blipFill>
        <p:spPr>
          <a:xfrm>
            <a:off x="3480179" y="1870006"/>
            <a:ext cx="4879301" cy="4987994"/>
          </a:xfrm>
          <a:prstGeom prst="rect">
            <a:avLst/>
          </a:prstGeom>
        </p:spPr>
      </p:pic>
    </p:spTree>
    <p:extLst>
      <p:ext uri="{BB962C8B-B14F-4D97-AF65-F5344CB8AC3E}">
        <p14:creationId xmlns:p14="http://schemas.microsoft.com/office/powerpoint/2010/main" val="9719184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3970318"/>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un niveau de  liste à puces</a:t>
            </a:r>
          </a:p>
          <a:p>
            <a:pPr marL="342900" indent="-342900" algn="just">
              <a:buFont typeface="Arial" panose="020B0604020202020204" pitchFamily="34" charset="0"/>
              <a:buChar char="•"/>
            </a:pPr>
            <a:r>
              <a:rPr lang="fr-FR" sz="2400" dirty="0">
                <a:latin typeface="Constantia" panose="02030602050306030303" pitchFamily="18" charset="0"/>
              </a:rPr>
              <a:t>Cliquez pour sélectionner Niveau 2. L’entrée à puce rétrograde du Niveau 1 au Niveau 2. Lorsque vous augmentez ou réduisez les niveaux, la mise en retrait change, voir les marqueurs sur les règles.</a:t>
            </a:r>
          </a:p>
          <a:p>
            <a:pPr marL="342900" indent="-342900" algn="just">
              <a:buFont typeface="Arial" panose="020B0604020202020204" pitchFamily="34" charset="0"/>
              <a:buChar char="•"/>
            </a:pPr>
            <a:r>
              <a:rPr lang="fr-FR" sz="2400" dirty="0">
                <a:latin typeface="Constantia" panose="02030602050306030303" pitchFamily="18" charset="0"/>
              </a:rPr>
              <a:t>Placez le point d’insertion dans la troisième entrée à puce.</a:t>
            </a:r>
          </a:p>
          <a:p>
            <a:pPr marL="342900" indent="-342900" algn="just">
              <a:buFont typeface="Arial" panose="020B0604020202020204" pitchFamily="34" charset="0"/>
              <a:buChar char="•"/>
            </a:pPr>
            <a:r>
              <a:rPr lang="fr-FR" sz="2400" dirty="0">
                <a:latin typeface="Constantia" panose="02030602050306030303" pitchFamily="18" charset="0"/>
              </a:rPr>
              <a:t>Cliquez sur la flèche déroulante vers le bas en regard du bouton Puces, pointez sur Modifier le niveau de liste pour afficher un menu d’options de niveaux de liste.</a:t>
            </a:r>
          </a:p>
          <a:p>
            <a:pPr marL="342900" indent="-342900" algn="just">
              <a:buFont typeface="Arial" panose="020B0604020202020204" pitchFamily="34" charset="0"/>
              <a:buChar char="•"/>
            </a:pPr>
            <a:r>
              <a:rPr lang="fr-FR" sz="2400" dirty="0">
                <a:latin typeface="Constantia" panose="02030602050306030303" pitchFamily="18" charset="0"/>
              </a:rPr>
              <a:t>Cliquez pour sélectionner Niveau 3. </a:t>
            </a:r>
          </a:p>
          <a:p>
            <a:pPr marL="342900" indent="-342900" algn="just">
              <a:buFont typeface="Arial" panose="020B0604020202020204" pitchFamily="34" charset="0"/>
              <a:buChar char="•"/>
            </a:pPr>
            <a:r>
              <a:rPr lang="fr-FR" sz="2400" dirty="0">
                <a:latin typeface="Constantia" panose="02030602050306030303" pitchFamily="18" charset="0"/>
              </a:rPr>
              <a:t>ENREGISTRER le document sous le nom B&amp;B </a:t>
            </a:r>
            <a:r>
              <a:rPr lang="fr-FR" sz="2400" dirty="0" err="1">
                <a:latin typeface="Constantia" panose="02030602050306030303" pitchFamily="18" charset="0"/>
              </a:rPr>
              <a:t>Alarm</a:t>
            </a:r>
            <a:r>
              <a:rPr lang="fr-FR" sz="2400" dirty="0">
                <a:latin typeface="Constantia" panose="02030602050306030303" pitchFamily="18" charset="0"/>
              </a:rPr>
              <a:t> </a:t>
            </a:r>
            <a:r>
              <a:rPr lang="fr-FR" sz="2400" dirty="0" err="1">
                <a:latin typeface="Constantia" panose="02030602050306030303" pitchFamily="18" charset="0"/>
              </a:rPr>
              <a:t>with</a:t>
            </a:r>
            <a:r>
              <a:rPr lang="fr-FR" sz="2400" dirty="0">
                <a:latin typeface="Constantia" panose="02030602050306030303" pitchFamily="18" charset="0"/>
              </a:rPr>
              <a:t> Bullet Levels dans le dossier de la leçon de votre clé USB.</a:t>
            </a:r>
          </a:p>
        </p:txBody>
      </p:sp>
    </p:spTree>
    <p:extLst>
      <p:ext uri="{BB962C8B-B14F-4D97-AF65-F5344CB8AC3E}">
        <p14:creationId xmlns:p14="http://schemas.microsoft.com/office/powerpoint/2010/main" val="260692537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3970318"/>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un niveau de  liste à puces</a:t>
            </a:r>
          </a:p>
          <a:p>
            <a:pPr marL="342900" indent="-342900" algn="just">
              <a:buFont typeface="Arial" panose="020B0604020202020204" pitchFamily="34" charset="0"/>
              <a:buChar char="•"/>
            </a:pPr>
            <a:r>
              <a:rPr lang="fr-FR" sz="2400" dirty="0">
                <a:latin typeface="Constantia" panose="02030602050306030303" pitchFamily="18" charset="0"/>
              </a:rPr>
              <a:t>Sélectionnez les deuxième et troisième puces et cliquez sur la flèche déroulante en regard du bouton Puces. Pointez sur Modifier le niveau de liste et faites progresser les puces sélectionnées au Niveau 1. Les deux éléments sélectionnés sont maintenant identiques au premier élément à puce.</a:t>
            </a:r>
          </a:p>
          <a:p>
            <a:pPr marL="342900" indent="-342900" algn="just">
              <a:buFont typeface="Arial" panose="020B0604020202020204" pitchFamily="34" charset="0"/>
              <a:buChar char="•"/>
            </a:pPr>
            <a:r>
              <a:rPr lang="fr-FR" sz="2400" dirty="0">
                <a:latin typeface="Constantia" panose="02030602050306030303" pitchFamily="18" charset="0"/>
              </a:rPr>
              <a:t>Cliquez sur Annuler pour renvoyer les éléments à puce aux deuxième et troisième niveaux.</a:t>
            </a:r>
          </a:p>
          <a:p>
            <a:pPr marL="342900" indent="-342900" algn="just">
              <a:buFont typeface="Arial" panose="020B0604020202020204" pitchFamily="34" charset="0"/>
              <a:buChar char="•"/>
            </a:pPr>
            <a:r>
              <a:rPr lang="fr-FR" sz="2400" dirty="0">
                <a:latin typeface="Constantia" panose="02030602050306030303" pitchFamily="18" charset="0"/>
              </a:rPr>
              <a:t>ENREGISTRER le document sous le même nom de fichier dans le dossier de la leçon sur votre clé USB.</a:t>
            </a:r>
          </a:p>
          <a:p>
            <a:pPr marL="342900" indent="-342900" algn="just">
              <a:buFont typeface="Arial" panose="020B0604020202020204" pitchFamily="34" charset="0"/>
              <a:buChar char="•"/>
            </a:pPr>
            <a:r>
              <a:rPr lang="fr-FR" sz="2400" dirty="0">
                <a:latin typeface="Constantia" panose="02030602050306030303" pitchFamily="18" charset="0"/>
              </a:rPr>
              <a:t>PAUSE. LAISSEZ le document ouvert pour l’utiliser dans l’exercice suivant.</a:t>
            </a:r>
          </a:p>
        </p:txBody>
      </p:sp>
    </p:spTree>
    <p:extLst>
      <p:ext uri="{BB962C8B-B14F-4D97-AF65-F5344CB8AC3E}">
        <p14:creationId xmlns:p14="http://schemas.microsoft.com/office/powerpoint/2010/main" val="15448759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CRÉATION ET MISE EN FORME D’UNE LISTE À PUCES</a:t>
            </a:r>
          </a:p>
        </p:txBody>
      </p:sp>
      <p:sp>
        <p:nvSpPr>
          <p:cNvPr id="6" name="ZoneTexte 5"/>
          <p:cNvSpPr txBox="1"/>
          <p:nvPr/>
        </p:nvSpPr>
        <p:spPr>
          <a:xfrm>
            <a:off x="156754" y="1544433"/>
            <a:ext cx="11959048" cy="2677656"/>
          </a:xfrm>
          <a:prstGeom prst="rect">
            <a:avLst/>
          </a:prstGeom>
          <a:noFill/>
        </p:spPr>
        <p:txBody>
          <a:bodyPr wrap="square" rtlCol="0">
            <a:spAutoFit/>
          </a:bodyPr>
          <a:lstStyle/>
          <a:p>
            <a:pPr algn="just"/>
            <a:r>
              <a:rPr lang="fr-FR" sz="2400" b="1" dirty="0">
                <a:latin typeface="Constantia" panose="02030602050306030303" pitchFamily="18" charset="0"/>
              </a:rPr>
              <a:t>CRÉATION ET MISE EN FORME D’UNE LISTE NUMÉROTÉE</a:t>
            </a:r>
          </a:p>
          <a:p>
            <a:pPr algn="just"/>
            <a:r>
              <a:rPr lang="fr-FR" sz="2400" b="1" dirty="0">
                <a:latin typeface="Constantia" panose="02030602050306030303" pitchFamily="18" charset="0"/>
              </a:rPr>
              <a:t>Création d’une liste numérotée</a:t>
            </a:r>
          </a:p>
          <a:p>
            <a:pPr algn="just"/>
            <a:r>
              <a:rPr lang="fr-FR" sz="2400" dirty="0">
                <a:latin typeface="Constantia" panose="02030602050306030303" pitchFamily="18" charset="0"/>
              </a:rPr>
              <a:t>Vous pouvez rapidement ajouter des numéros à des lignes de texte existantes pour créer une liste ou laisser Word vous créer automatiquement une liste numérotée à mesure que vous tapez.</a:t>
            </a:r>
          </a:p>
          <a:p>
            <a:pPr algn="just"/>
            <a:r>
              <a:rPr lang="fr-FR" sz="2400" dirty="0">
                <a:latin typeface="Constantia" panose="02030602050306030303" pitchFamily="18" charset="0"/>
              </a:rPr>
              <a:t>Dans cet exercice, vous apprenez à créer et à mettre en forme une liste numérotée dans Word.</a:t>
            </a:r>
          </a:p>
        </p:txBody>
      </p:sp>
    </p:spTree>
    <p:extLst>
      <p:ext uri="{BB962C8B-B14F-4D97-AF65-F5344CB8AC3E}">
        <p14:creationId xmlns:p14="http://schemas.microsoft.com/office/powerpoint/2010/main" val="349153382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4154984"/>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Créer une liste numérotée</a:t>
            </a:r>
          </a:p>
          <a:p>
            <a:pPr algn="just">
              <a:lnSpc>
                <a:spcPct val="150000"/>
              </a:lnSpc>
            </a:pPr>
            <a:r>
              <a:rPr lang="fr-FR" sz="2400" b="1" dirty="0">
                <a:latin typeface="Constantia" panose="02030602050306030303" pitchFamily="18" charset="0"/>
              </a:rPr>
              <a:t>PRÉPAREZ-VOUS. UTILISEZ le document ouvert dans l’exercice précédent.</a:t>
            </a:r>
          </a:p>
          <a:p>
            <a:pPr marL="342900" indent="-342900" algn="just">
              <a:buFont typeface="Arial" panose="020B0604020202020204" pitchFamily="34" charset="0"/>
              <a:buChar char="•"/>
            </a:pPr>
            <a:r>
              <a:rPr lang="fr-FR" sz="2400" dirty="0">
                <a:latin typeface="Constantia" panose="02030602050306030303" pitchFamily="18" charset="0"/>
              </a:rPr>
              <a:t>Sélectionnez les quatre paragraphes sous le titre Activer l’alarme.</a:t>
            </a:r>
          </a:p>
          <a:p>
            <a:pPr marL="342900" indent="-342900" algn="just">
              <a:buFont typeface="Arial" panose="020B0604020202020204" pitchFamily="34" charset="0"/>
              <a:buChar char="•"/>
            </a:pPr>
            <a:r>
              <a:rPr lang="fr-FR" sz="2400" dirty="0">
                <a:latin typeface="Constantia" panose="02030602050306030303" pitchFamily="18" charset="0"/>
              </a:rPr>
              <a:t>Sous l’onglet Accueil, dans le groupe Paragraphe, cliquez sur la flèche déroulante vers le bas en regard du bouton Numérotation pour afficher la bibliothèque de numérotations</a:t>
            </a:r>
          </a:p>
          <a:p>
            <a:pPr marL="342900" indent="-342900" algn="just">
              <a:buFont typeface="Arial" panose="020B0604020202020204" pitchFamily="34" charset="0"/>
              <a:buChar char="•"/>
            </a:pPr>
            <a:r>
              <a:rPr lang="fr-FR" sz="2400" dirty="0">
                <a:latin typeface="Constantia" panose="02030602050306030303" pitchFamily="18" charset="0"/>
              </a:rPr>
              <a:t>Sélectionnez l’option, 1., 2., 3. Les paragraphes apparaissent maintenant sous forme de liste ordonnée.</a:t>
            </a:r>
          </a:p>
          <a:p>
            <a:pPr marL="342900" indent="-342900" algn="just">
              <a:buFont typeface="Arial" panose="020B0604020202020204" pitchFamily="34" charset="0"/>
              <a:buChar char="•"/>
            </a:pPr>
            <a:r>
              <a:rPr lang="fr-FR" sz="2400" dirty="0">
                <a:latin typeface="Constantia" panose="02030602050306030303" pitchFamily="18" charset="0"/>
              </a:rPr>
              <a:t>Placez le point d’insertion à la fin du corps du paragraphe et appuyez deux fois sur Entrée. Notez que Word numérote automatiquement la dernière ligne en séquence.</a:t>
            </a:r>
          </a:p>
          <a:p>
            <a:pPr marL="342900" indent="-342900" algn="just">
              <a:buFont typeface="Arial" panose="020B0604020202020204" pitchFamily="34" charset="0"/>
              <a:buChar char="•"/>
            </a:pPr>
            <a:r>
              <a:rPr lang="fr-FR" sz="2400" dirty="0">
                <a:latin typeface="Constantia" panose="02030602050306030303" pitchFamily="18" charset="0"/>
              </a:rPr>
              <a:t>Dans la nouvelle ligne numérotée, tapez Quittez les lieux immédiatement.</a:t>
            </a:r>
          </a:p>
        </p:txBody>
      </p:sp>
    </p:spTree>
    <p:extLst>
      <p:ext uri="{BB962C8B-B14F-4D97-AF65-F5344CB8AC3E}">
        <p14:creationId xmlns:p14="http://schemas.microsoft.com/office/powerpoint/2010/main" val="311589926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3600986"/>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Créer une liste numérotée</a:t>
            </a:r>
          </a:p>
          <a:p>
            <a:pPr marL="342900" indent="-342900" algn="just">
              <a:buFont typeface="Arial" panose="020B0604020202020204" pitchFamily="34" charset="0"/>
              <a:buChar char="•"/>
            </a:pPr>
            <a:r>
              <a:rPr lang="fr-FR" sz="2400" dirty="0">
                <a:latin typeface="Constantia" panose="02030602050306030303" pitchFamily="18" charset="0"/>
              </a:rPr>
              <a:t>Sélectionnez les quatre paragraphes sous le titre Désactiver l’alarme.</a:t>
            </a:r>
          </a:p>
          <a:p>
            <a:pPr marL="342900" indent="-342900" algn="just">
              <a:buFont typeface="Arial" panose="020B0604020202020204" pitchFamily="34" charset="0"/>
              <a:buChar char="•"/>
            </a:pPr>
            <a:r>
              <a:rPr lang="fr-FR" sz="2400" dirty="0">
                <a:latin typeface="Constantia" panose="02030602050306030303" pitchFamily="18" charset="0"/>
              </a:rPr>
              <a:t>Sous l’onglet Accueil, dans le groupe Paragraphe, cliquez sur la flèche déroulante vers le bas en regard du bouton Numérotation.</a:t>
            </a:r>
          </a:p>
          <a:p>
            <a:pPr marL="342900" indent="-342900" algn="just">
              <a:buFont typeface="Arial" panose="020B0604020202020204" pitchFamily="34" charset="0"/>
              <a:buChar char="•"/>
            </a:pPr>
            <a:r>
              <a:rPr lang="fr-FR" sz="2400" dirty="0">
                <a:latin typeface="Constantia" panose="02030602050306030303" pitchFamily="18" charset="0"/>
              </a:rPr>
              <a:t>Sélectionnez l’option, a., b., c. Les quatre paragraphes sont numérotés et alignés à gauche.</a:t>
            </a:r>
          </a:p>
          <a:p>
            <a:pPr marL="342900" indent="-342900" algn="just">
              <a:buFont typeface="Arial" panose="020B0604020202020204" pitchFamily="34" charset="0"/>
              <a:buChar char="•"/>
            </a:pPr>
            <a:r>
              <a:rPr lang="fr-FR" sz="2400" dirty="0">
                <a:latin typeface="Constantia" panose="02030602050306030303" pitchFamily="18" charset="0"/>
              </a:rPr>
              <a:t>ENREGISTRER le document sous le nom B&amp;B </a:t>
            </a:r>
            <a:r>
              <a:rPr lang="fr-FR" sz="2400" dirty="0" err="1">
                <a:latin typeface="Constantia" panose="02030602050306030303" pitchFamily="18" charset="0"/>
              </a:rPr>
              <a:t>Numbered</a:t>
            </a:r>
            <a:r>
              <a:rPr lang="fr-FR" sz="2400" dirty="0">
                <a:latin typeface="Constantia" panose="02030602050306030303" pitchFamily="18" charset="0"/>
              </a:rPr>
              <a:t> </a:t>
            </a:r>
            <a:r>
              <a:rPr lang="fr-FR" sz="2400" dirty="0" err="1">
                <a:latin typeface="Constantia" panose="02030602050306030303" pitchFamily="18" charset="0"/>
              </a:rPr>
              <a:t>Alarm</a:t>
            </a:r>
            <a:r>
              <a:rPr lang="fr-FR" sz="2400" dirty="0">
                <a:latin typeface="Constantia" panose="02030602050306030303" pitchFamily="18" charset="0"/>
              </a:rPr>
              <a:t> List dans le dossier de la leçon sur votre clé USB.</a:t>
            </a:r>
          </a:p>
          <a:p>
            <a:pPr marL="342900" indent="-342900" algn="just">
              <a:buFont typeface="Arial" panose="020B0604020202020204" pitchFamily="34" charset="0"/>
              <a:buChar char="•"/>
            </a:pPr>
            <a:r>
              <a:rPr lang="fr-FR" sz="2400" dirty="0">
                <a:latin typeface="Constantia" panose="02030602050306030303" pitchFamily="18" charset="0"/>
              </a:rPr>
              <a:t>PAUSE. LAISSEZ le document ouvert pour l’utiliser dans l’exercice suivant.</a:t>
            </a:r>
          </a:p>
        </p:txBody>
      </p:sp>
    </p:spTree>
    <p:extLst>
      <p:ext uri="{BB962C8B-B14F-4D97-AF65-F5344CB8AC3E}">
        <p14:creationId xmlns:p14="http://schemas.microsoft.com/office/powerpoint/2010/main" val="139546338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DÉFINITION ET MODIFICATION DES TABULATIONS</a:t>
            </a:r>
          </a:p>
        </p:txBody>
      </p:sp>
      <p:sp>
        <p:nvSpPr>
          <p:cNvPr id="6" name="ZoneTexte 5"/>
          <p:cNvSpPr txBox="1"/>
          <p:nvPr/>
        </p:nvSpPr>
        <p:spPr>
          <a:xfrm>
            <a:off x="156754" y="1544433"/>
            <a:ext cx="11959048" cy="3416320"/>
          </a:xfrm>
          <a:prstGeom prst="rect">
            <a:avLst/>
          </a:prstGeom>
          <a:noFill/>
        </p:spPr>
        <p:txBody>
          <a:bodyPr wrap="square" rtlCol="0">
            <a:spAutoFit/>
          </a:bodyPr>
          <a:lstStyle/>
          <a:p>
            <a:pPr algn="just"/>
            <a:r>
              <a:rPr lang="fr-FR" sz="2400" dirty="0">
                <a:latin typeface="Constantia" panose="02030602050306030303" pitchFamily="18" charset="0"/>
              </a:rPr>
              <a:t>Les tabulations permettent d’aligner le texte ou les nombres dans votre document. Vous pouvez utiliser la règle pour définir des tabulations ou, pour un positionnement plus précis, utiliser la boîte de dialogue Tabulations. À mesure que vous appliquez des tabulations personnalisées au texte sélectionné, Word applique les tabulations aux paragraphes. Lorsque vous appuyez sur la touche Entrée, les paramètres de tabulation sont transférés au paragraphe suivant.</a:t>
            </a:r>
          </a:p>
          <a:p>
            <a:pPr algn="just"/>
            <a:r>
              <a:rPr lang="fr-FR" sz="2400" b="1" dirty="0">
                <a:latin typeface="Constantia" panose="02030602050306030303" pitchFamily="18" charset="0"/>
              </a:rPr>
              <a:t>Remarque</a:t>
            </a:r>
          </a:p>
          <a:p>
            <a:pPr algn="just"/>
            <a:r>
              <a:rPr lang="fr-FR" sz="2400" dirty="0">
                <a:latin typeface="Constantia" panose="02030602050306030303" pitchFamily="18" charset="0"/>
              </a:rPr>
              <a:t>Pour afficher les tabulations telles que Word les définit, activez l’affichage des caractères non imprimables, comme décrit dans la leçon 1.</a:t>
            </a:r>
          </a:p>
        </p:txBody>
      </p:sp>
    </p:spTree>
    <p:extLst>
      <p:ext uri="{BB962C8B-B14F-4D97-AF65-F5344CB8AC3E}">
        <p14:creationId xmlns:p14="http://schemas.microsoft.com/office/powerpoint/2010/main" val="158370171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DÉFINITION ET MODIFICATION DES TABULATIONS</a:t>
            </a:r>
          </a:p>
        </p:txBody>
      </p:sp>
      <p:sp>
        <p:nvSpPr>
          <p:cNvPr id="6" name="ZoneTexte 5"/>
          <p:cNvSpPr txBox="1"/>
          <p:nvPr/>
        </p:nvSpPr>
        <p:spPr>
          <a:xfrm>
            <a:off x="156754" y="1544433"/>
            <a:ext cx="11959048" cy="4154984"/>
          </a:xfrm>
          <a:prstGeom prst="rect">
            <a:avLst/>
          </a:prstGeom>
          <a:noFill/>
        </p:spPr>
        <p:txBody>
          <a:bodyPr wrap="square" rtlCol="0">
            <a:spAutoFit/>
          </a:bodyPr>
          <a:lstStyle/>
          <a:p>
            <a:pPr algn="just"/>
            <a:r>
              <a:rPr lang="fr-FR" sz="2400" b="1" dirty="0">
                <a:latin typeface="Constantia" panose="02030602050306030303" pitchFamily="18" charset="0"/>
              </a:rPr>
              <a:t>Définition de tabulations sur la règle</a:t>
            </a:r>
          </a:p>
          <a:p>
            <a:pPr algn="just"/>
            <a:r>
              <a:rPr lang="fr-FR" sz="2400" dirty="0">
                <a:latin typeface="Constantia" panose="02030602050306030303" pitchFamily="18" charset="0"/>
              </a:rPr>
              <a:t>Par défaut, Word définit des taquets de tabulation alignés à gauche tous les 1,25 cm (0,5 pouce) sur la règle. Pour positionner une tabulation à un autre endroit de la règle, vous pouvez cliquer sur le sélecteur de tabulation à gauche de la règle. Une info-bulle apparaîtra affichant les type de tabulation disponibles. Les tabulations participent à la mise en forme des paragraphes. Le texte sélectionné est affecté par la définition ou la modification d’une tabulation. Dans cet exercice, vous allez apprendre à définir des tabulations sur la règle de Word.</a:t>
            </a:r>
          </a:p>
          <a:p>
            <a:pPr algn="just"/>
            <a:r>
              <a:rPr lang="fr-FR" sz="2400" dirty="0">
                <a:latin typeface="Constantia" panose="02030602050306030303" pitchFamily="18" charset="0"/>
              </a:rPr>
              <a:t>Le tableau ci-dessous répertorie les types de tabulation disponibles dans Word et leurs descriptions. Pour afficher les tabulations sur la règle, placez votre point d’insertion dans le paragraphe.</a:t>
            </a:r>
          </a:p>
        </p:txBody>
      </p:sp>
    </p:spTree>
    <p:extLst>
      <p:ext uri="{BB962C8B-B14F-4D97-AF65-F5344CB8AC3E}">
        <p14:creationId xmlns:p14="http://schemas.microsoft.com/office/powerpoint/2010/main" val="421937690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DÉFINITION ET MODIFICATION DES TABULATIONS</a:t>
            </a:r>
          </a:p>
        </p:txBody>
      </p:sp>
      <p:sp>
        <p:nvSpPr>
          <p:cNvPr id="6" name="ZoneTexte 5"/>
          <p:cNvSpPr txBox="1"/>
          <p:nvPr/>
        </p:nvSpPr>
        <p:spPr>
          <a:xfrm>
            <a:off x="156754" y="1544433"/>
            <a:ext cx="11959048" cy="461665"/>
          </a:xfrm>
          <a:prstGeom prst="rect">
            <a:avLst/>
          </a:prstGeom>
          <a:noFill/>
        </p:spPr>
        <p:txBody>
          <a:bodyPr wrap="square" rtlCol="0">
            <a:spAutoFit/>
          </a:bodyPr>
          <a:lstStyle/>
          <a:p>
            <a:pPr algn="just"/>
            <a:r>
              <a:rPr lang="fr-FR" sz="2400" b="1" dirty="0">
                <a:latin typeface="Constantia" panose="02030602050306030303" pitchFamily="18" charset="0"/>
              </a:rPr>
              <a:t>Définition de tabulations sur la règle</a:t>
            </a:r>
          </a:p>
        </p:txBody>
      </p:sp>
      <p:pic>
        <p:nvPicPr>
          <p:cNvPr id="2" name="Image 1"/>
          <p:cNvPicPr>
            <a:picLocks noChangeAspect="1"/>
          </p:cNvPicPr>
          <p:nvPr/>
        </p:nvPicPr>
        <p:blipFill>
          <a:blip r:embed="rId2"/>
          <a:stretch>
            <a:fillRect/>
          </a:stretch>
        </p:blipFill>
        <p:spPr>
          <a:xfrm>
            <a:off x="838200" y="2036548"/>
            <a:ext cx="10249697" cy="4749544"/>
          </a:xfrm>
          <a:prstGeom prst="rect">
            <a:avLst/>
          </a:prstGeom>
        </p:spPr>
      </p:pic>
    </p:spTree>
    <p:extLst>
      <p:ext uri="{BB962C8B-B14F-4D97-AF65-F5344CB8AC3E}">
        <p14:creationId xmlns:p14="http://schemas.microsoft.com/office/powerpoint/2010/main" val="177182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43691" y="1685109"/>
            <a:ext cx="11553726" cy="3046988"/>
          </a:xfrm>
          <a:prstGeom prst="rect">
            <a:avLst/>
          </a:prstGeom>
          <a:noFill/>
        </p:spPr>
        <p:txBody>
          <a:bodyPr wrap="square" rtlCol="0">
            <a:spAutoFit/>
          </a:bodyPr>
          <a:lstStyle/>
          <a:p>
            <a:pPr algn="just"/>
            <a:r>
              <a:rPr lang="fr-FR" sz="2400" b="1" dirty="0">
                <a:latin typeface="Constantia" panose="02030602050306030303" pitchFamily="18" charset="0"/>
              </a:rPr>
              <a:t>Saisie de texte dans le document</a:t>
            </a:r>
          </a:p>
          <a:p>
            <a:pPr algn="just"/>
            <a:r>
              <a:rPr lang="fr-FR" sz="2400" dirty="0">
                <a:latin typeface="Constantia" panose="02030602050306030303" pitchFamily="18" charset="0"/>
              </a:rPr>
              <a:t>Saisir du texte dans un document Word est une opération facile. Word définit les marges par défaut et l’interligne pour les nouveaux documents, et la fonction de </a:t>
            </a:r>
            <a:r>
              <a:rPr lang="fr-FR" sz="2400" b="1" u="sng" dirty="0">
                <a:latin typeface="Constantia" panose="02030602050306030303" pitchFamily="18" charset="0"/>
              </a:rPr>
              <a:t>retour automatique à la ligne </a:t>
            </a:r>
            <a:r>
              <a:rPr lang="fr-FR" sz="2400" dirty="0">
                <a:latin typeface="Constantia" panose="02030602050306030303" pitchFamily="18" charset="0"/>
              </a:rPr>
              <a:t>renvoie automatiquement le texte à la ligne suivante lorsqu’il atteint la marge de droite. Pour séparer les paragraphes et créer des lignes vides, appuyez sur Entrée. Dans cette leçon, vous allez créer une lettre à l’aide du format de style bloc avec ponctuation mixte. Veillez à saisir le texte du document à l’identique de ce qui est indiqué dans les étapes suivantes. </a:t>
            </a:r>
          </a:p>
        </p:txBody>
      </p:sp>
    </p:spTree>
    <p:extLst>
      <p:ext uri="{BB962C8B-B14F-4D97-AF65-F5344CB8AC3E}">
        <p14:creationId xmlns:p14="http://schemas.microsoft.com/office/powerpoint/2010/main" val="391448404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3416320"/>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des tabulations sur une règle</a:t>
            </a:r>
          </a:p>
          <a:p>
            <a:pPr algn="just">
              <a:lnSpc>
                <a:spcPct val="150000"/>
              </a:lnSpc>
            </a:pPr>
            <a:r>
              <a:rPr lang="fr-FR" sz="2400" b="1" dirty="0">
                <a:latin typeface="Constantia" panose="02030602050306030303" pitchFamily="18" charset="0"/>
              </a:rPr>
              <a:t>PRÉPAREZ-VOUS. OUVRIR Per Diem dans les fichiers de données de cette leçon.</a:t>
            </a:r>
          </a:p>
          <a:p>
            <a:pPr marL="342900" indent="-342900" algn="just">
              <a:buFont typeface="Arial" panose="020B0604020202020204" pitchFamily="34" charset="0"/>
              <a:buChar char="•"/>
            </a:pPr>
            <a:r>
              <a:rPr lang="fr-FR" sz="2400" dirty="0">
                <a:latin typeface="Constantia" panose="02030602050306030303" pitchFamily="18" charset="0"/>
              </a:rPr>
              <a:t>Sous l’onglet Accueil, dans le groupe Paragraphe, cliquez sur le bouton Afficher/Masquer (¶) pour afficher les caractères non imprimables.</a:t>
            </a:r>
          </a:p>
          <a:p>
            <a:pPr marL="342900" indent="-342900" algn="just">
              <a:buFont typeface="Arial" panose="020B0604020202020204" pitchFamily="34" charset="0"/>
              <a:buChar char="•"/>
            </a:pPr>
            <a:r>
              <a:rPr lang="fr-FR" sz="2400" dirty="0">
                <a:latin typeface="Constantia" panose="02030602050306030303" pitchFamily="18" charset="0"/>
              </a:rPr>
              <a:t>Placez le point d’insertion sur la ligne vierge sous le titre Répartition Repas et faux frais.</a:t>
            </a:r>
          </a:p>
          <a:p>
            <a:pPr marL="342900" indent="-342900" algn="just">
              <a:buFont typeface="Arial" panose="020B0604020202020204" pitchFamily="34" charset="0"/>
              <a:buChar char="•"/>
            </a:pPr>
            <a:r>
              <a:rPr lang="fr-FR" sz="2400" dirty="0">
                <a:latin typeface="Constantia" panose="02030602050306030303" pitchFamily="18" charset="0"/>
              </a:rPr>
              <a:t>Cliquez sur le sélecteur de tabulation à gauche de la règle jusqu’à ce que la Tabulation centrée apparaisse. La règle horizontale est présentée dans la figure ci-dessous, affichant les différents types de tabulations.</a:t>
            </a:r>
          </a:p>
        </p:txBody>
      </p:sp>
      <p:pic>
        <p:nvPicPr>
          <p:cNvPr id="2" name="Image 1"/>
          <p:cNvPicPr>
            <a:picLocks noChangeAspect="1"/>
          </p:cNvPicPr>
          <p:nvPr/>
        </p:nvPicPr>
        <p:blipFill>
          <a:blip r:embed="rId2"/>
          <a:stretch>
            <a:fillRect/>
          </a:stretch>
        </p:blipFill>
        <p:spPr>
          <a:xfrm>
            <a:off x="373803" y="5133986"/>
            <a:ext cx="11323613" cy="1420875"/>
          </a:xfrm>
          <a:prstGeom prst="rect">
            <a:avLst/>
          </a:prstGeom>
        </p:spPr>
      </p:pic>
    </p:spTree>
    <p:extLst>
      <p:ext uri="{BB962C8B-B14F-4D97-AF65-F5344CB8AC3E}">
        <p14:creationId xmlns:p14="http://schemas.microsoft.com/office/powerpoint/2010/main" val="13692165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4339650"/>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des tabulations sur une règle</a:t>
            </a:r>
          </a:p>
          <a:p>
            <a:pPr marL="342900" indent="-342900" algn="just">
              <a:buFont typeface="Arial" panose="020B0604020202020204" pitchFamily="34" charset="0"/>
              <a:buChar char="•"/>
            </a:pPr>
            <a:r>
              <a:rPr lang="fr-FR" sz="2400" dirty="0">
                <a:latin typeface="Constantia" panose="02030602050306030303" pitchFamily="18" charset="0"/>
              </a:rPr>
              <a:t>Cliquez sur la règle à la marque 6,35 cm pour poser une tabulation centrée. La tabulation centrée apparaît sous forme de T inversé.</a:t>
            </a:r>
          </a:p>
          <a:p>
            <a:pPr marL="342900" indent="-342900" algn="just">
              <a:buFont typeface="Arial" panose="020B0604020202020204" pitchFamily="34" charset="0"/>
              <a:buChar char="•"/>
            </a:pPr>
            <a:r>
              <a:rPr lang="fr-FR" sz="2400" dirty="0">
                <a:latin typeface="Constantia" panose="02030602050306030303" pitchFamily="18" charset="0"/>
              </a:rPr>
              <a:t>Cliquez sur la règle à la marque 10 cm pour poser une tabulation centrée. La règle montre deux positions de tabulation.</a:t>
            </a:r>
          </a:p>
          <a:p>
            <a:pPr marL="342900" indent="-342900" algn="just">
              <a:buFont typeface="Arial" panose="020B0604020202020204" pitchFamily="34" charset="0"/>
              <a:buChar char="•"/>
            </a:pPr>
            <a:r>
              <a:rPr lang="fr-FR" sz="2400" dirty="0">
                <a:latin typeface="Constantia" panose="02030602050306030303" pitchFamily="18" charset="0"/>
              </a:rPr>
              <a:t>Appuyez sur Tab et tapez Chicago.</a:t>
            </a:r>
          </a:p>
          <a:p>
            <a:pPr marL="342900" indent="-342900" algn="just">
              <a:buFont typeface="Arial" panose="020B0604020202020204" pitchFamily="34" charset="0"/>
              <a:buChar char="•"/>
            </a:pPr>
            <a:r>
              <a:rPr lang="fr-FR" sz="2400" dirty="0">
                <a:latin typeface="Constantia" panose="02030602050306030303" pitchFamily="18" charset="0"/>
              </a:rPr>
              <a:t>Appuyez sur Tab et tapez New York.</a:t>
            </a:r>
          </a:p>
          <a:p>
            <a:pPr marL="342900" indent="-342900" algn="just">
              <a:buFont typeface="Arial" panose="020B0604020202020204" pitchFamily="34" charset="0"/>
              <a:buChar char="•"/>
            </a:pPr>
            <a:r>
              <a:rPr lang="fr-FR" sz="2400" dirty="0">
                <a:latin typeface="Constantia" panose="02030602050306030303" pitchFamily="18" charset="0"/>
              </a:rPr>
              <a:t>Sélectionnez la liste de mots qui commence par Petit déjeuner et se termine par Totaux. En définissant des tabulations, les tabulations font partie de la mise en forme du paragraphe, le texte sélectionné sera affecté par les définitions de tabulations lorsque vous appuierez sur la touche </a:t>
            </a:r>
            <a:r>
              <a:rPr lang="fr-FR" sz="2400" dirty="0" err="1">
                <a:latin typeface="Constantia" panose="02030602050306030303" pitchFamily="18" charset="0"/>
              </a:rPr>
              <a:t>Tab.</a:t>
            </a:r>
            <a:endParaRPr lang="fr-FR" sz="2400" dirty="0">
              <a:latin typeface="Constantia" panose="02030602050306030303" pitchFamily="18" charset="0"/>
            </a:endParaRPr>
          </a:p>
        </p:txBody>
      </p:sp>
    </p:spTree>
    <p:extLst>
      <p:ext uri="{BB962C8B-B14F-4D97-AF65-F5344CB8AC3E}">
        <p14:creationId xmlns:p14="http://schemas.microsoft.com/office/powerpoint/2010/main" val="248007110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4708981"/>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des tabulations sur une règle</a:t>
            </a:r>
          </a:p>
          <a:p>
            <a:pPr marL="342900" indent="-342900" algn="just">
              <a:buFont typeface="Arial" panose="020B0604020202020204" pitchFamily="34" charset="0"/>
              <a:buChar char="•"/>
            </a:pPr>
            <a:r>
              <a:rPr lang="fr-FR" sz="2400" dirty="0">
                <a:latin typeface="Constantia" panose="02030602050306030303" pitchFamily="18" charset="0"/>
              </a:rPr>
              <a:t>Cliquez sur le sélecteur de tabulation jusqu’à ce que la tabulation Droite apparaisse, et s’affiche comme un L inversé.</a:t>
            </a:r>
          </a:p>
          <a:p>
            <a:pPr marL="342900" indent="-342900" algn="just">
              <a:buFont typeface="Arial" panose="020B0604020202020204" pitchFamily="34" charset="0"/>
              <a:buChar char="•"/>
            </a:pPr>
            <a:r>
              <a:rPr lang="fr-FR" sz="2400" dirty="0">
                <a:latin typeface="Constantia" panose="02030602050306030303" pitchFamily="18" charset="0"/>
              </a:rPr>
              <a:t>Cliquez sur la règle à la marque 2,54 cm pour poser une tabulation droite.</a:t>
            </a:r>
          </a:p>
          <a:p>
            <a:pPr marL="342900" indent="-342900" algn="just">
              <a:buFont typeface="Arial" panose="020B0604020202020204" pitchFamily="34" charset="0"/>
              <a:buChar char="•"/>
            </a:pPr>
            <a:r>
              <a:rPr lang="fr-FR" sz="2400" dirty="0">
                <a:latin typeface="Constantia" panose="02030602050306030303" pitchFamily="18" charset="0"/>
              </a:rPr>
              <a:t>Désélectionnez la liste et placez le point d’insertion devant chaque mot de la liste, puis appuyez sur Tab pour les aligner sur la tabulation droite. Quand vous définissez une tabulation droite, appuyez sur la touche Tab avec un texte existant ou appuyez sur la touche Tab, puis tapez le nouveau texte. Les caractères de texte sont alignés à droite et se déplacent vers la gauche.</a:t>
            </a:r>
          </a:p>
          <a:p>
            <a:pPr marL="342900" indent="-342900" algn="just">
              <a:buFont typeface="Arial" panose="020B0604020202020204" pitchFamily="34" charset="0"/>
              <a:buChar char="•"/>
            </a:pPr>
            <a:r>
              <a:rPr lang="fr-FR" sz="2400" dirty="0">
                <a:latin typeface="Constantia" panose="02030602050306030303" pitchFamily="18" charset="0"/>
              </a:rPr>
              <a:t>ENREGISTRER le document sous le nom </a:t>
            </a:r>
            <a:r>
              <a:rPr lang="fr-FR" sz="2400" b="1" dirty="0">
                <a:latin typeface="Constantia" panose="02030602050306030303" pitchFamily="18" charset="0"/>
              </a:rPr>
              <a:t>Per Diem First </a:t>
            </a:r>
            <a:r>
              <a:rPr lang="fr-FR" sz="2400" b="1" dirty="0" err="1">
                <a:latin typeface="Constantia" panose="02030602050306030303" pitchFamily="18" charset="0"/>
              </a:rPr>
              <a:t>Draft</a:t>
            </a:r>
            <a:r>
              <a:rPr lang="fr-FR" sz="2400" b="1" dirty="0">
                <a:latin typeface="Constantia" panose="02030602050306030303" pitchFamily="18" charset="0"/>
              </a:rPr>
              <a:t> </a:t>
            </a:r>
            <a:r>
              <a:rPr lang="fr-FR" sz="2400" dirty="0">
                <a:latin typeface="Constantia" panose="02030602050306030303" pitchFamily="18" charset="0"/>
              </a:rPr>
              <a:t>dans le dossier de la leçon sur votre clé USB.</a:t>
            </a:r>
          </a:p>
          <a:p>
            <a:pPr marL="342900" indent="-342900" algn="just">
              <a:buFont typeface="Arial" panose="020B0604020202020204" pitchFamily="34" charset="0"/>
              <a:buChar char="•"/>
            </a:pPr>
            <a:r>
              <a:rPr lang="fr-FR" sz="2400" dirty="0">
                <a:latin typeface="Constantia" panose="02030602050306030303" pitchFamily="18" charset="0"/>
              </a:rPr>
              <a:t>PAUSE. LAISSEZ le document ouvert pour l’utiliser dans l’exercice suivant.</a:t>
            </a:r>
          </a:p>
        </p:txBody>
      </p:sp>
    </p:spTree>
    <p:extLst>
      <p:ext uri="{BB962C8B-B14F-4D97-AF65-F5344CB8AC3E}">
        <p14:creationId xmlns:p14="http://schemas.microsoft.com/office/powerpoint/2010/main" val="338416100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DÉFINITION ET MODIFICATION DES TABULATIONS</a:t>
            </a:r>
          </a:p>
        </p:txBody>
      </p:sp>
      <p:sp>
        <p:nvSpPr>
          <p:cNvPr id="6" name="ZoneTexte 5"/>
          <p:cNvSpPr txBox="1"/>
          <p:nvPr/>
        </p:nvSpPr>
        <p:spPr>
          <a:xfrm>
            <a:off x="156754" y="1544433"/>
            <a:ext cx="11959048" cy="2677656"/>
          </a:xfrm>
          <a:prstGeom prst="rect">
            <a:avLst/>
          </a:prstGeom>
          <a:noFill/>
        </p:spPr>
        <p:txBody>
          <a:bodyPr wrap="square" rtlCol="0">
            <a:spAutoFit/>
          </a:bodyPr>
          <a:lstStyle/>
          <a:p>
            <a:pPr algn="just"/>
            <a:r>
              <a:rPr lang="fr-FR" sz="2400" b="1" dirty="0">
                <a:latin typeface="Constantia" panose="02030602050306030303" pitchFamily="18" charset="0"/>
              </a:rPr>
              <a:t>Utilisation de la boîte de dialogue Tabulations</a:t>
            </a:r>
          </a:p>
          <a:p>
            <a:pPr algn="just"/>
            <a:r>
              <a:rPr lang="fr-FR" sz="2400" dirty="0">
                <a:latin typeface="Constantia" panose="02030602050306030303" pitchFamily="18" charset="0"/>
              </a:rPr>
              <a:t>La boîte de dialogue Tabulations est utile pour définir les tabulations à des endroits précis de la règle, pour effacer toutes les tabulations et définir des caractères de suite. Les caractères de suite sont des symboles tels que des pointillés, des points ou des lignes continues qui comblent l’espace avant les tabulations. Dans cet exercice, vous vous entraînez à positionner des tabulations et des caractères de suite à l’aide de la boîte de dialogue Tabulations.</a:t>
            </a:r>
          </a:p>
        </p:txBody>
      </p:sp>
    </p:spTree>
    <p:extLst>
      <p:ext uri="{BB962C8B-B14F-4D97-AF65-F5344CB8AC3E}">
        <p14:creationId xmlns:p14="http://schemas.microsoft.com/office/powerpoint/2010/main" val="394972023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4154984"/>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Utiliser la boîte de dialogue Tabulations</a:t>
            </a:r>
          </a:p>
          <a:p>
            <a:pPr algn="just">
              <a:lnSpc>
                <a:spcPct val="150000"/>
              </a:lnSpc>
            </a:pPr>
            <a:r>
              <a:rPr lang="fr-FR" sz="2400" b="1" dirty="0">
                <a:latin typeface="Constantia" panose="02030602050306030303" pitchFamily="18" charset="0"/>
              </a:rPr>
              <a:t>PRÉPAREZ-VOUS. UTILISEZ le document ouvert dans l’exercice précédent.</a:t>
            </a:r>
          </a:p>
          <a:p>
            <a:pPr marL="342900" indent="-342900" algn="just">
              <a:buFont typeface="Arial" panose="020B0604020202020204" pitchFamily="34" charset="0"/>
              <a:buChar char="•"/>
            </a:pPr>
            <a:r>
              <a:rPr lang="fr-FR" sz="2400" dirty="0">
                <a:latin typeface="Constantia" panose="02030602050306030303" pitchFamily="18" charset="0"/>
              </a:rPr>
              <a:t>Sélectionnez la liste de mots qui commence par Petit déjeuner en continuant jusqu’à la fin du document.</a:t>
            </a:r>
          </a:p>
          <a:p>
            <a:pPr marL="342900" indent="-342900" algn="just">
              <a:buFont typeface="Arial" panose="020B0604020202020204" pitchFamily="34" charset="0"/>
              <a:buChar char="•"/>
            </a:pPr>
            <a:r>
              <a:rPr lang="fr-FR" sz="2400" dirty="0">
                <a:latin typeface="Constantia" panose="02030602050306030303" pitchFamily="18" charset="0"/>
              </a:rPr>
              <a:t>Sous l’onglet Accueil, dans le groupe Paragraphe, cliquez sur le lanceur de boîte de dialogue pour ouvrir la boîte de dialogue Paragraphe.</a:t>
            </a:r>
          </a:p>
          <a:p>
            <a:pPr marL="342900" indent="-342900" algn="just">
              <a:buFont typeface="Arial" panose="020B0604020202020204" pitchFamily="34" charset="0"/>
              <a:buChar char="•"/>
            </a:pPr>
            <a:r>
              <a:rPr lang="fr-FR" sz="2400" dirty="0">
                <a:latin typeface="Constantia" panose="02030602050306030303" pitchFamily="18" charset="0"/>
              </a:rPr>
              <a:t>Cliquez sur le bouton Tabulations dans le coin inférieur gauche de la boîte de dialogue Paragraphe pour afficher ma boîte de dialogue Tabulations. Dans la boîte de dialogue Tabulations, vous devriez voir la tabulation droite à 2,54 cm que vous avez définies au cours de l’exercice précédent.</a:t>
            </a:r>
          </a:p>
        </p:txBody>
      </p:sp>
    </p:spTree>
    <p:extLst>
      <p:ext uri="{BB962C8B-B14F-4D97-AF65-F5344CB8AC3E}">
        <p14:creationId xmlns:p14="http://schemas.microsoft.com/office/powerpoint/2010/main" val="328801173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3600986"/>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Utiliser la boîte de dialogue Tabulations</a:t>
            </a:r>
          </a:p>
          <a:p>
            <a:pPr marL="342900" indent="-342900" algn="just">
              <a:buFont typeface="Arial" panose="020B0604020202020204" pitchFamily="34" charset="0"/>
              <a:buChar char="•"/>
            </a:pPr>
            <a:r>
              <a:rPr lang="fr-FR" sz="2400" dirty="0">
                <a:latin typeface="Constantia" panose="02030602050306030303" pitchFamily="18" charset="0"/>
              </a:rPr>
              <a:t>Dans la zone de Position, tapez 6,6. Dans la section Alignement, sélectionnez Décimal. Dans la section Points de suite, sélectionnez 2, puis cliquez sur Définir. Après avoir spécifié des valeurs pour les tabulations individuelles, vous devez cliquer sur Définir pour positionner la tabulation.</a:t>
            </a:r>
          </a:p>
          <a:p>
            <a:pPr marL="342900" indent="-342900" algn="just">
              <a:buFont typeface="Arial" panose="020B0604020202020204" pitchFamily="34" charset="0"/>
              <a:buChar char="•"/>
            </a:pPr>
            <a:r>
              <a:rPr lang="fr-FR" sz="2400" dirty="0">
                <a:latin typeface="Constantia" panose="02030602050306030303" pitchFamily="18" charset="0"/>
              </a:rPr>
              <a:t>Dans la zone de Position, tapez 10,41. Dans la section Alignement, sélectionnez Décimal. Dans la section Points de suite, sélectionnez 2, puis cliquez sur Définir. Définir un caractère de suite offre un guide pour la définition de la prochaine tabulation. Consultez la figure ci-dessous et comparez-la avec votre écran.</a:t>
            </a:r>
          </a:p>
        </p:txBody>
      </p:sp>
    </p:spTree>
    <p:extLst>
      <p:ext uri="{BB962C8B-B14F-4D97-AF65-F5344CB8AC3E}">
        <p14:creationId xmlns:p14="http://schemas.microsoft.com/office/powerpoint/2010/main" val="90363945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589072"/>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Utiliser la boîte de dialogue Tabulations</a:t>
            </a:r>
          </a:p>
        </p:txBody>
      </p:sp>
      <p:pic>
        <p:nvPicPr>
          <p:cNvPr id="3" name="Image 2"/>
          <p:cNvPicPr>
            <a:picLocks noChangeAspect="1"/>
          </p:cNvPicPr>
          <p:nvPr/>
        </p:nvPicPr>
        <p:blipFill>
          <a:blip r:embed="rId2"/>
          <a:stretch>
            <a:fillRect/>
          </a:stretch>
        </p:blipFill>
        <p:spPr>
          <a:xfrm>
            <a:off x="4450696" y="2145290"/>
            <a:ext cx="3917149" cy="4610352"/>
          </a:xfrm>
          <a:prstGeom prst="rect">
            <a:avLst/>
          </a:prstGeom>
        </p:spPr>
      </p:pic>
    </p:spTree>
    <p:extLst>
      <p:ext uri="{BB962C8B-B14F-4D97-AF65-F5344CB8AC3E}">
        <p14:creationId xmlns:p14="http://schemas.microsoft.com/office/powerpoint/2010/main" val="323310332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3970318"/>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Utiliser la boîte de dialogue Tabulations</a:t>
            </a:r>
          </a:p>
          <a:p>
            <a:pPr marL="342900" indent="-342900" algn="just">
              <a:buFont typeface="Arial" panose="020B0604020202020204" pitchFamily="34" charset="0"/>
              <a:buChar char="•"/>
            </a:pPr>
            <a:r>
              <a:rPr lang="fr-FR" sz="2400" dirty="0">
                <a:latin typeface="Constantia" panose="02030602050306030303" pitchFamily="18" charset="0"/>
              </a:rPr>
              <a:t>Cliquez sur OK pour fermer la boîte de dialogue Tabulations. Notez que rien ne s’est encore produit.</a:t>
            </a:r>
          </a:p>
          <a:p>
            <a:pPr marL="342900" indent="-342900" algn="just">
              <a:buFont typeface="Arial" panose="020B0604020202020204" pitchFamily="34" charset="0"/>
              <a:buChar char="•"/>
            </a:pPr>
            <a:r>
              <a:rPr lang="fr-FR" sz="2400" dirty="0">
                <a:latin typeface="Constantia" panose="02030602050306030303" pitchFamily="18" charset="0"/>
              </a:rPr>
              <a:t>Placez le point d’insertion après le mot Petit déjeuner et appuyez sur </a:t>
            </a:r>
            <a:r>
              <a:rPr lang="fr-FR" sz="2400" dirty="0" err="1">
                <a:latin typeface="Constantia" panose="02030602050306030303" pitchFamily="18" charset="0"/>
              </a:rPr>
              <a:t>Tab.</a:t>
            </a:r>
            <a:endParaRPr lang="fr-FR" sz="2400" dirty="0">
              <a:latin typeface="Constantia" panose="02030602050306030303" pitchFamily="18" charset="0"/>
            </a:endParaRPr>
          </a:p>
          <a:p>
            <a:pPr marL="342900" indent="-342900" algn="just">
              <a:buFont typeface="Arial" panose="020B0604020202020204" pitchFamily="34" charset="0"/>
              <a:buChar char="•"/>
            </a:pPr>
            <a:r>
              <a:rPr lang="fr-FR" sz="2400" dirty="0">
                <a:latin typeface="Constantia" panose="02030602050306030303" pitchFamily="18" charset="0"/>
              </a:rPr>
              <a:t>Tapez 10,98 $ et appuyez sur </a:t>
            </a:r>
            <a:r>
              <a:rPr lang="fr-FR" sz="2400" dirty="0" err="1">
                <a:latin typeface="Constantia" panose="02030602050306030303" pitchFamily="18" charset="0"/>
              </a:rPr>
              <a:t>Tab.</a:t>
            </a:r>
            <a:endParaRPr lang="fr-FR" sz="2400" dirty="0">
              <a:latin typeface="Constantia" panose="02030602050306030303" pitchFamily="18" charset="0"/>
            </a:endParaRPr>
          </a:p>
          <a:p>
            <a:pPr marL="342900" indent="-342900" algn="just">
              <a:buFont typeface="Arial" panose="020B0604020202020204" pitchFamily="34" charset="0"/>
              <a:buChar char="•"/>
            </a:pPr>
            <a:r>
              <a:rPr lang="fr-FR" sz="2400" dirty="0">
                <a:latin typeface="Constantia" panose="02030602050306030303" pitchFamily="18" charset="0"/>
              </a:rPr>
              <a:t>Tapez 12,50 $. Répétez cette procédure à chaque ligne, en tapant les chiffres de la figure</a:t>
            </a:r>
          </a:p>
          <a:p>
            <a:pPr marL="342900" indent="-342900" algn="just">
              <a:buFont typeface="Arial" panose="020B0604020202020204" pitchFamily="34" charset="0"/>
              <a:buChar char="•"/>
            </a:pPr>
            <a:r>
              <a:rPr lang="fr-FR" sz="2400" dirty="0">
                <a:latin typeface="Constantia" panose="02030602050306030303" pitchFamily="18" charset="0"/>
              </a:rPr>
              <a:t>Notez que les décimales s’alignent correctement.</a:t>
            </a:r>
          </a:p>
          <a:p>
            <a:pPr marL="342900" indent="-342900" algn="just">
              <a:buFont typeface="Arial" panose="020B0604020202020204" pitchFamily="34" charset="0"/>
              <a:buChar char="•"/>
            </a:pPr>
            <a:r>
              <a:rPr lang="fr-FR" sz="2400" dirty="0">
                <a:latin typeface="Constantia" panose="02030602050306030303" pitchFamily="18" charset="0"/>
              </a:rPr>
              <a:t>ENREGISTRER le document sous le nom Per Diem Second </a:t>
            </a:r>
            <a:r>
              <a:rPr lang="fr-FR" sz="2400" dirty="0" err="1">
                <a:latin typeface="Constantia" panose="02030602050306030303" pitchFamily="18" charset="0"/>
              </a:rPr>
              <a:t>Draft</a:t>
            </a:r>
            <a:r>
              <a:rPr lang="fr-FR" sz="2400" dirty="0">
                <a:latin typeface="Constantia" panose="02030602050306030303" pitchFamily="18" charset="0"/>
              </a:rPr>
              <a:t> dans le dossier de la leçon sur votre clé USB.</a:t>
            </a:r>
          </a:p>
          <a:p>
            <a:pPr marL="342900" indent="-342900" algn="just">
              <a:buFont typeface="Arial" panose="020B0604020202020204" pitchFamily="34" charset="0"/>
              <a:buChar char="•"/>
            </a:pPr>
            <a:r>
              <a:rPr lang="fr-FR" sz="2400" dirty="0">
                <a:latin typeface="Constantia" panose="02030602050306030303" pitchFamily="18" charset="0"/>
              </a:rPr>
              <a:t>PAUSE. LAISSEZ le document ouvert pour l’utiliser dans l’exercice suivant.</a:t>
            </a:r>
          </a:p>
        </p:txBody>
      </p:sp>
    </p:spTree>
    <p:extLst>
      <p:ext uri="{BB962C8B-B14F-4D97-AF65-F5344CB8AC3E}">
        <p14:creationId xmlns:p14="http://schemas.microsoft.com/office/powerpoint/2010/main" val="5118869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496390" y="1075427"/>
            <a:ext cx="11201028"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DES PARAGRAPHES</a:t>
            </a:r>
          </a:p>
        </p:txBody>
      </p:sp>
      <p:sp>
        <p:nvSpPr>
          <p:cNvPr id="6" name="ZoneTexte 5"/>
          <p:cNvSpPr txBox="1"/>
          <p:nvPr/>
        </p:nvSpPr>
        <p:spPr>
          <a:xfrm>
            <a:off x="156754" y="1567542"/>
            <a:ext cx="11959048" cy="589072"/>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Utiliser la boîte de dialogue Tabulations</a:t>
            </a:r>
          </a:p>
        </p:txBody>
      </p:sp>
      <p:pic>
        <p:nvPicPr>
          <p:cNvPr id="3" name="Image 2"/>
          <p:cNvPicPr>
            <a:picLocks noChangeAspect="1"/>
          </p:cNvPicPr>
          <p:nvPr/>
        </p:nvPicPr>
        <p:blipFill>
          <a:blip r:embed="rId2"/>
          <a:stretch>
            <a:fillRect/>
          </a:stretch>
        </p:blipFill>
        <p:spPr>
          <a:xfrm>
            <a:off x="501914" y="2156614"/>
            <a:ext cx="11548653" cy="4367016"/>
          </a:xfrm>
          <a:prstGeom prst="rect">
            <a:avLst/>
          </a:prstGeom>
        </p:spPr>
      </p:pic>
    </p:spTree>
    <p:extLst>
      <p:ext uri="{BB962C8B-B14F-4D97-AF65-F5344CB8AC3E}">
        <p14:creationId xmlns:p14="http://schemas.microsoft.com/office/powerpoint/2010/main" val="273899413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4: MISE EN FORME DES </a:t>
            </a:r>
            <a:r>
              <a:rPr lang="fr-FR" sz="3600" b="1" dirty="0">
                <a:solidFill>
                  <a:schemeClr val="bg1"/>
                </a:solidFill>
                <a:latin typeface="Constantia" panose="02030602050306030303" pitchFamily="18" charset="0"/>
              </a:rPr>
              <a:t>PARAGRAPHES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DÉFINITION ET MODIFICATION DES TABULATIONS</a:t>
            </a:r>
          </a:p>
        </p:txBody>
      </p:sp>
      <p:sp>
        <p:nvSpPr>
          <p:cNvPr id="6" name="ZoneTexte 5"/>
          <p:cNvSpPr txBox="1"/>
          <p:nvPr/>
        </p:nvSpPr>
        <p:spPr>
          <a:xfrm>
            <a:off x="156754" y="1544433"/>
            <a:ext cx="11959048" cy="2677656"/>
          </a:xfrm>
          <a:prstGeom prst="rect">
            <a:avLst/>
          </a:prstGeom>
          <a:noFill/>
        </p:spPr>
        <p:txBody>
          <a:bodyPr wrap="square" rtlCol="0">
            <a:spAutoFit/>
          </a:bodyPr>
          <a:lstStyle/>
          <a:p>
            <a:pPr algn="just"/>
            <a:r>
              <a:rPr lang="fr-FR" sz="2400" b="1" dirty="0">
                <a:latin typeface="Constantia" panose="02030602050306030303" pitchFamily="18" charset="0"/>
              </a:rPr>
              <a:t>Utilisation de la boîte de dialogue Tabulations</a:t>
            </a:r>
          </a:p>
          <a:p>
            <a:pPr algn="just"/>
            <a:r>
              <a:rPr lang="fr-FR" sz="2400" dirty="0">
                <a:latin typeface="Constantia" panose="02030602050306030303" pitchFamily="18" charset="0"/>
              </a:rPr>
              <a:t>La boîte de dialogue Tabulations est utile pour définir les tabulations à des endroits précis de la règle, pour effacer toutes les tabulations et définir des caractères de suite. Les caractères de suite sont des symboles tels que des pointillés, des points ou des lignes continues qui comblent l’espace avant les tabulations. Dans cet exercice, vous vous entraînez à positionner des tabulations et des caractères de suite à l’aide de la boîte de dialogue Tabulations.</a:t>
            </a:r>
          </a:p>
        </p:txBody>
      </p:sp>
    </p:spTree>
    <p:extLst>
      <p:ext uri="{BB962C8B-B14F-4D97-AF65-F5344CB8AC3E}">
        <p14:creationId xmlns:p14="http://schemas.microsoft.com/office/powerpoint/2010/main" val="272138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1043464"/>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graphicFrame>
        <p:nvGraphicFramePr>
          <p:cNvPr id="3" name="Tableau 2"/>
          <p:cNvGraphicFramePr>
            <a:graphicFrameLocks noGrp="1"/>
          </p:cNvGraphicFramePr>
          <p:nvPr>
            <p:extLst>
              <p:ext uri="{D42A27DB-BD31-4B8C-83A1-F6EECF244321}">
                <p14:modId xmlns:p14="http://schemas.microsoft.com/office/powerpoint/2010/main" val="2903637495"/>
              </p:ext>
            </p:extLst>
          </p:nvPr>
        </p:nvGraphicFramePr>
        <p:xfrm>
          <a:off x="496389" y="2261083"/>
          <a:ext cx="11201028" cy="3048000"/>
        </p:xfrm>
        <a:graphic>
          <a:graphicData uri="http://schemas.openxmlformats.org/drawingml/2006/table">
            <a:tbl>
              <a:tblPr firstRow="1" bandRow="1">
                <a:tableStyleId>{5C22544A-7EE6-4342-B048-85BDC9FD1C3A}</a:tableStyleId>
              </a:tblPr>
              <a:tblGrid>
                <a:gridCol w="3843599">
                  <a:extLst>
                    <a:ext uri="{9D8B030D-6E8A-4147-A177-3AD203B41FA5}">
                      <a16:colId xmlns:a16="http://schemas.microsoft.com/office/drawing/2014/main" val="3329979304"/>
                    </a:ext>
                  </a:extLst>
                </a:gridCol>
                <a:gridCol w="7357429">
                  <a:extLst>
                    <a:ext uri="{9D8B030D-6E8A-4147-A177-3AD203B41FA5}">
                      <a16:colId xmlns:a16="http://schemas.microsoft.com/office/drawing/2014/main" val="1510361889"/>
                    </a:ext>
                  </a:extLst>
                </a:gridCol>
              </a:tblGrid>
              <a:tr h="370840">
                <a:tc>
                  <a:txBody>
                    <a:bodyPr/>
                    <a:lstStyle/>
                    <a:p>
                      <a:pPr algn="ctr"/>
                      <a:r>
                        <a:rPr lang="fr-FR" sz="2400" dirty="0">
                          <a:latin typeface="Constantia" panose="02030602050306030303" pitchFamily="18" charset="0"/>
                        </a:rPr>
                        <a:t>Compétence</a:t>
                      </a:r>
                    </a:p>
                  </a:txBody>
                  <a:tcPr>
                    <a:solidFill>
                      <a:srgbClr val="00B0F0"/>
                    </a:solidFill>
                  </a:tcPr>
                </a:tc>
                <a:tc>
                  <a:txBody>
                    <a:bodyPr/>
                    <a:lstStyle/>
                    <a:p>
                      <a:pPr algn="ctr"/>
                      <a:r>
                        <a:rPr lang="fr-FR" sz="2400" dirty="0">
                          <a:latin typeface="Constantia" panose="02030602050306030303" pitchFamily="18" charset="0"/>
                        </a:rPr>
                        <a:t>Objectif de l’Examen</a:t>
                      </a:r>
                    </a:p>
                  </a:txBody>
                  <a:tcPr>
                    <a:solidFill>
                      <a:srgbClr val="00B0F0"/>
                    </a:solidFill>
                  </a:tcPr>
                </a:tc>
                <a:extLst>
                  <a:ext uri="{0D108BD9-81ED-4DB2-BD59-A6C34878D82A}">
                    <a16:rowId xmlns:a16="http://schemas.microsoft.com/office/drawing/2014/main" val="2245030908"/>
                  </a:ext>
                </a:extLst>
              </a:tr>
              <a:tr h="370840">
                <a:tc>
                  <a:txBody>
                    <a:bodyPr/>
                    <a:lstStyle/>
                    <a:p>
                      <a:pPr algn="just"/>
                      <a:r>
                        <a:rPr lang="fr-FR" sz="2000" dirty="0">
                          <a:latin typeface="Constantia" panose="02030602050306030303" pitchFamily="18" charset="0"/>
                        </a:rPr>
                        <a:t>Utilisation des Outils</a:t>
                      </a:r>
                    </a:p>
                  </a:txBody>
                  <a:tcPr/>
                </a:tc>
                <a:tc>
                  <a:txBody>
                    <a:bodyPr/>
                    <a:lstStyle/>
                    <a:p>
                      <a:pPr algn="just"/>
                      <a:r>
                        <a:rPr lang="fr-FR" sz="2000" dirty="0">
                          <a:latin typeface="Constantia" panose="02030602050306030303" pitchFamily="18" charset="0"/>
                        </a:rPr>
                        <a:t>Personnaliser</a:t>
                      </a:r>
                      <a:r>
                        <a:rPr lang="fr-FR" sz="2000" baseline="0" dirty="0">
                          <a:latin typeface="Constantia" panose="02030602050306030303" pitchFamily="18" charset="0"/>
                        </a:rPr>
                        <a:t> la barre d’outils Accès rapide</a:t>
                      </a:r>
                      <a:endParaRPr lang="fr-FR" sz="2000" dirty="0">
                        <a:latin typeface="Constantia" panose="02030602050306030303" pitchFamily="18" charset="0"/>
                      </a:endParaRPr>
                    </a:p>
                  </a:txBody>
                  <a:tcPr/>
                </a:tc>
                <a:extLst>
                  <a:ext uri="{0D108BD9-81ED-4DB2-BD59-A6C34878D82A}">
                    <a16:rowId xmlns:a16="http://schemas.microsoft.com/office/drawing/2014/main" val="2734213004"/>
                  </a:ext>
                </a:extLst>
              </a:tr>
              <a:tr h="370840">
                <a:tc>
                  <a:txBody>
                    <a:bodyPr/>
                    <a:lstStyle/>
                    <a:p>
                      <a:pPr algn="just"/>
                      <a:r>
                        <a:rPr lang="fr-FR" sz="2000" dirty="0">
                          <a:latin typeface="Constantia" panose="02030602050306030303" pitchFamily="18" charset="0"/>
                        </a:rPr>
                        <a:t>Création d’un document</a:t>
                      </a:r>
                    </a:p>
                  </a:txBody>
                  <a:tcPr/>
                </a:tc>
                <a:tc>
                  <a:txBody>
                    <a:bodyPr/>
                    <a:lstStyle/>
                    <a:p>
                      <a:pPr algn="just"/>
                      <a:r>
                        <a:rPr lang="fr-FR" sz="2000" dirty="0">
                          <a:latin typeface="Constantia" panose="02030602050306030303" pitchFamily="18" charset="0"/>
                        </a:rPr>
                        <a:t>Afficher ou masquer les symboles de mise en forme</a:t>
                      </a:r>
                      <a:r>
                        <a:rPr lang="fr-FR" sz="2000" baseline="0" dirty="0">
                          <a:latin typeface="Constantia" panose="02030602050306030303" pitchFamily="18" charset="0"/>
                        </a:rPr>
                        <a:t>.</a:t>
                      </a:r>
                    </a:p>
                    <a:p>
                      <a:pPr algn="just"/>
                      <a:r>
                        <a:rPr lang="fr-FR" sz="2000" baseline="0" dirty="0">
                          <a:latin typeface="Constantia" panose="02030602050306030303" pitchFamily="18" charset="0"/>
                        </a:rPr>
                        <a:t>Créez un document vierge</a:t>
                      </a:r>
                      <a:endParaRPr lang="fr-FR" sz="2000" dirty="0">
                        <a:latin typeface="Constantia" panose="02030602050306030303" pitchFamily="18" charset="0"/>
                      </a:endParaRPr>
                    </a:p>
                  </a:txBody>
                  <a:tcPr/>
                </a:tc>
                <a:extLst>
                  <a:ext uri="{0D108BD9-81ED-4DB2-BD59-A6C34878D82A}">
                    <a16:rowId xmlns:a16="http://schemas.microsoft.com/office/drawing/2014/main" val="4033227339"/>
                  </a:ext>
                </a:extLst>
              </a:tr>
              <a:tr h="370840">
                <a:tc>
                  <a:txBody>
                    <a:bodyPr/>
                    <a:lstStyle/>
                    <a:p>
                      <a:pPr algn="just"/>
                      <a:r>
                        <a:rPr lang="fr-FR" sz="2000" dirty="0">
                          <a:latin typeface="Constantia" panose="02030602050306030303" pitchFamily="18" charset="0"/>
                        </a:rPr>
                        <a:t>Enregistrement</a:t>
                      </a:r>
                      <a:r>
                        <a:rPr lang="fr-FR" sz="2000" baseline="0" dirty="0">
                          <a:latin typeface="Constantia" panose="02030602050306030303" pitchFamily="18" charset="0"/>
                        </a:rPr>
                        <a:t> d’un document</a:t>
                      </a:r>
                      <a:endParaRPr lang="fr-FR" sz="2000" dirty="0">
                        <a:latin typeface="Constantia" panose="02030602050306030303" pitchFamily="18" charset="0"/>
                      </a:endParaRPr>
                    </a:p>
                  </a:txBody>
                  <a:tcPr/>
                </a:tc>
                <a:tc>
                  <a:txBody>
                    <a:bodyPr/>
                    <a:lstStyle/>
                    <a:p>
                      <a:pPr algn="just"/>
                      <a:r>
                        <a:rPr lang="fr-FR" sz="2000" dirty="0">
                          <a:latin typeface="Constantia" panose="02030602050306030303" pitchFamily="18" charset="0"/>
                        </a:rPr>
                        <a:t>Enregistrer des documents dans d’autres formats de fichier</a:t>
                      </a:r>
                    </a:p>
                  </a:txBody>
                  <a:tcPr/>
                </a:tc>
                <a:extLst>
                  <a:ext uri="{0D108BD9-81ED-4DB2-BD59-A6C34878D82A}">
                    <a16:rowId xmlns:a16="http://schemas.microsoft.com/office/drawing/2014/main" val="3197442061"/>
                  </a:ext>
                </a:extLst>
              </a:tr>
              <a:tr h="370840">
                <a:tc>
                  <a:txBody>
                    <a:bodyPr/>
                    <a:lstStyle/>
                    <a:p>
                      <a:pPr algn="just"/>
                      <a:r>
                        <a:rPr lang="fr-FR" sz="2000" dirty="0">
                          <a:latin typeface="Constantia" panose="02030602050306030303" pitchFamily="18" charset="0"/>
                        </a:rPr>
                        <a:t>Utilisation</a:t>
                      </a:r>
                      <a:r>
                        <a:rPr lang="fr-FR" sz="2000" baseline="0" dirty="0">
                          <a:latin typeface="Constantia" panose="02030602050306030303" pitchFamily="18" charset="0"/>
                        </a:rPr>
                        <a:t> des modèles</a:t>
                      </a:r>
                      <a:endParaRPr lang="fr-FR" sz="2000" dirty="0">
                        <a:latin typeface="Constantia" panose="02030602050306030303" pitchFamily="18" charset="0"/>
                      </a:endParaRPr>
                    </a:p>
                  </a:txBody>
                  <a:tcPr/>
                </a:tc>
                <a:tc>
                  <a:txBody>
                    <a:bodyPr/>
                    <a:lstStyle/>
                    <a:p>
                      <a:pPr algn="just"/>
                      <a:r>
                        <a:rPr lang="fr-FR" sz="2000" dirty="0">
                          <a:latin typeface="Constantia" panose="02030602050306030303" pitchFamily="18" charset="0"/>
                        </a:rPr>
                        <a:t>Créer un document vierge à l’aide d’un modèle</a:t>
                      </a:r>
                    </a:p>
                  </a:txBody>
                  <a:tcPr/>
                </a:tc>
                <a:extLst>
                  <a:ext uri="{0D108BD9-81ED-4DB2-BD59-A6C34878D82A}">
                    <a16:rowId xmlns:a16="http://schemas.microsoft.com/office/drawing/2014/main" val="3392608399"/>
                  </a:ext>
                </a:extLst>
              </a:tr>
              <a:tr h="370840">
                <a:tc>
                  <a:txBody>
                    <a:bodyPr/>
                    <a:lstStyle/>
                    <a:p>
                      <a:pPr algn="just"/>
                      <a:r>
                        <a:rPr lang="fr-FR" sz="2000" dirty="0">
                          <a:latin typeface="Constantia" panose="02030602050306030303" pitchFamily="18" charset="0"/>
                        </a:rPr>
                        <a:t>Aperçu et impression</a:t>
                      </a:r>
                      <a:r>
                        <a:rPr lang="fr-FR" sz="2000" baseline="0" dirty="0">
                          <a:latin typeface="Constantia" panose="02030602050306030303" pitchFamily="18" charset="0"/>
                        </a:rPr>
                        <a:t> d’un document</a:t>
                      </a:r>
                      <a:endParaRPr lang="fr-FR" sz="2000" dirty="0">
                        <a:latin typeface="Constantia" panose="02030602050306030303" pitchFamily="18" charset="0"/>
                      </a:endParaRPr>
                    </a:p>
                  </a:txBody>
                  <a:tcPr/>
                </a:tc>
                <a:tc>
                  <a:txBody>
                    <a:bodyPr/>
                    <a:lstStyle/>
                    <a:p>
                      <a:pPr algn="just"/>
                      <a:r>
                        <a:rPr lang="fr-FR" sz="2000" dirty="0">
                          <a:latin typeface="Constantia" panose="02030602050306030303" pitchFamily="18" charset="0"/>
                        </a:rPr>
                        <a:t>Modifier les paramètres d’impression.</a:t>
                      </a:r>
                    </a:p>
                    <a:p>
                      <a:pPr algn="just"/>
                      <a:r>
                        <a:rPr lang="fr-FR" sz="2000" dirty="0">
                          <a:latin typeface="Constantia" panose="02030602050306030303" pitchFamily="18" charset="0"/>
                        </a:rPr>
                        <a:t>Imprimer l’ensemble ou une partie d’un document.</a:t>
                      </a:r>
                    </a:p>
                  </a:txBody>
                  <a:tcPr/>
                </a:tc>
                <a:extLst>
                  <a:ext uri="{0D108BD9-81ED-4DB2-BD59-A6C34878D82A}">
                    <a16:rowId xmlns:a16="http://schemas.microsoft.com/office/drawing/2014/main" val="2649188575"/>
                  </a:ext>
                </a:extLst>
              </a:tr>
            </a:tbl>
          </a:graphicData>
        </a:graphic>
      </p:graphicFrame>
      <p:sp>
        <p:nvSpPr>
          <p:cNvPr id="8" name="Titre 1"/>
          <p:cNvSpPr txBox="1">
            <a:spLocks/>
          </p:cNvSpPr>
          <p:nvPr/>
        </p:nvSpPr>
        <p:spPr>
          <a:xfrm>
            <a:off x="496389" y="242443"/>
            <a:ext cx="11201028" cy="776211"/>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759124"/>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solidFill>
                  <a:schemeClr val="bg1"/>
                </a:solidFill>
                <a:latin typeface="Constantia" panose="02030602050306030303" pitchFamily="18" charset="0"/>
                <a:cs typeface="Times New Roman" panose="02020603050405020304" pitchFamily="18" charset="0"/>
              </a:rPr>
              <a:t>MATRICE DE COMPÉTENCES DE LA LEÇON</a:t>
            </a:r>
            <a:endParaRPr lang="fr-FR" sz="32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2626023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43691" y="1711235"/>
            <a:ext cx="11553726" cy="3785652"/>
          </a:xfrm>
          <a:prstGeom prst="rect">
            <a:avLst/>
          </a:prstGeom>
          <a:noFill/>
        </p:spPr>
        <p:txBody>
          <a:bodyPr wrap="square" rtlCol="0">
            <a:spAutoFit/>
          </a:bodyPr>
          <a:lstStyle/>
          <a:p>
            <a:pPr algn="just"/>
            <a:r>
              <a:rPr lang="fr-FR" sz="2400" b="1" dirty="0">
                <a:latin typeface="Constantia" panose="02030602050306030303" pitchFamily="18" charset="0"/>
              </a:rPr>
              <a:t>Saisie de texte dans le document</a:t>
            </a:r>
          </a:p>
          <a:p>
            <a:pPr algn="just"/>
            <a:r>
              <a:rPr lang="fr-FR" sz="2400" dirty="0">
                <a:latin typeface="Constantia" panose="02030602050306030303" pitchFamily="18" charset="0"/>
              </a:rPr>
              <a:t>Lorsque vous envoyez un document professionnel à des clients, assurez-vous impérativement que le document ne contient pas d’erreur et que sa mise en forme est correcte. Le format de lettre de style bloc comporte une ponctuation ouverte ou mixte. Ce format est commun à nombreux documents commerciaux. Le format de </a:t>
            </a:r>
            <a:r>
              <a:rPr lang="fr-FR" sz="2400" b="1" u="sng" dirty="0">
                <a:latin typeface="Constantia" panose="02030602050306030303" pitchFamily="18" charset="0"/>
              </a:rPr>
              <a:t>style bloc </a:t>
            </a:r>
            <a:r>
              <a:rPr lang="fr-FR" sz="2400" dirty="0">
                <a:latin typeface="Constantia" panose="02030602050306030303" pitchFamily="18" charset="0"/>
              </a:rPr>
              <a:t>aligne le texte sur la marge de gauche, y compris la date, l’adresse du destinataire, la formule d’ouverture, le corps de la lettre, la formule de clôture et la signature. La </a:t>
            </a:r>
            <a:r>
              <a:rPr lang="fr-FR" sz="2400" b="1" u="sng" dirty="0">
                <a:latin typeface="Constantia" panose="02030602050306030303" pitchFamily="18" charset="0"/>
              </a:rPr>
              <a:t>ponctuation ouverte </a:t>
            </a:r>
            <a:r>
              <a:rPr lang="fr-FR" sz="2400" dirty="0">
                <a:latin typeface="Constantia" panose="02030602050306030303" pitchFamily="18" charset="0"/>
              </a:rPr>
              <a:t>ne nécessite aucune ponctuation après la formule d’ouverture ou de clôture, tandis que la </a:t>
            </a:r>
            <a:r>
              <a:rPr lang="fr-FR" sz="2400" b="1" u="sng" dirty="0">
                <a:latin typeface="Constantia" panose="02030602050306030303" pitchFamily="18" charset="0"/>
              </a:rPr>
              <a:t>ponctuation mixte </a:t>
            </a:r>
            <a:r>
              <a:rPr lang="fr-FR" sz="2400" dirty="0">
                <a:latin typeface="Constantia" panose="02030602050306030303" pitchFamily="18" charset="0"/>
              </a:rPr>
              <a:t>nécessite un signe deux-points après la formule d’ouverture et une virgule après la formule de clôture.</a:t>
            </a:r>
          </a:p>
        </p:txBody>
      </p:sp>
    </p:spTree>
    <p:extLst>
      <p:ext uri="{BB962C8B-B14F-4D97-AF65-F5344CB8AC3E}">
        <p14:creationId xmlns:p14="http://schemas.microsoft.com/office/powerpoint/2010/main" val="187972779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1043464"/>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3"/>
            <a:ext cx="11201028" cy="776211"/>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531303"/>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solidFill>
                  <a:schemeClr val="bg1"/>
                </a:solidFill>
                <a:latin typeface="Constantia" panose="02030602050306030303" pitchFamily="18" charset="0"/>
                <a:cs typeface="Times New Roman" panose="02020603050405020304" pitchFamily="18" charset="0"/>
              </a:rPr>
              <a:t>MATRICE DE COMPÉTENCES DE LA LEÇON</a:t>
            </a:r>
            <a:endParaRPr lang="fr-FR" sz="3200" dirty="0">
              <a:solidFill>
                <a:schemeClr val="bg1"/>
              </a:solidFill>
              <a:latin typeface="Constantia" panose="02030602050306030303" pitchFamily="18"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410879198"/>
              </p:ext>
            </p:extLst>
          </p:nvPr>
        </p:nvGraphicFramePr>
        <p:xfrm>
          <a:off x="496389" y="1960637"/>
          <a:ext cx="11201028" cy="1839118"/>
        </p:xfrm>
        <a:graphic>
          <a:graphicData uri="http://schemas.openxmlformats.org/drawingml/2006/table">
            <a:tbl>
              <a:tblPr firstRow="1" bandRow="1">
                <a:tableStyleId>{5C22544A-7EE6-4342-B048-85BDC9FD1C3A}</a:tableStyleId>
              </a:tblPr>
              <a:tblGrid>
                <a:gridCol w="3967188">
                  <a:extLst>
                    <a:ext uri="{9D8B030D-6E8A-4147-A177-3AD203B41FA5}">
                      <a16:colId xmlns:a16="http://schemas.microsoft.com/office/drawing/2014/main" val="3329979304"/>
                    </a:ext>
                  </a:extLst>
                </a:gridCol>
                <a:gridCol w="7233840">
                  <a:extLst>
                    <a:ext uri="{9D8B030D-6E8A-4147-A177-3AD203B41FA5}">
                      <a16:colId xmlns:a16="http://schemas.microsoft.com/office/drawing/2014/main" val="1510361889"/>
                    </a:ext>
                  </a:extLst>
                </a:gridCol>
              </a:tblGrid>
              <a:tr h="363767">
                <a:tc>
                  <a:txBody>
                    <a:bodyPr/>
                    <a:lstStyle/>
                    <a:p>
                      <a:pPr algn="ctr"/>
                      <a:r>
                        <a:rPr lang="fr-FR" sz="2000" dirty="0">
                          <a:latin typeface="Constantia" panose="02030602050306030303" pitchFamily="18" charset="0"/>
                        </a:rPr>
                        <a:t>Compétence</a:t>
                      </a:r>
                    </a:p>
                  </a:txBody>
                  <a:tcPr>
                    <a:solidFill>
                      <a:srgbClr val="00B0F0"/>
                    </a:solidFill>
                  </a:tcPr>
                </a:tc>
                <a:tc>
                  <a:txBody>
                    <a:bodyPr/>
                    <a:lstStyle/>
                    <a:p>
                      <a:pPr algn="ctr"/>
                      <a:r>
                        <a:rPr lang="fr-FR" sz="2000" dirty="0">
                          <a:latin typeface="Constantia" panose="02030602050306030303" pitchFamily="18" charset="0"/>
                        </a:rPr>
                        <a:t>Objectif de l’Examen</a:t>
                      </a:r>
                    </a:p>
                  </a:txBody>
                  <a:tcPr>
                    <a:solidFill>
                      <a:srgbClr val="00B0F0"/>
                    </a:solidFill>
                  </a:tcPr>
                </a:tc>
                <a:extLst>
                  <a:ext uri="{0D108BD9-81ED-4DB2-BD59-A6C34878D82A}">
                    <a16:rowId xmlns:a16="http://schemas.microsoft.com/office/drawing/2014/main" val="2245030908"/>
                  </a:ext>
                </a:extLst>
              </a:tr>
              <a:tr h="366362">
                <a:tc>
                  <a:txBody>
                    <a:bodyPr/>
                    <a:lstStyle/>
                    <a:p>
                      <a:pPr algn="just"/>
                      <a:r>
                        <a:rPr lang="fr-FR" dirty="0">
                          <a:latin typeface="Constantia" panose="02030602050306030303" pitchFamily="18" charset="0"/>
                        </a:rPr>
                        <a:t>Définition de la mise en page</a:t>
                      </a:r>
                    </a:p>
                  </a:txBody>
                  <a:tcPr/>
                </a:tc>
                <a:tc>
                  <a:txBody>
                    <a:bodyPr/>
                    <a:lstStyle/>
                    <a:p>
                      <a:pPr algn="just"/>
                      <a:r>
                        <a:rPr lang="fr-FR" dirty="0">
                          <a:latin typeface="Constantia" panose="02030602050306030303" pitchFamily="18" charset="0"/>
                        </a:rPr>
                        <a:t>Modifier la mise en page.</a:t>
                      </a:r>
                    </a:p>
                  </a:txBody>
                  <a:tcPr/>
                </a:tc>
                <a:extLst>
                  <a:ext uri="{0D108BD9-81ED-4DB2-BD59-A6C34878D82A}">
                    <a16:rowId xmlns:a16="http://schemas.microsoft.com/office/drawing/2014/main" val="2734213004"/>
                  </a:ext>
                </a:extLst>
              </a:tr>
              <a:tr h="664997">
                <a:tc>
                  <a:txBody>
                    <a:bodyPr/>
                    <a:lstStyle/>
                    <a:p>
                      <a:pPr algn="just"/>
                      <a:r>
                        <a:rPr lang="fr-FR" dirty="0">
                          <a:latin typeface="Constantia" panose="02030602050306030303" pitchFamily="18" charset="0"/>
                        </a:rPr>
                        <a:t>Utilisation</a:t>
                      </a:r>
                      <a:r>
                        <a:rPr lang="fr-FR" baseline="0" dirty="0">
                          <a:latin typeface="Constantia" panose="02030602050306030303" pitchFamily="18" charset="0"/>
                        </a:rPr>
                        <a:t> de sauts</a:t>
                      </a:r>
                      <a:endParaRPr lang="fr-FR" dirty="0">
                        <a:latin typeface="Constantia" panose="02030602050306030303" pitchFamily="18" charset="0"/>
                      </a:endParaRPr>
                    </a:p>
                  </a:txBody>
                  <a:tcPr/>
                </a:tc>
                <a:tc>
                  <a:txBody>
                    <a:bodyPr/>
                    <a:lstStyle/>
                    <a:p>
                      <a:pPr algn="just"/>
                      <a:r>
                        <a:rPr lang="fr-FR" dirty="0">
                          <a:latin typeface="Constantia" panose="02030602050306030303" pitchFamily="18" charset="0"/>
                        </a:rPr>
                        <a:t>Insérer des sauts</a:t>
                      </a:r>
                      <a:r>
                        <a:rPr lang="fr-FR" baseline="0" dirty="0">
                          <a:latin typeface="Constantia" panose="02030602050306030303" pitchFamily="18" charset="0"/>
                        </a:rPr>
                        <a:t> de page, de section ou de colonne.</a:t>
                      </a:r>
                    </a:p>
                    <a:p>
                      <a:pPr algn="just"/>
                      <a:r>
                        <a:rPr lang="fr-FR" baseline="0" dirty="0">
                          <a:latin typeface="Constantia" panose="02030602050306030303" pitchFamily="18" charset="0"/>
                        </a:rPr>
                        <a:t>Modifier les options de mise en page d’une section.</a:t>
                      </a:r>
                      <a:endParaRPr lang="fr-FR" dirty="0">
                        <a:latin typeface="Constantia" panose="02030602050306030303" pitchFamily="18" charset="0"/>
                      </a:endParaRPr>
                    </a:p>
                  </a:txBody>
                  <a:tcPr/>
                </a:tc>
                <a:extLst>
                  <a:ext uri="{0D108BD9-81ED-4DB2-BD59-A6C34878D82A}">
                    <a16:rowId xmlns:a16="http://schemas.microsoft.com/office/drawing/2014/main" val="4033227339"/>
                  </a:ext>
                </a:extLst>
              </a:tr>
              <a:tr h="411519">
                <a:tc>
                  <a:txBody>
                    <a:bodyPr/>
                    <a:lstStyle/>
                    <a:p>
                      <a:pPr algn="just"/>
                      <a:r>
                        <a:rPr lang="fr-FR" dirty="0">
                          <a:latin typeface="Constantia" panose="02030602050306030303" pitchFamily="18" charset="0"/>
                        </a:rPr>
                        <a:t>Configuration de</a:t>
                      </a:r>
                      <a:r>
                        <a:rPr lang="fr-FR" baseline="0" dirty="0">
                          <a:latin typeface="Constantia" panose="02030602050306030303" pitchFamily="18" charset="0"/>
                        </a:rPr>
                        <a:t> colonnes</a:t>
                      </a:r>
                      <a:endParaRPr lang="fr-FR" dirty="0">
                        <a:latin typeface="Constantia" panose="02030602050306030303" pitchFamily="18" charset="0"/>
                      </a:endParaRPr>
                    </a:p>
                  </a:txBody>
                  <a:tcPr/>
                </a:tc>
                <a:tc>
                  <a:txBody>
                    <a:bodyPr/>
                    <a:lstStyle/>
                    <a:p>
                      <a:pPr algn="just"/>
                      <a:r>
                        <a:rPr lang="fr-FR" dirty="0">
                          <a:latin typeface="Constantia" panose="02030602050306030303" pitchFamily="18" charset="0"/>
                        </a:rPr>
                        <a:t>Formater le texte en plusieurs colonnes</a:t>
                      </a:r>
                    </a:p>
                  </a:txBody>
                  <a:tcPr/>
                </a:tc>
                <a:extLst>
                  <a:ext uri="{0D108BD9-81ED-4DB2-BD59-A6C34878D82A}">
                    <a16:rowId xmlns:a16="http://schemas.microsoft.com/office/drawing/2014/main" val="3197442061"/>
                  </a:ext>
                </a:extLst>
              </a:tr>
            </a:tbl>
          </a:graphicData>
        </a:graphic>
      </p:graphicFrame>
    </p:spTree>
    <p:extLst>
      <p:ext uri="{BB962C8B-B14F-4D97-AF65-F5344CB8AC3E}">
        <p14:creationId xmlns:p14="http://schemas.microsoft.com/office/powerpoint/2010/main" val="378630295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ORIENTATION DU LOGICIEL </a:t>
            </a:r>
          </a:p>
        </p:txBody>
      </p:sp>
      <p:sp>
        <p:nvSpPr>
          <p:cNvPr id="6" name="ZoneTexte 5"/>
          <p:cNvSpPr txBox="1"/>
          <p:nvPr/>
        </p:nvSpPr>
        <p:spPr>
          <a:xfrm>
            <a:off x="156754" y="1544433"/>
            <a:ext cx="11959048" cy="461665"/>
          </a:xfrm>
          <a:prstGeom prst="rect">
            <a:avLst/>
          </a:prstGeom>
          <a:noFill/>
        </p:spPr>
        <p:txBody>
          <a:bodyPr wrap="square" rtlCol="0">
            <a:spAutoFit/>
          </a:bodyPr>
          <a:lstStyle/>
          <a:p>
            <a:r>
              <a:rPr lang="fr-FR" sz="2400" b="1" dirty="0">
                <a:latin typeface="Constantia" panose="02030602050306030303" pitchFamily="18" charset="0"/>
              </a:rPr>
              <a:t>L’onglet Disposition </a:t>
            </a:r>
          </a:p>
        </p:txBody>
      </p:sp>
      <p:pic>
        <p:nvPicPr>
          <p:cNvPr id="10" name="Image 9"/>
          <p:cNvPicPr>
            <a:picLocks noChangeAspect="1"/>
          </p:cNvPicPr>
          <p:nvPr/>
        </p:nvPicPr>
        <p:blipFill>
          <a:blip r:embed="rId2"/>
          <a:stretch>
            <a:fillRect/>
          </a:stretch>
        </p:blipFill>
        <p:spPr>
          <a:xfrm>
            <a:off x="364140" y="2241990"/>
            <a:ext cx="11333277" cy="3003110"/>
          </a:xfrm>
          <a:prstGeom prst="rect">
            <a:avLst/>
          </a:prstGeom>
        </p:spPr>
      </p:pic>
    </p:spTree>
    <p:extLst>
      <p:ext uri="{BB962C8B-B14F-4D97-AF65-F5344CB8AC3E}">
        <p14:creationId xmlns:p14="http://schemas.microsoft.com/office/powerpoint/2010/main" val="190354838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ORIENTATION DU LOGICIEL </a:t>
            </a:r>
          </a:p>
        </p:txBody>
      </p:sp>
      <p:sp>
        <p:nvSpPr>
          <p:cNvPr id="6" name="ZoneTexte 5"/>
          <p:cNvSpPr txBox="1"/>
          <p:nvPr/>
        </p:nvSpPr>
        <p:spPr>
          <a:xfrm>
            <a:off x="156754" y="1544433"/>
            <a:ext cx="11959048" cy="4154984"/>
          </a:xfrm>
          <a:prstGeom prst="rect">
            <a:avLst/>
          </a:prstGeom>
          <a:noFill/>
        </p:spPr>
        <p:txBody>
          <a:bodyPr wrap="square" rtlCol="0">
            <a:spAutoFit/>
          </a:bodyPr>
          <a:lstStyle/>
          <a:p>
            <a:pPr algn="just"/>
            <a:r>
              <a:rPr lang="fr-FR" sz="2400" dirty="0">
                <a:latin typeface="Constantia" panose="02030602050306030303" pitchFamily="18" charset="0"/>
              </a:rPr>
              <a:t>L’onglet Disposition contient des groupes de commandes qui contrôlent la mise en forme de l’ensemble du document ou de sections de celui-ci. Les commandes du groupe Mise en page permettent de définir les marges, de modifier l’orientation de page du document et d’ajuster le format du papier. Les colonnes vous permettent de fractionner un document en deux colonnes ou plus. L’insertion de sauts de section dans un document vous permet de modifier la mise en page d’un document sans affecter le reste. Les commandes d’affichage des numéros de ligne permettent de référencer des lignes spécifiques de votre document. La commande Coupure de mots fournit des options pour couper automatiquement ou manuellement les mots d’un document et l’espace insécable renvoie automatiquement le texte à la ligne suivante pour éviter les sauts incorrects sur la marge de droite. </a:t>
            </a:r>
          </a:p>
        </p:txBody>
      </p:sp>
    </p:spTree>
    <p:extLst>
      <p:ext uri="{BB962C8B-B14F-4D97-AF65-F5344CB8AC3E}">
        <p14:creationId xmlns:p14="http://schemas.microsoft.com/office/powerpoint/2010/main" val="176034084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ORIENTATION DU LOGICIEL </a:t>
            </a:r>
          </a:p>
        </p:txBody>
      </p:sp>
      <p:sp>
        <p:nvSpPr>
          <p:cNvPr id="6" name="ZoneTexte 5"/>
          <p:cNvSpPr txBox="1"/>
          <p:nvPr/>
        </p:nvSpPr>
        <p:spPr>
          <a:xfrm>
            <a:off x="156754" y="1544433"/>
            <a:ext cx="11959048" cy="4154984"/>
          </a:xfrm>
          <a:prstGeom prst="rect">
            <a:avLst/>
          </a:prstGeom>
          <a:noFill/>
        </p:spPr>
        <p:txBody>
          <a:bodyPr wrap="square" rtlCol="0">
            <a:spAutoFit/>
          </a:bodyPr>
          <a:lstStyle/>
          <a:p>
            <a:pPr algn="just"/>
            <a:r>
              <a:rPr lang="fr-FR" sz="2400" dirty="0">
                <a:latin typeface="Constantia" panose="02030602050306030303" pitchFamily="18" charset="0"/>
              </a:rPr>
              <a:t>Dans le groupe Paragraphe, Word fournit des fonctionnalités qui contrôlent les sauts de paragraphe au sein d’un document et entre les pages. Vous contrôlez la pagination d’un document en empêchant les sauts inélégants qu’on appelle veuves et orphelines, en conservant les blocs de texte ensemble, les lignes ensemble et en déterminant l’endroit exact où se produiront les sauts de page. </a:t>
            </a:r>
          </a:p>
          <a:p>
            <a:pPr algn="just"/>
            <a:r>
              <a:rPr lang="fr-FR" sz="2400" dirty="0">
                <a:latin typeface="Constantia" panose="02030602050306030303" pitchFamily="18" charset="0"/>
              </a:rPr>
              <a:t>Vous pouvez également gérer l’enchaînement du texte dans le document en créant plusieurs colonnes, en personnalisant les paramètres de colonne et en insérant des sauts de colonne dans le groupe Mise de Page. </a:t>
            </a:r>
          </a:p>
          <a:p>
            <a:pPr algn="just"/>
            <a:r>
              <a:rPr lang="fr-FR" sz="2400" dirty="0">
                <a:latin typeface="Constantia" panose="02030602050306030303" pitchFamily="18" charset="0"/>
              </a:rPr>
              <a:t>Bien que la plupart des commandes que vous utilisez pour contrôler la mise en page d’un document se trouvent sous l’onglet Disposition, quelques autres commandes qui vous seront peut-être utiles sont disponibles dans le groupe Pages de l’onglet Insertion. </a:t>
            </a:r>
          </a:p>
        </p:txBody>
      </p:sp>
    </p:spTree>
    <p:extLst>
      <p:ext uri="{BB962C8B-B14F-4D97-AF65-F5344CB8AC3E}">
        <p14:creationId xmlns:p14="http://schemas.microsoft.com/office/powerpoint/2010/main" val="43028276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latin typeface="Constantia" panose="02030602050306030303" pitchFamily="18" charset="0"/>
              </a:rPr>
              <a:t>DÉFINITION DE LA MISE EN PAGE</a:t>
            </a:r>
          </a:p>
        </p:txBody>
      </p:sp>
      <p:sp>
        <p:nvSpPr>
          <p:cNvPr id="6" name="ZoneTexte 5"/>
          <p:cNvSpPr txBox="1"/>
          <p:nvPr/>
        </p:nvSpPr>
        <p:spPr>
          <a:xfrm>
            <a:off x="156754" y="1544433"/>
            <a:ext cx="11959048" cy="1569660"/>
          </a:xfrm>
          <a:prstGeom prst="rect">
            <a:avLst/>
          </a:prstGeom>
          <a:noFill/>
        </p:spPr>
        <p:txBody>
          <a:bodyPr wrap="square" rtlCol="0">
            <a:spAutoFit/>
          </a:bodyPr>
          <a:lstStyle/>
          <a:p>
            <a:pPr algn="just"/>
            <a:r>
              <a:rPr lang="fr-FR" sz="2400" b="1" dirty="0">
                <a:latin typeface="Constantia" panose="02030602050306030303" pitchFamily="18" charset="0"/>
              </a:rPr>
              <a:t>La Mise en Page</a:t>
            </a:r>
          </a:p>
          <a:p>
            <a:pPr algn="just"/>
            <a:r>
              <a:rPr lang="fr-FR" sz="2400" dirty="0">
                <a:latin typeface="Constantia" panose="02030602050306030303" pitchFamily="18" charset="0"/>
              </a:rPr>
              <a:t>La mise en page vous aide à communiquer votre message. Bien que le contenu de votre document soit évidemment important, la définition de marges appropriées, l’orientation des pages et le format du papier contribuent tous à la lisibilité et l’aspect du document.</a:t>
            </a:r>
          </a:p>
        </p:txBody>
      </p:sp>
    </p:spTree>
    <p:extLst>
      <p:ext uri="{BB962C8B-B14F-4D97-AF65-F5344CB8AC3E}">
        <p14:creationId xmlns:p14="http://schemas.microsoft.com/office/powerpoint/2010/main" val="272349976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latin typeface="Constantia" panose="02030602050306030303" pitchFamily="18" charset="0"/>
              </a:rPr>
              <a:t>DÉFINITION DE LA MISE EN PAGE</a:t>
            </a:r>
          </a:p>
        </p:txBody>
      </p:sp>
      <p:sp>
        <p:nvSpPr>
          <p:cNvPr id="6" name="ZoneTexte 5"/>
          <p:cNvSpPr txBox="1"/>
          <p:nvPr/>
        </p:nvSpPr>
        <p:spPr>
          <a:xfrm>
            <a:off x="156754" y="1544433"/>
            <a:ext cx="11959048" cy="4154984"/>
          </a:xfrm>
          <a:prstGeom prst="rect">
            <a:avLst/>
          </a:prstGeom>
          <a:noFill/>
        </p:spPr>
        <p:txBody>
          <a:bodyPr wrap="square" rtlCol="0">
            <a:spAutoFit/>
          </a:bodyPr>
          <a:lstStyle/>
          <a:p>
            <a:pPr algn="just"/>
            <a:r>
              <a:rPr lang="fr-FR" sz="2400" b="1" dirty="0">
                <a:latin typeface="Constantia" panose="02030602050306030303" pitchFamily="18" charset="0"/>
              </a:rPr>
              <a:t>Définition des marges</a:t>
            </a:r>
          </a:p>
          <a:p>
            <a:pPr algn="just"/>
            <a:r>
              <a:rPr lang="fr-FR" sz="2400" dirty="0">
                <a:latin typeface="Constantia" panose="02030602050306030303" pitchFamily="18" charset="0"/>
              </a:rPr>
              <a:t>Les marges sont les espaces qui entourent le haut, le bas et les côtés d’un document. Vous pouvez modifier la taille par défaut des marges de 2,54 cm à l’aide des commandes du groupe Mise en page sous l’onglet Disposition. Vous pouvez choisir des options prédéfinies dans la galerie ou définir des marges personnalisées dans la boîte de dialogue Mise en Page. Dans le groupe Mise en page, cliquez sur le menu Marges. Un ensemble de paramètres de marge prédéfinis sont disponibles pour sélection. Cliquez sur le paramètre de votre choix et l’ensemble du document reflétera les modifications. Cliquez sur la commande Marges personnalisées pour afficher la boîte de dialogue Mise en page où vous pouvez spécifier des tailles de marge personnalisées. Dans cet exercice, vous allez personnaliser les marges d’un document.</a:t>
            </a:r>
          </a:p>
        </p:txBody>
      </p:sp>
    </p:spTree>
    <p:extLst>
      <p:ext uri="{BB962C8B-B14F-4D97-AF65-F5344CB8AC3E}">
        <p14:creationId xmlns:p14="http://schemas.microsoft.com/office/powerpoint/2010/main" val="396787108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latin typeface="Constantia" panose="02030602050306030303" pitchFamily="18" charset="0"/>
              </a:rPr>
              <a:t>DÉFINITION DE LA MISE EN PAGE</a:t>
            </a:r>
          </a:p>
        </p:txBody>
      </p:sp>
      <p:sp>
        <p:nvSpPr>
          <p:cNvPr id="6" name="ZoneTexte 5"/>
          <p:cNvSpPr txBox="1"/>
          <p:nvPr/>
        </p:nvSpPr>
        <p:spPr>
          <a:xfrm>
            <a:off x="156754" y="1685109"/>
            <a:ext cx="11959048" cy="4524315"/>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les marges</a:t>
            </a:r>
          </a:p>
          <a:p>
            <a:pPr algn="just"/>
            <a:endParaRPr lang="fr-FR" sz="2400" b="1" dirty="0">
              <a:latin typeface="Constantia" panose="02030602050306030303" pitchFamily="18" charset="0"/>
            </a:endParaRPr>
          </a:p>
          <a:p>
            <a:pPr algn="just"/>
            <a:r>
              <a:rPr lang="fr-FR" sz="2400" b="1" dirty="0">
                <a:latin typeface="Constantia" panose="02030602050306030303" pitchFamily="18" charset="0"/>
              </a:rPr>
              <a:t>PRÉPAREZ-VOUS. Avant de commencer cette procédure, LANCEZ Microsoft Word 2016.</a:t>
            </a:r>
          </a:p>
          <a:p>
            <a:pPr algn="just"/>
            <a:r>
              <a:rPr lang="fr-FR" sz="2400" dirty="0">
                <a:latin typeface="Constantia" panose="02030602050306030303" pitchFamily="18" charset="0"/>
              </a:rPr>
              <a:t>1. OUVREZ le fichier </a:t>
            </a:r>
            <a:r>
              <a:rPr lang="fr-FR" sz="2400" dirty="0" err="1">
                <a:latin typeface="Constantia" panose="02030602050306030303" pitchFamily="18" charset="0"/>
              </a:rPr>
              <a:t>Proposal</a:t>
            </a:r>
            <a:r>
              <a:rPr lang="fr-FR" sz="2400" dirty="0">
                <a:latin typeface="Constantia" panose="02030602050306030303" pitchFamily="18" charset="0"/>
              </a:rPr>
              <a:t> pour cette leçon.</a:t>
            </a:r>
          </a:p>
          <a:p>
            <a:pPr algn="just"/>
            <a:r>
              <a:rPr lang="fr-FR" sz="2400" dirty="0">
                <a:latin typeface="Constantia" panose="02030602050306030303" pitchFamily="18" charset="0"/>
              </a:rPr>
              <a:t>2. Supprimez les lignes vierges superflues au-dessus de USA </a:t>
            </a:r>
            <a:r>
              <a:rPr lang="fr-FR" sz="2400" dirty="0" err="1">
                <a:latin typeface="Constantia" panose="02030602050306030303" pitchFamily="18" charset="0"/>
              </a:rPr>
              <a:t>Health</a:t>
            </a:r>
            <a:r>
              <a:rPr lang="fr-FR" sz="2400" dirty="0">
                <a:latin typeface="Constantia" panose="02030602050306030303" pitchFamily="18" charset="0"/>
              </a:rPr>
              <a:t> </a:t>
            </a:r>
            <a:r>
              <a:rPr lang="fr-FR" sz="2400" dirty="0" err="1">
                <a:latin typeface="Constantia" panose="02030602050306030303" pitchFamily="18" charset="0"/>
              </a:rPr>
              <a:t>Resources</a:t>
            </a:r>
            <a:r>
              <a:rPr lang="fr-FR" sz="2400" dirty="0">
                <a:latin typeface="Constantia" panose="02030602050306030303" pitchFamily="18" charset="0"/>
              </a:rPr>
              <a:t>.</a:t>
            </a:r>
          </a:p>
          <a:p>
            <a:pPr algn="just"/>
            <a:r>
              <a:rPr lang="fr-FR" sz="2400" dirty="0">
                <a:latin typeface="Constantia" panose="02030602050306030303" pitchFamily="18" charset="0"/>
              </a:rPr>
              <a:t>3 .Sous l’onglet Disposition, dans le groupe Mise en page, cliquez sur la flèche déroulante pour afficher le menu Marges.</a:t>
            </a:r>
          </a:p>
          <a:p>
            <a:pPr algn="just"/>
            <a:r>
              <a:rPr lang="fr-FR" sz="2400" dirty="0">
                <a:latin typeface="Constantia" panose="02030602050306030303" pitchFamily="18" charset="0"/>
              </a:rPr>
              <a:t>4. Choisissez Étroites. Les marges haute, basse, gauche et droite sont définies à 1,25 cm.</a:t>
            </a:r>
          </a:p>
          <a:p>
            <a:pPr algn="just"/>
            <a:r>
              <a:rPr lang="fr-FR" sz="2400" dirty="0">
                <a:latin typeface="Constantia" panose="02030602050306030303" pitchFamily="18" charset="0"/>
              </a:rPr>
              <a:t>5. Dans le groupe Mise en page, cliquez sur la flèche déroulante pour afficher le menu Marges.</a:t>
            </a:r>
          </a:p>
          <a:p>
            <a:pPr algn="just"/>
            <a:r>
              <a:rPr lang="fr-FR" sz="2400" dirty="0">
                <a:latin typeface="Constantia" panose="02030602050306030303" pitchFamily="18" charset="0"/>
              </a:rPr>
              <a:t>6. Cliquez sur Marges personnalisées pour ouvrir la boîte de dialogue Mise en page</a:t>
            </a:r>
          </a:p>
        </p:txBody>
      </p:sp>
    </p:spTree>
    <p:extLst>
      <p:ext uri="{BB962C8B-B14F-4D97-AF65-F5344CB8AC3E}">
        <p14:creationId xmlns:p14="http://schemas.microsoft.com/office/powerpoint/2010/main" val="326471870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latin typeface="Constantia" panose="02030602050306030303" pitchFamily="18" charset="0"/>
              </a:rPr>
              <a:t>DÉFINITION DE LA MISE EN PAGE</a:t>
            </a:r>
          </a:p>
        </p:txBody>
      </p:sp>
      <p:sp>
        <p:nvSpPr>
          <p:cNvPr id="6" name="ZoneTexte 5"/>
          <p:cNvSpPr txBox="1"/>
          <p:nvPr/>
        </p:nvSpPr>
        <p:spPr>
          <a:xfrm>
            <a:off x="156754" y="1685109"/>
            <a:ext cx="11959048" cy="3046988"/>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Définir les marges</a:t>
            </a:r>
          </a:p>
          <a:p>
            <a:pPr algn="just"/>
            <a:endParaRPr lang="fr-FR" sz="2400" b="1" dirty="0">
              <a:latin typeface="Constantia" panose="02030602050306030303" pitchFamily="18" charset="0"/>
            </a:endParaRPr>
          </a:p>
          <a:p>
            <a:pPr algn="just"/>
            <a:r>
              <a:rPr lang="fr-FR" sz="2400" dirty="0">
                <a:latin typeface="Constantia" panose="02030602050306030303" pitchFamily="18" charset="0"/>
              </a:rPr>
              <a:t>7. Modifiez les marges inférieure, gauche et droite en les définissant à 2,54 cm et la marge supérieure à 5,1 cm. La modification des marges affecte toutes les pages du document. Cliquez sur OK.</a:t>
            </a:r>
          </a:p>
          <a:p>
            <a:pPr algn="just"/>
            <a:r>
              <a:rPr lang="fr-FR" sz="2400" dirty="0">
                <a:latin typeface="Constantia" panose="02030602050306030303" pitchFamily="18" charset="0"/>
              </a:rPr>
              <a:t>8. ENREGISTREZ le document sous le nom </a:t>
            </a:r>
            <a:r>
              <a:rPr lang="fr-FR" sz="2400" b="1" dirty="0" err="1">
                <a:effectLst>
                  <a:outerShdw blurRad="38100" dist="38100" dir="2700000" algn="tl">
                    <a:srgbClr val="000000">
                      <a:alpha val="43137"/>
                    </a:srgbClr>
                  </a:outerShdw>
                </a:effectLst>
                <a:latin typeface="Constantia" panose="02030602050306030303" pitchFamily="18" charset="0"/>
              </a:rPr>
              <a:t>Draft</a:t>
            </a:r>
            <a:r>
              <a:rPr lang="fr-FR" sz="2400" b="1" dirty="0">
                <a:effectLst>
                  <a:outerShdw blurRad="38100" dist="38100" dir="2700000" algn="tl">
                    <a:srgbClr val="000000">
                      <a:alpha val="43137"/>
                    </a:srgbClr>
                  </a:outerShdw>
                </a:effectLst>
                <a:latin typeface="Constantia" panose="02030602050306030303" pitchFamily="18" charset="0"/>
              </a:rPr>
              <a:t> </a:t>
            </a:r>
            <a:r>
              <a:rPr lang="fr-FR" sz="2400" b="1" dirty="0" err="1">
                <a:effectLst>
                  <a:outerShdw blurRad="38100" dist="38100" dir="2700000" algn="tl">
                    <a:srgbClr val="000000">
                      <a:alpha val="43137"/>
                    </a:srgbClr>
                  </a:outerShdw>
                </a:effectLst>
                <a:latin typeface="Constantia" panose="02030602050306030303" pitchFamily="18" charset="0"/>
              </a:rPr>
              <a:t>Proposal</a:t>
            </a:r>
            <a:r>
              <a:rPr lang="fr-FR" sz="2400" b="1" dirty="0">
                <a:effectLst>
                  <a:outerShdw blurRad="38100" dist="38100" dir="2700000" algn="tl">
                    <a:srgbClr val="000000">
                      <a:alpha val="43137"/>
                    </a:srgbClr>
                  </a:outerShdw>
                </a:effectLst>
                <a:latin typeface="Constantia" panose="02030602050306030303" pitchFamily="18" charset="0"/>
              </a:rPr>
              <a:t> </a:t>
            </a:r>
            <a:r>
              <a:rPr lang="fr-FR" sz="2400" dirty="0">
                <a:latin typeface="Constantia" panose="02030602050306030303" pitchFamily="18" charset="0"/>
              </a:rPr>
              <a:t>dans le dossier de la leçon de votre clé USB.</a:t>
            </a:r>
          </a:p>
          <a:p>
            <a:pPr algn="just"/>
            <a:r>
              <a:rPr lang="fr-FR" sz="2400" dirty="0">
                <a:latin typeface="Constantia" panose="02030602050306030303" pitchFamily="18" charset="0"/>
              </a:rPr>
              <a:t>PAUSE. LAISSEZ le document ouvert pour l’utiliser dans l’exercice suivant.</a:t>
            </a:r>
          </a:p>
        </p:txBody>
      </p:sp>
    </p:spTree>
    <p:extLst>
      <p:ext uri="{BB962C8B-B14F-4D97-AF65-F5344CB8AC3E}">
        <p14:creationId xmlns:p14="http://schemas.microsoft.com/office/powerpoint/2010/main" val="230533294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latin typeface="Constantia" panose="02030602050306030303" pitchFamily="18" charset="0"/>
              </a:rPr>
              <a:t>DÉFINITION DE LA MISE EN PAGE</a:t>
            </a:r>
          </a:p>
        </p:txBody>
      </p:sp>
      <p:sp>
        <p:nvSpPr>
          <p:cNvPr id="6" name="ZoneTexte 5"/>
          <p:cNvSpPr txBox="1"/>
          <p:nvPr/>
        </p:nvSpPr>
        <p:spPr>
          <a:xfrm>
            <a:off x="156754" y="1544433"/>
            <a:ext cx="11959048" cy="4524315"/>
          </a:xfrm>
          <a:prstGeom prst="rect">
            <a:avLst/>
          </a:prstGeom>
          <a:noFill/>
        </p:spPr>
        <p:txBody>
          <a:bodyPr wrap="square" rtlCol="0">
            <a:spAutoFit/>
          </a:bodyPr>
          <a:lstStyle/>
          <a:p>
            <a:pPr algn="just"/>
            <a:r>
              <a:rPr lang="fr-FR" sz="2400" b="1" dirty="0">
                <a:latin typeface="Constantia" panose="02030602050306030303" pitchFamily="18" charset="0"/>
              </a:rPr>
              <a:t>Sélection d’une orientation de page</a:t>
            </a:r>
          </a:p>
          <a:p>
            <a:pPr algn="just"/>
            <a:r>
              <a:rPr lang="fr-FR" sz="2400" dirty="0">
                <a:latin typeface="Constantia" panose="02030602050306030303" pitchFamily="18" charset="0"/>
              </a:rPr>
              <a:t>L’orientation d’un document détermine dans quelle direction le texte s’étend sur la page. Les dimensions d’un document au format </a:t>
            </a:r>
            <a:r>
              <a:rPr lang="fr-FR" sz="2400" dirty="0" err="1">
                <a:latin typeface="Constantia" panose="02030602050306030303" pitchFamily="18" charset="0"/>
              </a:rPr>
              <a:t>Letter</a:t>
            </a:r>
            <a:r>
              <a:rPr lang="fr-FR" sz="2400" dirty="0">
                <a:latin typeface="Constantia" panose="02030602050306030303" pitchFamily="18" charset="0"/>
              </a:rPr>
              <a:t> US en orientation portrait sont de 215,9 x 279,4 mm et le texte se déroule parallèlement à la largeur du document, tandis que les dimensions d’un document au format </a:t>
            </a:r>
            <a:r>
              <a:rPr lang="fr-FR" sz="2400" dirty="0" err="1">
                <a:latin typeface="Constantia" panose="02030602050306030303" pitchFamily="18" charset="0"/>
              </a:rPr>
              <a:t>Letter</a:t>
            </a:r>
            <a:r>
              <a:rPr lang="fr-FR" sz="2400" dirty="0">
                <a:latin typeface="Constantia" panose="02030602050306030303" pitchFamily="18" charset="0"/>
              </a:rPr>
              <a:t> US en orientation paysage sont de            279,4 x 215,9 mm et le texte se déroule parallèlement à la longueur de la page. Lorsque vous planifiez et mettez en forme un document, vous devez choisir son orientation de page. En orientation Portrait, qui est couramment utilisée pour les documents commerciaux, le texte s’étend sur la largeur du document. L’orientation Paysage, qui est couramment utilisée pour les brochures, graphiques et tableaux, oriente le texte le long de la longueur de la page. Dans cet exercice, vous allez modifier l’orientation d’un document en la faisant passer de Portrait (valeur par défaut) à Paysage.</a:t>
            </a:r>
            <a:endParaRPr lang="fr-FR" sz="2400" b="1" dirty="0">
              <a:latin typeface="Constantia" panose="02030602050306030303" pitchFamily="18" charset="0"/>
            </a:endParaRPr>
          </a:p>
        </p:txBody>
      </p:sp>
    </p:spTree>
    <p:extLst>
      <p:ext uri="{BB962C8B-B14F-4D97-AF65-F5344CB8AC3E}">
        <p14:creationId xmlns:p14="http://schemas.microsoft.com/office/powerpoint/2010/main" val="415694286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latin typeface="Constantia" panose="02030602050306030303" pitchFamily="18" charset="0"/>
              </a:rPr>
              <a:t>DÉFINITION DE LA MISE EN PAGE</a:t>
            </a:r>
          </a:p>
        </p:txBody>
      </p:sp>
      <p:sp>
        <p:nvSpPr>
          <p:cNvPr id="6" name="ZoneTexte 5"/>
          <p:cNvSpPr txBox="1"/>
          <p:nvPr/>
        </p:nvSpPr>
        <p:spPr>
          <a:xfrm>
            <a:off x="156754" y="1685109"/>
            <a:ext cx="11959048" cy="4524315"/>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Sélectionner une orientation de page</a:t>
            </a:r>
          </a:p>
          <a:p>
            <a:pPr algn="just"/>
            <a:endParaRPr lang="fr-FR" sz="2400" b="1" dirty="0">
              <a:latin typeface="Constantia" panose="02030602050306030303" pitchFamily="18" charset="0"/>
            </a:endParaRPr>
          </a:p>
          <a:p>
            <a:pPr algn="just"/>
            <a:r>
              <a:rPr lang="fr-FR" sz="2400" b="1" dirty="0">
                <a:latin typeface="Constantia" panose="02030602050306030303" pitchFamily="18" charset="0"/>
              </a:rPr>
              <a:t>PRÉPAREZ-VOUS. UTILISEZ le document ouvert dans l’exercice précédent.</a:t>
            </a:r>
          </a:p>
          <a:p>
            <a:pPr algn="just"/>
            <a:r>
              <a:rPr lang="fr-FR" sz="2400" dirty="0">
                <a:latin typeface="Constantia" panose="02030602050306030303" pitchFamily="18" charset="0"/>
              </a:rPr>
              <a:t>1. Dans le groupe Mise en page de l’onglet Disposition, cliquez sur la flèche déroulante pour afficher le menu Orientation.</a:t>
            </a:r>
          </a:p>
          <a:p>
            <a:pPr algn="just"/>
            <a:r>
              <a:rPr lang="fr-FR" sz="2400" dirty="0">
                <a:latin typeface="Constantia" panose="02030602050306030303" pitchFamily="18" charset="0"/>
              </a:rPr>
              <a:t>2. Sélectionnez Paysage. L’orientation de la page passe à Paysage.</a:t>
            </a:r>
          </a:p>
          <a:p>
            <a:pPr algn="just"/>
            <a:r>
              <a:rPr lang="fr-FR" sz="2400" dirty="0">
                <a:latin typeface="Constantia" panose="02030602050306030303" pitchFamily="18" charset="0"/>
              </a:rPr>
              <a:t>3. Cliquez sur l’onglet Fichier, puis sur Imprimer pour afficher un aperçu du document en mode </a:t>
            </a:r>
            <a:r>
              <a:rPr lang="fr-FR" sz="2400" dirty="0" err="1">
                <a:latin typeface="Constantia" panose="02030602050306030303" pitchFamily="18" charset="0"/>
              </a:rPr>
              <a:t>Backstage</a:t>
            </a:r>
            <a:r>
              <a:rPr lang="fr-FR" sz="2400" dirty="0">
                <a:latin typeface="Constantia" panose="02030602050306030303" pitchFamily="18" charset="0"/>
              </a:rPr>
              <a:t>. Sur le côté droit du volet, le document s’affiche en orientation Paysage. Sous Paramètres, vous constatez que l’orientation Paysage est le paramètre défini. Remarquez également que vous pouvez accéder à la boîte de dialogue Mise en page à partir de l’écran Imprimer. Il est conseillé d’obtenir un aperçu de votre document avant l’impression pour vous assurer que le texte sera imprimé correctement.</a:t>
            </a:r>
          </a:p>
        </p:txBody>
      </p:sp>
    </p:spTree>
    <p:extLst>
      <p:ext uri="{BB962C8B-B14F-4D97-AF65-F5344CB8AC3E}">
        <p14:creationId xmlns:p14="http://schemas.microsoft.com/office/powerpoint/2010/main" val="3571565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43691" y="1711235"/>
            <a:ext cx="11553726" cy="4524315"/>
          </a:xfrm>
          <a:prstGeom prst="rect">
            <a:avLst/>
          </a:prstGeom>
          <a:noFill/>
        </p:spPr>
        <p:txBody>
          <a:bodyPr wrap="square" rtlCol="0">
            <a:spAutoFit/>
          </a:bodyPr>
          <a:lstStyle/>
          <a:p>
            <a:pPr algn="just"/>
            <a:r>
              <a:rPr lang="fr-FR" sz="2400" b="1" dirty="0">
                <a:latin typeface="Constantia" panose="02030602050306030303" pitchFamily="18" charset="0"/>
              </a:rPr>
              <a:t>Saisie de texte dans le document: </a:t>
            </a:r>
            <a:r>
              <a:rPr lang="fr-FR" sz="2400" b="1" dirty="0">
                <a:solidFill>
                  <a:srgbClr val="FF0000"/>
                </a:solidFill>
                <a:latin typeface="Constantia" panose="02030602050306030303" pitchFamily="18" charset="0"/>
              </a:rPr>
              <a:t>PAS A PAS </a:t>
            </a:r>
          </a:p>
          <a:p>
            <a:pPr algn="just"/>
            <a:r>
              <a:rPr lang="fr-FR" sz="2400" b="1" dirty="0">
                <a:latin typeface="Constantia" panose="02030602050306030303" pitchFamily="18" charset="0"/>
              </a:rPr>
              <a:t>UTILISEZ </a:t>
            </a:r>
            <a:r>
              <a:rPr lang="fr-FR" sz="2400" dirty="0">
                <a:latin typeface="Constantia" panose="02030602050306030303" pitchFamily="18" charset="0"/>
              </a:rPr>
              <a:t>le document ouvert dans l’exercice précédent.</a:t>
            </a:r>
          </a:p>
          <a:p>
            <a:pPr marL="342900" indent="-342900" algn="just">
              <a:buFont typeface="+mj-lt"/>
              <a:buAutoNum type="arabicPeriod"/>
            </a:pPr>
            <a:r>
              <a:rPr lang="fr-FR" sz="2400" i="1" dirty="0">
                <a:latin typeface="Constantia" panose="02030602050306030303" pitchFamily="18" charset="0"/>
              </a:rPr>
              <a:t>Le point d’insertion doit être placé en haut de la page. </a:t>
            </a:r>
          </a:p>
          <a:p>
            <a:pPr marL="342900" indent="-342900" algn="just">
              <a:buFont typeface="+mj-lt"/>
              <a:buAutoNum type="arabicPeriod"/>
            </a:pPr>
            <a:r>
              <a:rPr lang="fr-FR" sz="2400" i="1" dirty="0">
                <a:latin typeface="Constantia" panose="02030602050306030303" pitchFamily="18" charset="0"/>
              </a:rPr>
              <a:t>Saisissez le mois, le jour et l’année de la date du jour. Appuyez deux fois sur </a:t>
            </a:r>
            <a:r>
              <a:rPr lang="fr-FR" sz="2400" b="1" i="1" dirty="0">
                <a:latin typeface="Constantia" panose="02030602050306030303" pitchFamily="18" charset="0"/>
              </a:rPr>
              <a:t>Entrée</a:t>
            </a:r>
            <a:r>
              <a:rPr lang="fr-FR" sz="2400" i="1" dirty="0">
                <a:latin typeface="Constantia" panose="02030602050306030303" pitchFamily="18" charset="0"/>
              </a:rPr>
              <a:t>.</a:t>
            </a:r>
          </a:p>
          <a:p>
            <a:pPr marL="342900" indent="-342900" algn="just">
              <a:buFont typeface="+mj-lt"/>
              <a:buAutoNum type="arabicPeriod"/>
            </a:pPr>
            <a:r>
              <a:rPr lang="fr-FR" sz="2400" i="1" dirty="0">
                <a:latin typeface="Constantia" panose="02030602050306030303" pitchFamily="18" charset="0"/>
              </a:rPr>
              <a:t>Saisissez l’adresse du destinataire comme indiqué ci-dessous :</a:t>
            </a:r>
          </a:p>
          <a:p>
            <a:r>
              <a:rPr lang="fr-FR" sz="2400" b="1" dirty="0">
                <a:latin typeface="Constantia" panose="02030602050306030303" pitchFamily="18" charset="0"/>
              </a:rPr>
              <a:t>Mme Joséphine CAMARA </a:t>
            </a:r>
            <a:r>
              <a:rPr lang="fr-FR" sz="2400" dirty="0">
                <a:latin typeface="Constantia" panose="02030602050306030303" pitchFamily="18" charset="0"/>
              </a:rPr>
              <a:t>(Appuyez une fois </a:t>
            </a:r>
            <a:r>
              <a:rPr lang="fr-FR" sz="2400" b="1" dirty="0">
                <a:latin typeface="Constantia" panose="02030602050306030303" pitchFamily="18" charset="0"/>
              </a:rPr>
              <a:t>sur Entrée</a:t>
            </a:r>
            <a:r>
              <a:rPr lang="fr-FR" sz="2400" dirty="0">
                <a:latin typeface="Constantia" panose="02030602050306030303" pitchFamily="18" charset="0"/>
              </a:rPr>
              <a:t>.)</a:t>
            </a:r>
          </a:p>
          <a:p>
            <a:r>
              <a:rPr lang="fr-FR" sz="2400" b="1" dirty="0">
                <a:latin typeface="Constantia" panose="02030602050306030303" pitchFamily="18" charset="0"/>
              </a:rPr>
              <a:t>764 </a:t>
            </a:r>
            <a:r>
              <a:rPr lang="fr-FR" sz="2400" b="1" dirty="0" err="1">
                <a:latin typeface="Constantia" panose="02030602050306030303" pitchFamily="18" charset="0"/>
              </a:rPr>
              <a:t>Baralandé</a:t>
            </a:r>
            <a:r>
              <a:rPr lang="fr-FR" sz="2400" b="1" dirty="0">
                <a:latin typeface="Constantia" panose="02030602050306030303" pitchFamily="18" charset="0"/>
              </a:rPr>
              <a:t> Boké </a:t>
            </a:r>
            <a:r>
              <a:rPr lang="fr-FR" sz="2400" dirty="0">
                <a:latin typeface="Constantia" panose="02030602050306030303" pitchFamily="18" charset="0"/>
              </a:rPr>
              <a:t>(Appuyez une fois </a:t>
            </a:r>
            <a:r>
              <a:rPr lang="fr-FR" sz="2400" b="1" dirty="0">
                <a:latin typeface="Constantia" panose="02030602050306030303" pitchFamily="18" charset="0"/>
              </a:rPr>
              <a:t>sur Entrée</a:t>
            </a:r>
            <a:r>
              <a:rPr lang="fr-FR" sz="2400" dirty="0">
                <a:latin typeface="Constantia" panose="02030602050306030303" pitchFamily="18" charset="0"/>
              </a:rPr>
              <a:t>.)</a:t>
            </a:r>
          </a:p>
          <a:p>
            <a:r>
              <a:rPr lang="fr-FR" sz="2400" b="1" dirty="0">
                <a:latin typeface="Constantia" panose="02030602050306030303" pitchFamily="18" charset="0"/>
              </a:rPr>
              <a:t>Guinée, Boké</a:t>
            </a:r>
            <a:r>
              <a:rPr lang="fr-FR" sz="2400" dirty="0">
                <a:latin typeface="Constantia" panose="02030602050306030303" pitchFamily="18" charset="0"/>
              </a:rPr>
              <a:t>(Appuyez deux fois </a:t>
            </a:r>
            <a:r>
              <a:rPr lang="fr-FR" sz="2400" b="1" dirty="0">
                <a:latin typeface="Constantia" panose="02030602050306030303" pitchFamily="18" charset="0"/>
              </a:rPr>
              <a:t>sur Entrée</a:t>
            </a:r>
            <a:r>
              <a:rPr lang="fr-FR" sz="2400" dirty="0">
                <a:latin typeface="Constantia" panose="02030602050306030303" pitchFamily="18" charset="0"/>
              </a:rPr>
              <a:t>.)</a:t>
            </a:r>
          </a:p>
          <a:p>
            <a:pPr algn="just"/>
            <a:r>
              <a:rPr lang="fr-FR" sz="2400" dirty="0">
                <a:latin typeface="Constantia" panose="02030602050306030303" pitchFamily="18" charset="0"/>
              </a:rPr>
              <a:t>4.  </a:t>
            </a:r>
            <a:r>
              <a:rPr lang="fr-FR" sz="2400" i="1" dirty="0">
                <a:latin typeface="Constantia" panose="02030602050306030303" pitchFamily="18" charset="0"/>
              </a:rPr>
              <a:t>Tapez Chère Mme </a:t>
            </a:r>
            <a:r>
              <a:rPr lang="fr-FR" sz="2400" i="1" dirty="0" err="1">
                <a:latin typeface="Constantia" panose="02030602050306030303" pitchFamily="18" charset="0"/>
              </a:rPr>
              <a:t>Salématou</a:t>
            </a:r>
            <a:r>
              <a:rPr lang="fr-FR" sz="2400" i="1" dirty="0">
                <a:latin typeface="Constantia" panose="02030602050306030303" pitchFamily="18" charset="0"/>
              </a:rPr>
              <a:t>,</a:t>
            </a:r>
          </a:p>
          <a:p>
            <a:pPr algn="just"/>
            <a:r>
              <a:rPr lang="fr-FR" sz="2400" i="1" dirty="0">
                <a:latin typeface="Constantia" panose="02030602050306030303" pitchFamily="18" charset="0"/>
              </a:rPr>
              <a:t>5.  Appuyez sur Entrée une fois.</a:t>
            </a:r>
          </a:p>
          <a:p>
            <a:pPr algn="just"/>
            <a:r>
              <a:rPr lang="fr-FR" sz="2400" i="1" dirty="0">
                <a:latin typeface="Constantia" panose="02030602050306030303" pitchFamily="18" charset="0"/>
              </a:rPr>
              <a:t>6.  Saisissez le texte suivant et appuyez une fois sur Entrée après chaque paragraphe. </a:t>
            </a:r>
          </a:p>
          <a:p>
            <a:endParaRPr lang="fr-FR" sz="2400" b="1" dirty="0">
              <a:latin typeface="Constantia" panose="02030602050306030303" pitchFamily="18" charset="0"/>
            </a:endParaRPr>
          </a:p>
        </p:txBody>
      </p:sp>
    </p:spTree>
    <p:extLst>
      <p:ext uri="{BB962C8B-B14F-4D97-AF65-F5344CB8AC3E}">
        <p14:creationId xmlns:p14="http://schemas.microsoft.com/office/powerpoint/2010/main" val="409709509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latin typeface="Constantia" panose="02030602050306030303" pitchFamily="18" charset="0"/>
              </a:rPr>
              <a:t>DÉFINITION DE LA MISE EN PAGE</a:t>
            </a:r>
          </a:p>
        </p:txBody>
      </p:sp>
      <p:sp>
        <p:nvSpPr>
          <p:cNvPr id="6" name="ZoneTexte 5"/>
          <p:cNvSpPr txBox="1"/>
          <p:nvPr/>
        </p:nvSpPr>
        <p:spPr>
          <a:xfrm>
            <a:off x="156754" y="1685109"/>
            <a:ext cx="11959048" cy="2308324"/>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Sélectionner une orientation de page</a:t>
            </a:r>
          </a:p>
          <a:p>
            <a:pPr algn="just"/>
            <a:endParaRPr lang="fr-FR" sz="2400" b="1" dirty="0">
              <a:latin typeface="Constantia" panose="02030602050306030303" pitchFamily="18" charset="0"/>
            </a:endParaRPr>
          </a:p>
          <a:p>
            <a:pPr algn="just"/>
            <a:r>
              <a:rPr lang="fr-FR" sz="2400" dirty="0">
                <a:latin typeface="Constantia" panose="02030602050306030303" pitchFamily="18" charset="0"/>
              </a:rPr>
              <a:t>4. Cliquez sur le bouton Revenir au document.</a:t>
            </a:r>
          </a:p>
          <a:p>
            <a:pPr algn="just"/>
            <a:r>
              <a:rPr lang="fr-FR" sz="2400" dirty="0">
                <a:latin typeface="Constantia" panose="02030602050306030303" pitchFamily="18" charset="0"/>
              </a:rPr>
              <a:t>5. ENREGISTREZ le document sous le nom </a:t>
            </a:r>
            <a:r>
              <a:rPr lang="fr-FR" sz="2400" b="1" dirty="0" err="1">
                <a:latin typeface="Constantia" panose="02030602050306030303" pitchFamily="18" charset="0"/>
              </a:rPr>
              <a:t>Draft</a:t>
            </a:r>
            <a:r>
              <a:rPr lang="fr-FR" sz="2400" b="1" dirty="0">
                <a:latin typeface="Constantia" panose="02030602050306030303" pitchFamily="18" charset="0"/>
              </a:rPr>
              <a:t> 1 </a:t>
            </a:r>
            <a:r>
              <a:rPr lang="fr-FR" sz="2400" b="1" dirty="0" err="1">
                <a:latin typeface="Constantia" panose="02030602050306030303" pitchFamily="18" charset="0"/>
              </a:rPr>
              <a:t>Proposal</a:t>
            </a:r>
            <a:r>
              <a:rPr lang="fr-FR" sz="2400" b="1" dirty="0">
                <a:latin typeface="Constantia" panose="02030602050306030303" pitchFamily="18" charset="0"/>
              </a:rPr>
              <a:t> </a:t>
            </a:r>
            <a:r>
              <a:rPr lang="fr-FR" sz="2400" dirty="0">
                <a:latin typeface="Constantia" panose="02030602050306030303" pitchFamily="18" charset="0"/>
              </a:rPr>
              <a:t>dans le dossier de la leçon de votre clé USB.</a:t>
            </a:r>
          </a:p>
          <a:p>
            <a:pPr algn="just"/>
            <a:r>
              <a:rPr lang="fr-FR" sz="2400" dirty="0">
                <a:latin typeface="Constantia" panose="02030602050306030303" pitchFamily="18" charset="0"/>
              </a:rPr>
              <a:t>PAUSE. LAISSEZ le document ouvert pour l’utiliser dans l’exercice suivant.</a:t>
            </a:r>
          </a:p>
        </p:txBody>
      </p:sp>
    </p:spTree>
    <p:extLst>
      <p:ext uri="{BB962C8B-B14F-4D97-AF65-F5344CB8AC3E}">
        <p14:creationId xmlns:p14="http://schemas.microsoft.com/office/powerpoint/2010/main" val="223515256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latin typeface="Constantia" panose="02030602050306030303" pitchFamily="18" charset="0"/>
              </a:rPr>
              <a:t>DÉFINITION DE LA MISE EN PAGE</a:t>
            </a:r>
          </a:p>
        </p:txBody>
      </p:sp>
      <p:sp>
        <p:nvSpPr>
          <p:cNvPr id="6" name="ZoneTexte 5"/>
          <p:cNvSpPr txBox="1"/>
          <p:nvPr/>
        </p:nvSpPr>
        <p:spPr>
          <a:xfrm>
            <a:off x="156754" y="1544433"/>
            <a:ext cx="11959048" cy="4154984"/>
          </a:xfrm>
          <a:prstGeom prst="rect">
            <a:avLst/>
          </a:prstGeom>
          <a:noFill/>
        </p:spPr>
        <p:txBody>
          <a:bodyPr wrap="square" rtlCol="0">
            <a:spAutoFit/>
          </a:bodyPr>
          <a:lstStyle/>
          <a:p>
            <a:pPr algn="just"/>
            <a:r>
              <a:rPr lang="fr-FR" sz="2400" b="1" dirty="0">
                <a:latin typeface="Constantia" panose="02030602050306030303" pitchFamily="18" charset="0"/>
              </a:rPr>
              <a:t>Choix d’un format de papier</a:t>
            </a:r>
          </a:p>
          <a:p>
            <a:pPr algn="just"/>
            <a:r>
              <a:rPr lang="fr-FR" sz="2400" dirty="0">
                <a:latin typeface="Constantia" panose="02030602050306030303" pitchFamily="18" charset="0"/>
              </a:rPr>
              <a:t>Bien que le format standard de 215,9 x 279,4 mm soit le format par défaut, Word offre des options pour créer des documents dans différents formats. Word fournit des tailles de document prédéfinies ou vous pouvez personnaliser le format du papier en cliquant sur la commande Autres tailles de papier. Par exemple, les invitations, cartes postales, documents juridiques ou rapports nécessitent tous un format de papier différent. De nombreuses imprimantes fournissent des options d’impression dans différents formats de papier, et dans certains cas, vous devrez peut-être modifier ou personnaliser le format du papier dans Word lorsque vous mettez en forme votre document. Les documents légaux, par exemple, doivent souvent être mis en forme de sorte d’utiliser le format 215,9 x 279,4 </a:t>
            </a:r>
            <a:r>
              <a:rPr lang="fr-FR" sz="2400" dirty="0" err="1">
                <a:latin typeface="Constantia" panose="02030602050306030303" pitchFamily="18" charset="0"/>
              </a:rPr>
              <a:t>mm.</a:t>
            </a:r>
            <a:r>
              <a:rPr lang="fr-FR" sz="2400" dirty="0">
                <a:latin typeface="Constantia" panose="02030602050306030303" pitchFamily="18" charset="0"/>
              </a:rPr>
              <a:t> Dans cet exercice, vous allez modifier le format du papier par défaut.</a:t>
            </a:r>
            <a:endParaRPr lang="fr-FR" sz="2400" b="1" dirty="0">
              <a:latin typeface="Constantia" panose="02030602050306030303" pitchFamily="18" charset="0"/>
            </a:endParaRPr>
          </a:p>
        </p:txBody>
      </p:sp>
    </p:spTree>
    <p:extLst>
      <p:ext uri="{BB962C8B-B14F-4D97-AF65-F5344CB8AC3E}">
        <p14:creationId xmlns:p14="http://schemas.microsoft.com/office/powerpoint/2010/main" val="328521658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latin typeface="Constantia" panose="02030602050306030303" pitchFamily="18" charset="0"/>
              </a:rPr>
              <a:t>DÉFINITION DE LA MISE EN PAGE</a:t>
            </a:r>
          </a:p>
        </p:txBody>
      </p:sp>
      <p:sp>
        <p:nvSpPr>
          <p:cNvPr id="6" name="ZoneTexte 5"/>
          <p:cNvSpPr txBox="1"/>
          <p:nvPr/>
        </p:nvSpPr>
        <p:spPr>
          <a:xfrm>
            <a:off x="156754" y="1685109"/>
            <a:ext cx="11959048" cy="4893647"/>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Choisir un format de papier</a:t>
            </a:r>
          </a:p>
          <a:p>
            <a:pPr algn="just"/>
            <a:r>
              <a:rPr lang="fr-FR" sz="2400" b="1" dirty="0">
                <a:latin typeface="Constantia" panose="02030602050306030303" pitchFamily="18" charset="0"/>
              </a:rPr>
              <a:t>PRÉPAREZ-VOUS. UTILISEZ le document ouvert dans l’exercice précédent.</a:t>
            </a:r>
          </a:p>
          <a:p>
            <a:pPr algn="just"/>
            <a:r>
              <a:rPr lang="fr-FR" sz="2400" dirty="0">
                <a:latin typeface="Constantia" panose="02030602050306030303" pitchFamily="18" charset="0"/>
              </a:rPr>
              <a:t>1. Dans le groupe Mise en page de l’onglet Disposition, cliquez sur la flèche déroulante pour afficher le menu Orientation, puis sélectionnez Portrait. L’orientation est de nouveau définie à Portrait, comme dans l’exercice précédent.</a:t>
            </a:r>
          </a:p>
          <a:p>
            <a:pPr algn="just"/>
            <a:r>
              <a:rPr lang="fr-FR" sz="2400" dirty="0">
                <a:latin typeface="Constantia" panose="02030602050306030303" pitchFamily="18" charset="0"/>
              </a:rPr>
              <a:t>2.Dans le groupe Mise en page de l’onglet Disposition, cliquez sur la flèche déroulante pour afficher le menu Taille, puis sélectionnez </a:t>
            </a:r>
            <a:r>
              <a:rPr lang="fr-FR" sz="2400" dirty="0" err="1">
                <a:latin typeface="Constantia" panose="02030602050306030303" pitchFamily="18" charset="0"/>
              </a:rPr>
              <a:t>Legal</a:t>
            </a:r>
            <a:r>
              <a:rPr lang="fr-FR" sz="2400" dirty="0">
                <a:latin typeface="Constantia" panose="02030602050306030303" pitchFamily="18" charset="0"/>
              </a:rPr>
              <a:t> US.</a:t>
            </a:r>
          </a:p>
          <a:p>
            <a:pPr algn="just"/>
            <a:r>
              <a:rPr lang="fr-FR" sz="2400" b="1" i="1" dirty="0">
                <a:latin typeface="Constantia" panose="02030602050306030303" pitchFamily="18" charset="0"/>
              </a:rPr>
              <a:t>Si votre imprimante ne peut pas imprimer sur du papier au format </a:t>
            </a:r>
            <a:r>
              <a:rPr lang="fr-FR" sz="2400" b="1" i="1" dirty="0" err="1">
                <a:latin typeface="Constantia" panose="02030602050306030303" pitchFamily="18" charset="0"/>
              </a:rPr>
              <a:t>Legal</a:t>
            </a:r>
            <a:r>
              <a:rPr lang="fr-FR" sz="2400" b="1" i="1" dirty="0">
                <a:latin typeface="Constantia" panose="02030602050306030303" pitchFamily="18" charset="0"/>
              </a:rPr>
              <a:t> US, le format </a:t>
            </a:r>
            <a:r>
              <a:rPr lang="fr-FR" sz="2400" b="1" i="1" dirty="0" err="1">
                <a:latin typeface="Constantia" panose="02030602050306030303" pitchFamily="18" charset="0"/>
              </a:rPr>
              <a:t>Legal</a:t>
            </a:r>
            <a:r>
              <a:rPr lang="fr-FR" sz="2400" b="1" i="1" dirty="0">
                <a:latin typeface="Constantia" panose="02030602050306030303" pitchFamily="18" charset="0"/>
              </a:rPr>
              <a:t> US ne s’affichera pas comme option ici. Vous devrez sélectionner un autre format de papier à la place.</a:t>
            </a:r>
          </a:p>
          <a:p>
            <a:pPr algn="just"/>
            <a:r>
              <a:rPr lang="fr-FR" sz="2400" dirty="0">
                <a:latin typeface="Constantia" panose="02030602050306030303" pitchFamily="18" charset="0"/>
              </a:rPr>
              <a:t>3. Sous l’onglet Fichier, cliquez sur Imprimer pour afficher un aperçu du document en mode </a:t>
            </a:r>
            <a:r>
              <a:rPr lang="fr-FR" sz="2400" dirty="0" err="1">
                <a:latin typeface="Constantia" panose="02030602050306030303" pitchFamily="18" charset="0"/>
              </a:rPr>
              <a:t>Backstage</a:t>
            </a:r>
            <a:r>
              <a:rPr lang="fr-FR" sz="2400" dirty="0">
                <a:latin typeface="Constantia" panose="02030602050306030303" pitchFamily="18" charset="0"/>
              </a:rPr>
              <a:t>. Sur le côté droit du volet, le document s’affiche en orientation Portrait et au format </a:t>
            </a:r>
            <a:r>
              <a:rPr lang="fr-FR" sz="2400" dirty="0" err="1">
                <a:latin typeface="Constantia" panose="02030602050306030303" pitchFamily="18" charset="0"/>
              </a:rPr>
              <a:t>Legal</a:t>
            </a:r>
            <a:r>
              <a:rPr lang="fr-FR" sz="2400" dirty="0">
                <a:latin typeface="Constantia" panose="02030602050306030303" pitchFamily="18" charset="0"/>
              </a:rPr>
              <a:t> US.</a:t>
            </a:r>
          </a:p>
        </p:txBody>
      </p:sp>
    </p:spTree>
    <p:extLst>
      <p:ext uri="{BB962C8B-B14F-4D97-AF65-F5344CB8AC3E}">
        <p14:creationId xmlns:p14="http://schemas.microsoft.com/office/powerpoint/2010/main" val="251655412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latin typeface="Constantia" panose="02030602050306030303" pitchFamily="18" charset="0"/>
              </a:rPr>
              <a:t>DÉFINITION DE LA MISE EN PAGE</a:t>
            </a:r>
          </a:p>
        </p:txBody>
      </p:sp>
      <p:sp>
        <p:nvSpPr>
          <p:cNvPr id="6" name="ZoneTexte 5"/>
          <p:cNvSpPr txBox="1"/>
          <p:nvPr/>
        </p:nvSpPr>
        <p:spPr>
          <a:xfrm>
            <a:off x="156754" y="1685109"/>
            <a:ext cx="11959048" cy="2677656"/>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Choisir un format de papier</a:t>
            </a:r>
          </a:p>
          <a:p>
            <a:pPr algn="just"/>
            <a:r>
              <a:rPr lang="fr-FR" sz="2400" b="1" dirty="0">
                <a:latin typeface="Constantia" panose="02030602050306030303" pitchFamily="18" charset="0"/>
              </a:rPr>
              <a:t>PRÉPAREZ-VOUS. UTILISEZ le document ouvert dans l’exercice précédent.</a:t>
            </a:r>
          </a:p>
          <a:p>
            <a:pPr algn="just"/>
            <a:r>
              <a:rPr lang="fr-FR" sz="2400" dirty="0">
                <a:latin typeface="Constantia" panose="02030602050306030303" pitchFamily="18" charset="0"/>
              </a:rPr>
              <a:t>5. Cliquez sur l’onglet Disposition, puis sur la flèche déroulante pour afficher le menu Taille. Sélectionnez ensuite Lettre US.</a:t>
            </a:r>
          </a:p>
          <a:p>
            <a:pPr algn="just"/>
            <a:r>
              <a:rPr lang="fr-FR" sz="2400" dirty="0">
                <a:latin typeface="Constantia" panose="02030602050306030303" pitchFamily="18" charset="0"/>
              </a:rPr>
              <a:t>6. ENREGISTREZ le document sous le nom </a:t>
            </a:r>
            <a:r>
              <a:rPr lang="fr-FR" sz="2400" b="1" dirty="0" err="1">
                <a:latin typeface="Constantia" panose="02030602050306030303" pitchFamily="18" charset="0"/>
              </a:rPr>
              <a:t>Draft</a:t>
            </a:r>
            <a:r>
              <a:rPr lang="fr-FR" sz="2400" b="1" dirty="0">
                <a:latin typeface="Constantia" panose="02030602050306030303" pitchFamily="18" charset="0"/>
              </a:rPr>
              <a:t> 2 </a:t>
            </a:r>
            <a:r>
              <a:rPr lang="fr-FR" sz="2400" b="1" dirty="0" err="1">
                <a:latin typeface="Constantia" panose="02030602050306030303" pitchFamily="18" charset="0"/>
              </a:rPr>
              <a:t>Proposal</a:t>
            </a:r>
            <a:r>
              <a:rPr lang="fr-FR" sz="2400" b="1" dirty="0">
                <a:latin typeface="Constantia" panose="02030602050306030303" pitchFamily="18" charset="0"/>
              </a:rPr>
              <a:t> </a:t>
            </a:r>
            <a:r>
              <a:rPr lang="fr-FR" sz="2400" dirty="0">
                <a:latin typeface="Constantia" panose="02030602050306030303" pitchFamily="18" charset="0"/>
              </a:rPr>
              <a:t>dans le dossier de la leçon de votre clé USB.</a:t>
            </a:r>
          </a:p>
          <a:p>
            <a:pPr algn="just"/>
            <a:r>
              <a:rPr lang="fr-FR" sz="2400" dirty="0">
                <a:latin typeface="Constantia" panose="02030602050306030303" pitchFamily="18" charset="0"/>
              </a:rPr>
              <a:t>PAUSE. LAISSEZ le document ouvert pour l’utiliser dans l’exercice suivant.</a:t>
            </a:r>
          </a:p>
        </p:txBody>
      </p:sp>
    </p:spTree>
    <p:extLst>
      <p:ext uri="{BB962C8B-B14F-4D97-AF65-F5344CB8AC3E}">
        <p14:creationId xmlns:p14="http://schemas.microsoft.com/office/powerpoint/2010/main" val="336965054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 SAUTS</a:t>
            </a:r>
          </a:p>
        </p:txBody>
      </p:sp>
      <p:sp>
        <p:nvSpPr>
          <p:cNvPr id="6" name="ZoneTexte 5"/>
          <p:cNvSpPr txBox="1"/>
          <p:nvPr/>
        </p:nvSpPr>
        <p:spPr>
          <a:xfrm>
            <a:off x="156754" y="1544433"/>
            <a:ext cx="11959048" cy="2308324"/>
          </a:xfrm>
          <a:prstGeom prst="rect">
            <a:avLst/>
          </a:prstGeom>
          <a:noFill/>
        </p:spPr>
        <p:txBody>
          <a:bodyPr wrap="square" rtlCol="0">
            <a:spAutoFit/>
          </a:bodyPr>
          <a:lstStyle/>
          <a:p>
            <a:pPr algn="just"/>
            <a:r>
              <a:rPr lang="fr-FR" sz="2400" dirty="0">
                <a:latin typeface="Constantia" panose="02030602050306030303" pitchFamily="18" charset="0"/>
              </a:rPr>
              <a:t>Word commence automatiquement une nouvelle page dans les documents longs lorsque le texte atteint le bas de la page. Toutefois, vous utiliserez parfois des documents contenant divers objets ou des mises en page spéciales qui nécessitent de contrôler l’emplacement des sauts de page ou de section. Vous pouvez insérer et supprimer ces sauts de page manuels et sauts de section, et vous pouvez contrôler la césure des mots ou définir des espaces insécables dans Word.</a:t>
            </a:r>
            <a:endParaRPr lang="fr-FR" sz="2400" b="1" dirty="0">
              <a:latin typeface="Constantia" panose="02030602050306030303" pitchFamily="18" charset="0"/>
            </a:endParaRPr>
          </a:p>
        </p:txBody>
      </p:sp>
    </p:spTree>
    <p:extLst>
      <p:ext uri="{BB962C8B-B14F-4D97-AF65-F5344CB8AC3E}">
        <p14:creationId xmlns:p14="http://schemas.microsoft.com/office/powerpoint/2010/main" val="28705235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 SAUTS</a:t>
            </a:r>
          </a:p>
        </p:txBody>
      </p:sp>
      <p:sp>
        <p:nvSpPr>
          <p:cNvPr id="6" name="ZoneTexte 5"/>
          <p:cNvSpPr txBox="1"/>
          <p:nvPr/>
        </p:nvSpPr>
        <p:spPr>
          <a:xfrm>
            <a:off x="156754" y="1544433"/>
            <a:ext cx="11959048" cy="3416320"/>
          </a:xfrm>
          <a:prstGeom prst="rect">
            <a:avLst/>
          </a:prstGeom>
          <a:noFill/>
        </p:spPr>
        <p:txBody>
          <a:bodyPr wrap="square" rtlCol="0">
            <a:spAutoFit/>
          </a:bodyPr>
          <a:lstStyle/>
          <a:p>
            <a:pPr algn="just"/>
            <a:r>
              <a:rPr lang="fr-FR" sz="2400" b="1" dirty="0">
                <a:latin typeface="Constantia" panose="02030602050306030303" pitchFamily="18" charset="0"/>
              </a:rPr>
              <a:t>Insertion et suppression d’un saut de page manuel</a:t>
            </a:r>
          </a:p>
          <a:p>
            <a:pPr algn="just"/>
            <a:r>
              <a:rPr lang="fr-FR" sz="2400" dirty="0">
                <a:latin typeface="Constantia" panose="02030602050306030303" pitchFamily="18" charset="0"/>
              </a:rPr>
              <a:t>Un saut de page est l’emplacement dans un document où une page se termine et une nouvelle page commence. Vous pouvez laisser Word déterminer l’emplacement du saut de page, et vous pouvez également choisir où insérer un saut de page manuel ou définir des options spécifiques pour ces sauts de page. Les sauts de page manuels s’affichent sous la forme d’une ligne discontinue avec les mots Saut de page au centre lorsque vous activez le bouton Afficher/Masquer. En mode Page, Word affiche un document page par page, l’une après l’autre. Dans cet exercice, vous allez apprendre à insérer et à supprimer un saut de page manuel.</a:t>
            </a:r>
            <a:endParaRPr lang="fr-FR" sz="2400" b="1" dirty="0">
              <a:latin typeface="Constantia" panose="02030602050306030303" pitchFamily="18" charset="0"/>
            </a:endParaRPr>
          </a:p>
        </p:txBody>
      </p:sp>
    </p:spTree>
    <p:extLst>
      <p:ext uri="{BB962C8B-B14F-4D97-AF65-F5344CB8AC3E}">
        <p14:creationId xmlns:p14="http://schemas.microsoft.com/office/powerpoint/2010/main" val="370202104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 SAUTS</a:t>
            </a:r>
          </a:p>
        </p:txBody>
      </p:sp>
      <p:sp>
        <p:nvSpPr>
          <p:cNvPr id="6" name="ZoneTexte 5"/>
          <p:cNvSpPr txBox="1"/>
          <p:nvPr/>
        </p:nvSpPr>
        <p:spPr>
          <a:xfrm>
            <a:off x="156754" y="1544433"/>
            <a:ext cx="11959048" cy="3231654"/>
          </a:xfrm>
          <a:prstGeom prst="rect">
            <a:avLst/>
          </a:prstGeom>
          <a:noFill/>
        </p:spPr>
        <p:txBody>
          <a:bodyPr wrap="square" rtlCol="0">
            <a:spAutoFit/>
          </a:bodyPr>
          <a:lstStyle/>
          <a:p>
            <a:pPr algn="just">
              <a:lnSpc>
                <a:spcPct val="150000"/>
              </a:lnSpc>
            </a:pPr>
            <a:r>
              <a:rPr lang="fr-FR" sz="2400" b="1" dirty="0">
                <a:latin typeface="Constantia" panose="02030602050306030303" pitchFamily="18" charset="0"/>
              </a:rPr>
              <a:t>Insertion et suppression d’un saut de page manuel</a:t>
            </a:r>
          </a:p>
          <a:p>
            <a:pPr algn="just"/>
            <a:r>
              <a:rPr lang="fr-FR" sz="2400" dirty="0">
                <a:latin typeface="Constantia" panose="02030602050306030303" pitchFamily="18" charset="0"/>
              </a:rPr>
              <a:t>Le menu Sauts de page contient des options pour insérer trois types de sauts :</a:t>
            </a:r>
          </a:p>
          <a:p>
            <a:pPr algn="just"/>
            <a:r>
              <a:rPr lang="fr-FR" sz="2400" dirty="0">
                <a:latin typeface="Constantia" panose="02030602050306030303" pitchFamily="18" charset="0"/>
              </a:rPr>
              <a:t>•Page insère un saut de page manuel à l’endroit où une page se termine et une nouvelle page commence.</a:t>
            </a:r>
          </a:p>
          <a:p>
            <a:pPr algn="just"/>
            <a:r>
              <a:rPr lang="fr-FR" sz="2400" dirty="0">
                <a:latin typeface="Constantia" panose="02030602050306030303" pitchFamily="18" charset="0"/>
              </a:rPr>
              <a:t>•Colonne insère un saut de colonne manuel à l’endroit où le texte commencera dans la colonne suivante après le saut de colonne.</a:t>
            </a:r>
          </a:p>
          <a:p>
            <a:pPr algn="just"/>
            <a:r>
              <a:rPr lang="fr-FR" sz="2400" dirty="0">
                <a:latin typeface="Constantia" panose="02030602050306030303" pitchFamily="18" charset="0"/>
              </a:rPr>
              <a:t>•Habillage du texte sépare le texte qui entoure les objets sur une page web, par exemple le texte d’une légende du corps du texte.</a:t>
            </a:r>
            <a:endParaRPr lang="fr-FR" sz="2400" b="1" dirty="0">
              <a:latin typeface="Constantia" panose="02030602050306030303" pitchFamily="18" charset="0"/>
            </a:endParaRPr>
          </a:p>
        </p:txBody>
      </p:sp>
    </p:spTree>
    <p:extLst>
      <p:ext uri="{BB962C8B-B14F-4D97-AF65-F5344CB8AC3E}">
        <p14:creationId xmlns:p14="http://schemas.microsoft.com/office/powerpoint/2010/main" val="102829695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 SAUTS</a:t>
            </a:r>
          </a:p>
        </p:txBody>
      </p:sp>
      <p:sp>
        <p:nvSpPr>
          <p:cNvPr id="6" name="ZoneTexte 5"/>
          <p:cNvSpPr txBox="1"/>
          <p:nvPr/>
        </p:nvSpPr>
        <p:spPr>
          <a:xfrm>
            <a:off x="156754" y="1685109"/>
            <a:ext cx="11959048" cy="4154984"/>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Insérer et supprimer un saut de page manuel</a:t>
            </a:r>
          </a:p>
          <a:p>
            <a:pPr algn="just"/>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a:t>
            </a:r>
          </a:p>
          <a:p>
            <a:pPr algn="just"/>
            <a:r>
              <a:rPr lang="fr-FR" sz="2400" dirty="0">
                <a:latin typeface="Constantia" panose="02030602050306030303" pitchFamily="18" charset="0"/>
              </a:rPr>
              <a:t>1. Supprimez toutes les lignes vierges au-dessus de Description de la proposition. Le point d’insertion doit être positionné avant le D dans le titre Description de la proposition.</a:t>
            </a:r>
          </a:p>
          <a:p>
            <a:pPr algn="just"/>
            <a:r>
              <a:rPr lang="fr-FR" sz="2400" dirty="0">
                <a:latin typeface="Constantia" panose="02030602050306030303" pitchFamily="18" charset="0"/>
              </a:rPr>
              <a:t>2. Sous l’onglet Insertion, dans le groupe Pages, cliquez sur le bouton Saut de page. Un saut de page manuel est inséré et le paragraphe Description de la proposition est forcé à la page suivante.</a:t>
            </a:r>
          </a:p>
          <a:p>
            <a:pPr algn="just"/>
            <a:r>
              <a:rPr lang="fr-FR" sz="2400" dirty="0">
                <a:latin typeface="Constantia" panose="02030602050306030303" pitchFamily="18" charset="0"/>
              </a:rPr>
              <a:t>3. Faites défiler le document vers le haut jusqu’à la première page et remarquez le marqueur de saut de page qui a été inséré et qui s’affiche sous la forme d’une ligne discontinue. Si vous ne voyez pas le marqueur de saut de page, assurez-vous que la commande Afficher/Masquer est activée.</a:t>
            </a:r>
          </a:p>
        </p:txBody>
      </p:sp>
    </p:spTree>
    <p:extLst>
      <p:ext uri="{BB962C8B-B14F-4D97-AF65-F5344CB8AC3E}">
        <p14:creationId xmlns:p14="http://schemas.microsoft.com/office/powerpoint/2010/main" val="4100533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 SAUTS</a:t>
            </a:r>
          </a:p>
        </p:txBody>
      </p:sp>
      <p:sp>
        <p:nvSpPr>
          <p:cNvPr id="6" name="ZoneTexte 5"/>
          <p:cNvSpPr txBox="1"/>
          <p:nvPr/>
        </p:nvSpPr>
        <p:spPr>
          <a:xfrm>
            <a:off x="156754" y="1685109"/>
            <a:ext cx="11959048" cy="4524315"/>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Insérer et supprimer un saut de page manuel</a:t>
            </a:r>
          </a:p>
          <a:p>
            <a:pPr algn="just"/>
            <a:r>
              <a:rPr lang="fr-FR" sz="2400" dirty="0">
                <a:latin typeface="Constantia" panose="02030602050306030303" pitchFamily="18" charset="0"/>
              </a:rPr>
              <a:t>4. Faites défiler le document vers le bas et placez le point d’insertion avant le O dans le titre Option 1.</a:t>
            </a:r>
          </a:p>
          <a:p>
            <a:pPr algn="just"/>
            <a:r>
              <a:rPr lang="fr-FR" sz="2400" dirty="0">
                <a:latin typeface="Constantia" panose="02030602050306030303" pitchFamily="18" charset="0"/>
              </a:rPr>
              <a:t>5.Sous l’onglet Disposition, dans le groupe Mise en page, cliquez sur la flèche déroulante pour afficher le menu Sauts de page. Le menu Sauts de page apparaît.</a:t>
            </a:r>
          </a:p>
          <a:p>
            <a:pPr algn="just"/>
            <a:r>
              <a:rPr lang="fr-FR" sz="2400" dirty="0">
                <a:latin typeface="Constantia" panose="02030602050306030303" pitchFamily="18" charset="0"/>
              </a:rPr>
              <a:t>6. Sélectionnez Page dans le menu. Un saut de page manuel est inséré et le texte est forcé à la page suivante.</a:t>
            </a:r>
          </a:p>
          <a:p>
            <a:pPr algn="just"/>
            <a:r>
              <a:rPr lang="fr-FR" sz="2400" dirty="0">
                <a:latin typeface="Constantia" panose="02030602050306030303" pitchFamily="18" charset="0"/>
              </a:rPr>
              <a:t>7. Placez le point d’insertion avant le O dans le titre Option 2 et répétez les étapes 5 et 6.</a:t>
            </a:r>
          </a:p>
          <a:p>
            <a:pPr algn="just"/>
            <a:r>
              <a:rPr lang="fr-FR" sz="2400" dirty="0">
                <a:latin typeface="Constantia" panose="02030602050306030303" pitchFamily="18" charset="0"/>
              </a:rPr>
              <a:t>8. Placez le point d’insertion avant le O dans le titre Option 3 et appuyez sur </a:t>
            </a:r>
            <a:r>
              <a:rPr lang="fr-FR" sz="2400" dirty="0" err="1">
                <a:latin typeface="Constantia" panose="02030602050306030303" pitchFamily="18" charset="0"/>
              </a:rPr>
              <a:t>Ctrl+Entrée</a:t>
            </a:r>
            <a:r>
              <a:rPr lang="fr-FR" sz="2400" dirty="0">
                <a:latin typeface="Constantia" panose="02030602050306030303" pitchFamily="18" charset="0"/>
              </a:rPr>
              <a:t> pour insérer un saut de page manuel à l’aide du raccourci clavier.</a:t>
            </a:r>
          </a:p>
          <a:p>
            <a:pPr algn="just"/>
            <a:r>
              <a:rPr lang="fr-FR" sz="2400" dirty="0">
                <a:latin typeface="Constantia" panose="02030602050306030303" pitchFamily="18" charset="0"/>
              </a:rPr>
              <a:t>9. Enregistrez le document sous le nom </a:t>
            </a:r>
            <a:r>
              <a:rPr lang="fr-FR" sz="2400" b="1" dirty="0" err="1">
                <a:latin typeface="Constantia" panose="02030602050306030303" pitchFamily="18" charset="0"/>
              </a:rPr>
              <a:t>Draft</a:t>
            </a:r>
            <a:r>
              <a:rPr lang="fr-FR" sz="2400" b="1" dirty="0">
                <a:latin typeface="Constantia" panose="02030602050306030303" pitchFamily="18" charset="0"/>
              </a:rPr>
              <a:t> 3 </a:t>
            </a:r>
            <a:r>
              <a:rPr lang="fr-FR" sz="2400" b="1" dirty="0" err="1">
                <a:latin typeface="Constantia" panose="02030602050306030303" pitchFamily="18" charset="0"/>
              </a:rPr>
              <a:t>Proposal</a:t>
            </a:r>
            <a:r>
              <a:rPr lang="fr-FR" sz="2400" b="1" dirty="0">
                <a:latin typeface="Constantia" panose="02030602050306030303" pitchFamily="18" charset="0"/>
              </a:rPr>
              <a:t> </a:t>
            </a:r>
            <a:r>
              <a:rPr lang="fr-FR" sz="2400" dirty="0">
                <a:latin typeface="Constantia" panose="02030602050306030303" pitchFamily="18" charset="0"/>
              </a:rPr>
              <a:t>dans le dossier de la leçon de votre clé USB.</a:t>
            </a:r>
          </a:p>
        </p:txBody>
      </p:sp>
    </p:spTree>
    <p:extLst>
      <p:ext uri="{BB962C8B-B14F-4D97-AF65-F5344CB8AC3E}">
        <p14:creationId xmlns:p14="http://schemas.microsoft.com/office/powerpoint/2010/main" val="376545160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 SAUTS</a:t>
            </a:r>
          </a:p>
        </p:txBody>
      </p:sp>
      <p:sp>
        <p:nvSpPr>
          <p:cNvPr id="6" name="ZoneTexte 5"/>
          <p:cNvSpPr txBox="1"/>
          <p:nvPr/>
        </p:nvSpPr>
        <p:spPr>
          <a:xfrm>
            <a:off x="156754" y="1685109"/>
            <a:ext cx="11959048" cy="2308324"/>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Insérer et supprimer un saut de page manuel</a:t>
            </a:r>
          </a:p>
          <a:p>
            <a:pPr algn="just"/>
            <a:r>
              <a:rPr lang="fr-FR" sz="2400" dirty="0">
                <a:latin typeface="Constantia" panose="02030602050306030303" pitchFamily="18" charset="0"/>
              </a:rPr>
              <a:t>10. Cliquez sur l’onglet Affichage, modifiez l’affichage pour le définir sur Brouillon, puis passez en revue les sauts de page dans votre document.</a:t>
            </a:r>
          </a:p>
          <a:p>
            <a:pPr algn="just"/>
            <a:r>
              <a:rPr lang="fr-FR" sz="2400" dirty="0">
                <a:latin typeface="Constantia" panose="02030602050306030303" pitchFamily="18" charset="0"/>
              </a:rPr>
              <a:t>11. Revenez à l’écran Mode Page.</a:t>
            </a:r>
          </a:p>
          <a:p>
            <a:pPr algn="just"/>
            <a:r>
              <a:rPr lang="fr-FR" sz="2400" dirty="0">
                <a:latin typeface="Constantia" panose="02030602050306030303" pitchFamily="18" charset="0"/>
              </a:rPr>
              <a:t>12. Faites défiler jusqu’à la deuxième page et remarquez le marqueur de saut de page manuel.</a:t>
            </a:r>
          </a:p>
        </p:txBody>
      </p:sp>
    </p:spTree>
    <p:extLst>
      <p:ext uri="{BB962C8B-B14F-4D97-AF65-F5344CB8AC3E}">
        <p14:creationId xmlns:p14="http://schemas.microsoft.com/office/powerpoint/2010/main" val="1840027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43691" y="1711235"/>
            <a:ext cx="11553726" cy="5262979"/>
          </a:xfrm>
          <a:prstGeom prst="rect">
            <a:avLst/>
          </a:prstGeom>
          <a:noFill/>
        </p:spPr>
        <p:txBody>
          <a:bodyPr wrap="square" rtlCol="0">
            <a:spAutoFit/>
          </a:bodyPr>
          <a:lstStyle/>
          <a:p>
            <a:pPr algn="just"/>
            <a:r>
              <a:rPr lang="fr-FR" sz="2400" b="1" dirty="0">
                <a:latin typeface="Constantia" panose="02030602050306030303" pitchFamily="18" charset="0"/>
              </a:rPr>
              <a:t>Saisie de texte dans le document: </a:t>
            </a:r>
            <a:r>
              <a:rPr lang="fr-FR" sz="2400" b="1" dirty="0">
                <a:solidFill>
                  <a:srgbClr val="FF0000"/>
                </a:solidFill>
                <a:latin typeface="Constantia" panose="02030602050306030303" pitchFamily="18" charset="0"/>
              </a:rPr>
              <a:t>PAS A PAS </a:t>
            </a:r>
            <a:endParaRPr lang="fr-FR" sz="2400" b="1" dirty="0">
              <a:latin typeface="Constantia" panose="02030602050306030303" pitchFamily="18" charset="0"/>
            </a:endParaRPr>
          </a:p>
          <a:p>
            <a:pPr algn="just"/>
            <a:r>
              <a:rPr lang="fr-FR" sz="2400" dirty="0">
                <a:latin typeface="Constantia" panose="02030602050306030303" pitchFamily="18" charset="0"/>
              </a:rPr>
              <a:t>Nous sommes ravis que vous ayez choisi de mettre votre maison en vente chez Tech Terrace Real </a:t>
            </a:r>
            <a:r>
              <a:rPr lang="fr-FR" sz="2400" dirty="0" err="1">
                <a:latin typeface="Constantia" panose="02030602050306030303" pitchFamily="18" charset="0"/>
              </a:rPr>
              <a:t>Estate</a:t>
            </a:r>
            <a:r>
              <a:rPr lang="fr-FR" sz="2400" dirty="0">
                <a:latin typeface="Constantia" panose="02030602050306030303" pitchFamily="18" charset="0"/>
              </a:rPr>
              <a:t>. Notre agence est celle qui a acheté, vendu, rénové, évalué, loué et géré le plus de maisons dans le quartier de Tech Terrace. Nous allons vous faire profiter de cette expérience.</a:t>
            </a:r>
          </a:p>
          <a:p>
            <a:pPr algn="just"/>
            <a:r>
              <a:rPr lang="fr-FR" sz="2400" dirty="0">
                <a:latin typeface="Constantia" panose="02030602050306030303" pitchFamily="18" charset="0"/>
              </a:rPr>
              <a:t>Notre objectif est de vendre rapidement votre maison au meilleur prix possible.</a:t>
            </a:r>
          </a:p>
          <a:p>
            <a:pPr algn="just"/>
            <a:r>
              <a:rPr lang="fr-FR" sz="2400" dirty="0">
                <a:latin typeface="Constantia" panose="02030602050306030303" pitchFamily="18" charset="0"/>
              </a:rPr>
              <a:t>Le dossier joint contient une étude de marché concurrentielle, l’ensemble des données d’inscription, une copie des contrats et une brochure personnalisée de la maison. Votre maison a été intégrée à la liste MLS et nous avons publié une annonce Internet sur notre site web. Nous vous contacterons bientôt pour déterminer le meilleur moment pour organiser des visites. </a:t>
            </a:r>
          </a:p>
          <a:p>
            <a:pPr algn="just"/>
            <a:r>
              <a:rPr lang="fr-FR" sz="2400" dirty="0">
                <a:latin typeface="Constantia" panose="02030602050306030303" pitchFamily="18" charset="0"/>
              </a:rPr>
              <a:t>Nous sommes impatients de collaborer avec vous pour la vente de votre maison. N’hésitez pas à nous appeler si vous avez des questions.</a:t>
            </a:r>
          </a:p>
          <a:p>
            <a:endParaRPr lang="fr-FR" sz="2400" b="1" dirty="0">
              <a:latin typeface="Constantia" panose="02030602050306030303" pitchFamily="18" charset="0"/>
            </a:endParaRPr>
          </a:p>
        </p:txBody>
      </p:sp>
    </p:spTree>
    <p:extLst>
      <p:ext uri="{BB962C8B-B14F-4D97-AF65-F5344CB8AC3E}">
        <p14:creationId xmlns:p14="http://schemas.microsoft.com/office/powerpoint/2010/main" val="168439149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 SAUTS</a:t>
            </a:r>
          </a:p>
        </p:txBody>
      </p:sp>
      <p:sp>
        <p:nvSpPr>
          <p:cNvPr id="6" name="ZoneTexte 5"/>
          <p:cNvSpPr txBox="1"/>
          <p:nvPr/>
        </p:nvSpPr>
        <p:spPr>
          <a:xfrm>
            <a:off x="156754" y="1685109"/>
            <a:ext cx="11959048" cy="5262979"/>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Insérer et supprimer un saut de page manuel</a:t>
            </a:r>
          </a:p>
          <a:p>
            <a:pPr algn="just"/>
            <a:r>
              <a:rPr lang="fr-FR" sz="2400" dirty="0">
                <a:latin typeface="Constantia" panose="02030602050306030303" pitchFamily="18" charset="0"/>
              </a:rPr>
              <a:t>Sur la page 2, sélectionnez le marqueur de saut de page.</a:t>
            </a:r>
          </a:p>
          <a:p>
            <a:pPr algn="just"/>
            <a:r>
              <a:rPr lang="fr-FR" sz="2400" dirty="0">
                <a:latin typeface="Constantia" panose="02030602050306030303" pitchFamily="18" charset="0"/>
              </a:rPr>
              <a:t>14. Appuyez sur la touche Retour arrière. Le saut de page est supprimé, et le texte de la page suivante est déplacé sur la page 2.</a:t>
            </a:r>
          </a:p>
          <a:p>
            <a:pPr algn="just"/>
            <a:r>
              <a:rPr lang="fr-FR" sz="2400" dirty="0">
                <a:latin typeface="Constantia" panose="02030602050306030303" pitchFamily="18" charset="0"/>
              </a:rPr>
              <a:t>15. Faites défiler le document vers le haut jusqu’à la page 1, sélectionnez le marqueur de saut de page situé sous le dernier paragraphe de la section Description, puis appuyez sur la touche Retour arrière. Le titre Description de la proposition est déplacé vers la page 1.</a:t>
            </a:r>
          </a:p>
          <a:p>
            <a:pPr algn="just"/>
            <a:r>
              <a:rPr lang="fr-FR" sz="2400" dirty="0">
                <a:latin typeface="Constantia" panose="02030602050306030303" pitchFamily="18" charset="0"/>
              </a:rPr>
              <a:t>16. Sélectionnez les marqueurs de saut de page restants et appuyez sur Supprimer.</a:t>
            </a:r>
          </a:p>
          <a:p>
            <a:pPr algn="just"/>
            <a:r>
              <a:rPr lang="fr-FR" sz="2400" dirty="0">
                <a:latin typeface="Constantia" panose="02030602050306030303" pitchFamily="18" charset="0"/>
              </a:rPr>
              <a:t>17. Laissez le document ouvert sans enregistrer les modifications effectuées au cours des trois dernières étapes.</a:t>
            </a:r>
          </a:p>
          <a:p>
            <a:pPr algn="just"/>
            <a:r>
              <a:rPr lang="fr-FR" sz="2400" dirty="0">
                <a:latin typeface="Constantia" panose="02030602050306030303" pitchFamily="18" charset="0"/>
              </a:rPr>
              <a:t>PAUSE. LAISSEZ le document ouvert pour l’utiliser dans l’exercice suivant.</a:t>
            </a:r>
          </a:p>
          <a:p>
            <a:pPr algn="just"/>
            <a:r>
              <a:rPr lang="fr-FR" sz="2400" dirty="0">
                <a:latin typeface="Constantia" panose="02030602050306030303" pitchFamily="18" charset="0"/>
              </a:rPr>
              <a:t>Remarque</a:t>
            </a:r>
          </a:p>
          <a:p>
            <a:pPr algn="just"/>
            <a:r>
              <a:rPr lang="fr-FR" sz="2400" b="1" i="1" dirty="0">
                <a:solidFill>
                  <a:srgbClr val="FF0000"/>
                </a:solidFill>
                <a:latin typeface="Constantia" panose="02030602050306030303" pitchFamily="18" charset="0"/>
              </a:rPr>
              <a:t>Cliquez sur le bouton Afficher/Masquer pour afficher les sauts de page et les sauts de section afin de les modifier.</a:t>
            </a:r>
          </a:p>
        </p:txBody>
      </p:sp>
    </p:spTree>
    <p:extLst>
      <p:ext uri="{BB962C8B-B14F-4D97-AF65-F5344CB8AC3E}">
        <p14:creationId xmlns:p14="http://schemas.microsoft.com/office/powerpoint/2010/main" val="174361358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 SAUTS</a:t>
            </a:r>
          </a:p>
        </p:txBody>
      </p:sp>
      <p:sp>
        <p:nvSpPr>
          <p:cNvPr id="6" name="ZoneTexte 5"/>
          <p:cNvSpPr txBox="1"/>
          <p:nvPr/>
        </p:nvSpPr>
        <p:spPr>
          <a:xfrm>
            <a:off x="156754" y="1544433"/>
            <a:ext cx="11959048" cy="3970318"/>
          </a:xfrm>
          <a:prstGeom prst="rect">
            <a:avLst/>
          </a:prstGeom>
          <a:noFill/>
        </p:spPr>
        <p:txBody>
          <a:bodyPr wrap="square" rtlCol="0">
            <a:spAutoFit/>
          </a:bodyPr>
          <a:lstStyle/>
          <a:p>
            <a:pPr algn="just">
              <a:lnSpc>
                <a:spcPct val="150000"/>
              </a:lnSpc>
            </a:pPr>
            <a:r>
              <a:rPr lang="fr-FR" sz="2400" b="1" dirty="0">
                <a:latin typeface="Constantia" panose="02030602050306030303" pitchFamily="18" charset="0"/>
              </a:rPr>
              <a:t>Insertion de sauts de Section</a:t>
            </a:r>
          </a:p>
          <a:p>
            <a:pPr algn="just"/>
            <a:r>
              <a:rPr lang="fr-FR" sz="2400" dirty="0">
                <a:latin typeface="Constantia" panose="02030602050306030303" pitchFamily="18" charset="0"/>
              </a:rPr>
              <a:t>Un saut de section permet de créer plusieurs sections dans le même document. Vous pouvez même créer des sections différentes sur la même page. Chaque section peut avoir sa propre mise en page ou mise en forme. Vous pouvez utiliser les sauts de section pour créer une section dans votre document qui contient une page avec des marges et une orientation qui sont différentes du reste du document. Un saut de section s’affiche avec une ligne double discontinue étiquetée Saut de section. Vous pouvez sélectionner et supprimer des sauts de section de la même manière que vous pouvez supprimer des sauts de page. Dans cet exercice, vous allez insérer un saut de section continu et modifier les marges de cette section.</a:t>
            </a:r>
            <a:endParaRPr lang="fr-FR" sz="2400" b="1" dirty="0">
              <a:latin typeface="Constantia" panose="02030602050306030303" pitchFamily="18" charset="0"/>
            </a:endParaRPr>
          </a:p>
        </p:txBody>
      </p:sp>
    </p:spTree>
    <p:extLst>
      <p:ext uri="{BB962C8B-B14F-4D97-AF65-F5344CB8AC3E}">
        <p14:creationId xmlns:p14="http://schemas.microsoft.com/office/powerpoint/2010/main" val="259357021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 SAUTS</a:t>
            </a:r>
          </a:p>
        </p:txBody>
      </p:sp>
      <p:sp>
        <p:nvSpPr>
          <p:cNvPr id="6" name="ZoneTexte 5"/>
          <p:cNvSpPr txBox="1"/>
          <p:nvPr/>
        </p:nvSpPr>
        <p:spPr>
          <a:xfrm>
            <a:off x="156754" y="1544433"/>
            <a:ext cx="11959048" cy="1384995"/>
          </a:xfrm>
          <a:prstGeom prst="rect">
            <a:avLst/>
          </a:prstGeom>
          <a:noFill/>
        </p:spPr>
        <p:txBody>
          <a:bodyPr wrap="square" rtlCol="0">
            <a:spAutoFit/>
          </a:bodyPr>
          <a:lstStyle/>
          <a:p>
            <a:pPr algn="just">
              <a:lnSpc>
                <a:spcPct val="150000"/>
              </a:lnSpc>
            </a:pPr>
            <a:r>
              <a:rPr lang="fr-FR" sz="2400" b="1" dirty="0">
                <a:latin typeface="Constantia" panose="02030602050306030303" pitchFamily="18" charset="0"/>
              </a:rPr>
              <a:t>Insertion de sauts de Section</a:t>
            </a:r>
          </a:p>
          <a:p>
            <a:pPr algn="just"/>
            <a:r>
              <a:rPr lang="fr-FR" sz="2400" dirty="0">
                <a:latin typeface="Constantia" panose="02030602050306030303" pitchFamily="18" charset="0"/>
              </a:rPr>
              <a:t>Quatre options sont disponibles pour créer des sauts de section dans Word, comme indiqué dans le tableau ci-dessous.</a:t>
            </a:r>
            <a:endParaRPr lang="fr-FR" sz="2400" b="1" dirty="0">
              <a:latin typeface="Constantia" panose="02030602050306030303" pitchFamily="18" charset="0"/>
            </a:endParaRPr>
          </a:p>
        </p:txBody>
      </p:sp>
      <p:pic>
        <p:nvPicPr>
          <p:cNvPr id="2" name="Image 1"/>
          <p:cNvPicPr>
            <a:picLocks noChangeAspect="1"/>
          </p:cNvPicPr>
          <p:nvPr/>
        </p:nvPicPr>
        <p:blipFill>
          <a:blip r:embed="rId2"/>
          <a:stretch>
            <a:fillRect/>
          </a:stretch>
        </p:blipFill>
        <p:spPr>
          <a:xfrm>
            <a:off x="254774" y="2929428"/>
            <a:ext cx="11861028" cy="3471372"/>
          </a:xfrm>
          <a:prstGeom prst="rect">
            <a:avLst/>
          </a:prstGeom>
        </p:spPr>
      </p:pic>
    </p:spTree>
    <p:extLst>
      <p:ext uri="{BB962C8B-B14F-4D97-AF65-F5344CB8AC3E}">
        <p14:creationId xmlns:p14="http://schemas.microsoft.com/office/powerpoint/2010/main" val="136523304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 SAUTS</a:t>
            </a:r>
          </a:p>
        </p:txBody>
      </p:sp>
      <p:sp>
        <p:nvSpPr>
          <p:cNvPr id="6" name="ZoneTexte 5"/>
          <p:cNvSpPr txBox="1"/>
          <p:nvPr/>
        </p:nvSpPr>
        <p:spPr>
          <a:xfrm>
            <a:off x="156754" y="1685109"/>
            <a:ext cx="11959048" cy="4154984"/>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Insérer un saut de section</a:t>
            </a:r>
          </a:p>
          <a:p>
            <a:pPr algn="just"/>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a:t>
            </a:r>
          </a:p>
          <a:p>
            <a:pPr algn="just"/>
            <a:r>
              <a:rPr lang="fr-FR" sz="2400" dirty="0">
                <a:latin typeface="Constantia" panose="02030602050306030303" pitchFamily="18" charset="0"/>
              </a:rPr>
              <a:t>1. Appuyez sur </a:t>
            </a:r>
            <a:r>
              <a:rPr lang="fr-FR" sz="2400" dirty="0" err="1">
                <a:latin typeface="Constantia" panose="02030602050306030303" pitchFamily="18" charset="0"/>
              </a:rPr>
              <a:t>Ctrl+Origine</a:t>
            </a:r>
            <a:r>
              <a:rPr lang="fr-FR" sz="2400" dirty="0">
                <a:latin typeface="Constantia" panose="02030602050306030303" pitchFamily="18" charset="0"/>
              </a:rPr>
              <a:t>(Home) pour afficher la page 1 et placez le point d’insertion après le texte Proposition de transfert.</a:t>
            </a:r>
          </a:p>
          <a:p>
            <a:pPr algn="just"/>
            <a:r>
              <a:rPr lang="fr-FR" sz="2400" dirty="0">
                <a:latin typeface="Constantia" panose="02030602050306030303" pitchFamily="18" charset="0"/>
              </a:rPr>
              <a:t>2. Sous l’onglet Disposition, dans le groupe Mise en page, cliquez sur le bouton Sauts de page.</a:t>
            </a:r>
          </a:p>
          <a:p>
            <a:pPr algn="just"/>
            <a:r>
              <a:rPr lang="fr-FR" sz="2400" dirty="0">
                <a:latin typeface="Constantia" panose="02030602050306030303" pitchFamily="18" charset="0"/>
              </a:rPr>
              <a:t>3. Sous Sauts de section, sélectionnez Continu. Un saut de section continu est inséré, qui commence une nouvelle section sur la même page.</a:t>
            </a:r>
          </a:p>
          <a:p>
            <a:pPr algn="just"/>
            <a:r>
              <a:rPr lang="fr-FR" sz="2400" dirty="0">
                <a:latin typeface="Constantia" panose="02030602050306030303" pitchFamily="18" charset="0"/>
              </a:rPr>
              <a:t>4. Placez le point d’insertion sur la ligne vierge avant le P de Préparé pour . . .</a:t>
            </a:r>
          </a:p>
          <a:p>
            <a:pPr algn="just"/>
            <a:r>
              <a:rPr lang="fr-FR" sz="2400" dirty="0">
                <a:latin typeface="Constantia" panose="02030602050306030303" pitchFamily="18" charset="0"/>
              </a:rPr>
              <a:t>5. Sous l’onglet Disposition, dans le groupe Mise en page, cliquez sur le bouton Sauts de page.</a:t>
            </a:r>
          </a:p>
        </p:txBody>
      </p:sp>
    </p:spTree>
    <p:extLst>
      <p:ext uri="{BB962C8B-B14F-4D97-AF65-F5344CB8AC3E}">
        <p14:creationId xmlns:p14="http://schemas.microsoft.com/office/powerpoint/2010/main" val="417529560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 SAUTS</a:t>
            </a:r>
          </a:p>
        </p:txBody>
      </p:sp>
      <p:sp>
        <p:nvSpPr>
          <p:cNvPr id="6" name="ZoneTexte 5"/>
          <p:cNvSpPr txBox="1"/>
          <p:nvPr/>
        </p:nvSpPr>
        <p:spPr>
          <a:xfrm>
            <a:off x="156754" y="1685109"/>
            <a:ext cx="11959048" cy="5262979"/>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Insérer un saut de section</a:t>
            </a:r>
          </a:p>
          <a:p>
            <a:pPr algn="just"/>
            <a:r>
              <a:rPr lang="fr-FR" sz="2400" dirty="0">
                <a:latin typeface="Constantia" panose="02030602050306030303" pitchFamily="18" charset="0"/>
              </a:rPr>
              <a:t>6. Dans la section Sauts de section du menu, sélectionnez Page suivante. Un saut de section Page suivante est inséré dans votre document. L’insertion d’un saut de section vous permet de mettre en forme la page sans affecter les autres pages du document.</a:t>
            </a:r>
          </a:p>
          <a:p>
            <a:pPr algn="just"/>
            <a:r>
              <a:rPr lang="fr-FR" sz="2400" dirty="0">
                <a:latin typeface="Constantia" panose="02030602050306030303" pitchFamily="18" charset="0"/>
              </a:rPr>
              <a:t>7. Placez le point d’insertion avant le O dans le titre Option 1.</a:t>
            </a:r>
          </a:p>
          <a:p>
            <a:pPr algn="just"/>
            <a:r>
              <a:rPr lang="fr-FR" sz="2400" dirty="0">
                <a:latin typeface="Constantia" panose="02030602050306030303" pitchFamily="18" charset="0"/>
              </a:rPr>
              <a:t>8. Sous l’onglet Disposition, dans le groupe Mise en page, cliquez sur le bouton Sauts de page.</a:t>
            </a:r>
          </a:p>
          <a:p>
            <a:pPr algn="just"/>
            <a:r>
              <a:rPr lang="fr-FR" sz="2400" dirty="0">
                <a:latin typeface="Constantia" panose="02030602050306030303" pitchFamily="18" charset="0"/>
              </a:rPr>
              <a:t>9. Sous Sauts de section, sélectionnez Page suivante. Le saut de section Page suivante commence une nouvelle section sur la page suivante.</a:t>
            </a:r>
          </a:p>
          <a:p>
            <a:pPr algn="just"/>
            <a:r>
              <a:rPr lang="fr-FR" sz="2400" dirty="0">
                <a:latin typeface="Constantia" panose="02030602050306030303" pitchFamily="18" charset="0"/>
              </a:rPr>
              <a:t>10. Placez le point d’insertion sur la page 1, puis sélectionnez les trois lignes de titres de manière à inclure la ligne vierge située dessous.</a:t>
            </a:r>
          </a:p>
          <a:p>
            <a:pPr algn="just"/>
            <a:r>
              <a:rPr lang="fr-FR" sz="2400" dirty="0">
                <a:latin typeface="Constantia" panose="02030602050306030303" pitchFamily="18" charset="0"/>
              </a:rPr>
              <a:t>11. Cliquez sur le lanceur de boîte de dialogue dans le groupe Mise en page pour afficher la boîte de dialogue Mise en page.</a:t>
            </a:r>
          </a:p>
          <a:p>
            <a:pPr algn="just"/>
            <a:endParaRPr lang="fr-FR" sz="2400" b="1" dirty="0">
              <a:latin typeface="Constantia" panose="02030602050306030303" pitchFamily="18" charset="0"/>
            </a:endParaRPr>
          </a:p>
        </p:txBody>
      </p:sp>
    </p:spTree>
    <p:extLst>
      <p:ext uri="{BB962C8B-B14F-4D97-AF65-F5344CB8AC3E}">
        <p14:creationId xmlns:p14="http://schemas.microsoft.com/office/powerpoint/2010/main" val="380404256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 SAUTS</a:t>
            </a:r>
          </a:p>
        </p:txBody>
      </p:sp>
      <p:sp>
        <p:nvSpPr>
          <p:cNvPr id="6" name="ZoneTexte 5"/>
          <p:cNvSpPr txBox="1"/>
          <p:nvPr/>
        </p:nvSpPr>
        <p:spPr>
          <a:xfrm>
            <a:off x="156754" y="1685109"/>
            <a:ext cx="11959048" cy="4524315"/>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Insérer un saut de section</a:t>
            </a:r>
          </a:p>
          <a:p>
            <a:pPr algn="just"/>
            <a:r>
              <a:rPr lang="fr-FR" sz="2400" dirty="0">
                <a:latin typeface="Constantia" panose="02030602050306030303" pitchFamily="18" charset="0"/>
              </a:rPr>
              <a:t>12. Sous l’onglet Marges, modifiez la marge supérieure pour la faire passer de 5,08 cm à 2,54 cm. Dans le coin inférieur gauche de la boîte de dialogue, vous remarquez que l’option Appliquer à la section apparaît désormais comme Aux sections sélectionnées.</a:t>
            </a:r>
          </a:p>
          <a:p>
            <a:pPr algn="just"/>
            <a:r>
              <a:rPr lang="fr-FR" sz="2400" dirty="0">
                <a:latin typeface="Constantia" panose="02030602050306030303" pitchFamily="18" charset="0"/>
              </a:rPr>
              <a:t>13. Cliquez sur l’onglet Disposition dans la boîte de dialogue et, dans la section Page, définissez la valeur Alignement vertical sur Centré, puis cliquez sur OK. Les modifications apportées sous l’onglet Mise en page sont appliquées à cette section.</a:t>
            </a:r>
          </a:p>
          <a:p>
            <a:pPr algn="just"/>
            <a:r>
              <a:rPr lang="fr-FR" sz="2400" dirty="0">
                <a:latin typeface="Constantia" panose="02030602050306030303" pitchFamily="18" charset="0"/>
              </a:rPr>
              <a:t>14. Cliquez sur l’onglet Fichier, puis sur Imprimer pour afficher un aperçu du document en mode </a:t>
            </a:r>
            <a:r>
              <a:rPr lang="fr-FR" sz="2400" dirty="0" err="1">
                <a:latin typeface="Constantia" panose="02030602050306030303" pitchFamily="18" charset="0"/>
              </a:rPr>
              <a:t>Backstage</a:t>
            </a:r>
            <a:r>
              <a:rPr lang="fr-FR" sz="2400" dirty="0">
                <a:latin typeface="Constantia" panose="02030602050306030303" pitchFamily="18" charset="0"/>
              </a:rPr>
              <a:t>. La première page est centrée verticalement, alors que les pages restantes sont alignées verticalement en haut avec une marge de 5,08 cm. Utilisez le bouton Page suivante en mode </a:t>
            </a:r>
            <a:r>
              <a:rPr lang="fr-FR" sz="2400" dirty="0" err="1">
                <a:latin typeface="Constantia" panose="02030602050306030303" pitchFamily="18" charset="0"/>
              </a:rPr>
              <a:t>Backstage</a:t>
            </a:r>
            <a:r>
              <a:rPr lang="fr-FR" sz="2400" dirty="0">
                <a:latin typeface="Constantia" panose="02030602050306030303" pitchFamily="18" charset="0"/>
              </a:rPr>
              <a:t> pour accéder à la page suivante. Utilisez ensuite le bouton Page précédente pour revenir à la page 1.</a:t>
            </a:r>
          </a:p>
        </p:txBody>
      </p:sp>
    </p:spTree>
    <p:extLst>
      <p:ext uri="{BB962C8B-B14F-4D97-AF65-F5344CB8AC3E}">
        <p14:creationId xmlns:p14="http://schemas.microsoft.com/office/powerpoint/2010/main" val="347063659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 SAUTS</a:t>
            </a:r>
          </a:p>
        </p:txBody>
      </p:sp>
      <p:sp>
        <p:nvSpPr>
          <p:cNvPr id="6" name="ZoneTexte 5"/>
          <p:cNvSpPr txBox="1"/>
          <p:nvPr/>
        </p:nvSpPr>
        <p:spPr>
          <a:xfrm>
            <a:off x="156754" y="1685109"/>
            <a:ext cx="11959048" cy="5262979"/>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Insérer un saut de section</a:t>
            </a:r>
          </a:p>
          <a:p>
            <a:pPr algn="just"/>
            <a:r>
              <a:rPr lang="fr-FR" sz="2400" dirty="0">
                <a:latin typeface="Constantia" panose="02030602050306030303" pitchFamily="18" charset="0"/>
              </a:rPr>
              <a:t>15. Cliquez sur le bouton Revenir au document.</a:t>
            </a:r>
          </a:p>
          <a:p>
            <a:pPr algn="just"/>
            <a:r>
              <a:rPr lang="fr-FR" sz="2400" dirty="0">
                <a:latin typeface="Constantia" panose="02030602050306030303" pitchFamily="18" charset="0"/>
              </a:rPr>
              <a:t>16. Placez le point d’insertion n’importe où sur la page 3.</a:t>
            </a:r>
          </a:p>
          <a:p>
            <a:pPr algn="just"/>
            <a:r>
              <a:rPr lang="fr-FR" sz="2400" dirty="0">
                <a:latin typeface="Constantia" panose="02030602050306030303" pitchFamily="18" charset="0"/>
              </a:rPr>
              <a:t>17. Dans le groupe Mise en page, cliquez sur le lanceur de boîte de dialogue pour afficher la boîte de dialogue Mise en page.</a:t>
            </a:r>
          </a:p>
          <a:p>
            <a:pPr algn="just"/>
            <a:r>
              <a:rPr lang="fr-FR" sz="2400" dirty="0">
                <a:latin typeface="Constantia" panose="02030602050306030303" pitchFamily="18" charset="0"/>
              </a:rPr>
              <a:t>18. Sous l’onglet Marges, modifiez la marge supérieure pour la faire passer de 5,08 cm à 2,54 cm.</a:t>
            </a:r>
          </a:p>
          <a:p>
            <a:pPr algn="just"/>
            <a:r>
              <a:rPr lang="fr-FR" sz="2400" dirty="0">
                <a:latin typeface="Constantia" panose="02030602050306030303" pitchFamily="18" charset="0"/>
              </a:rPr>
              <a:t>19. Cliquez sur OK. Les marges des pages 3 et 4 sont définies à 2,54 cm.</a:t>
            </a:r>
          </a:p>
          <a:p>
            <a:pPr algn="just"/>
            <a:r>
              <a:rPr lang="fr-FR" sz="2400" dirty="0">
                <a:latin typeface="Constantia" panose="02030602050306030303" pitchFamily="18" charset="0"/>
              </a:rPr>
              <a:t>20. ENREGISTREZ le document sous le nom </a:t>
            </a:r>
            <a:r>
              <a:rPr lang="fr-FR" sz="2400" dirty="0" err="1">
                <a:latin typeface="Constantia" panose="02030602050306030303" pitchFamily="18" charset="0"/>
              </a:rPr>
              <a:t>Draft</a:t>
            </a:r>
            <a:r>
              <a:rPr lang="fr-FR" sz="2400" dirty="0">
                <a:latin typeface="Constantia" panose="02030602050306030303" pitchFamily="18" charset="0"/>
              </a:rPr>
              <a:t> 4 </a:t>
            </a:r>
            <a:r>
              <a:rPr lang="fr-FR" sz="2400" dirty="0" err="1">
                <a:latin typeface="Constantia" panose="02030602050306030303" pitchFamily="18" charset="0"/>
              </a:rPr>
              <a:t>Proposal</a:t>
            </a:r>
            <a:r>
              <a:rPr lang="fr-FR" sz="2400" dirty="0">
                <a:latin typeface="Constantia" panose="02030602050306030303" pitchFamily="18" charset="0"/>
              </a:rPr>
              <a:t> dans le dossier de la leçon de votre clé USB.</a:t>
            </a:r>
          </a:p>
          <a:p>
            <a:pPr algn="just"/>
            <a:r>
              <a:rPr lang="fr-FR" sz="2400" dirty="0">
                <a:latin typeface="Constantia" panose="02030602050306030303" pitchFamily="18" charset="0"/>
              </a:rPr>
              <a:t>21. Supprimez chacun des sauts de section que vous avez appliqués.</a:t>
            </a:r>
          </a:p>
          <a:p>
            <a:pPr algn="just"/>
            <a:r>
              <a:rPr lang="fr-FR" sz="2400" dirty="0">
                <a:latin typeface="Constantia" panose="02030602050306030303" pitchFamily="18" charset="0"/>
              </a:rPr>
              <a:t>22. Sur la première page, placez le point d’insertion avant le P de Préparé pour.</a:t>
            </a:r>
          </a:p>
          <a:p>
            <a:pPr algn="just"/>
            <a:r>
              <a:rPr lang="fr-FR" sz="2400" dirty="0">
                <a:latin typeface="Constantia" panose="02030602050306030303" pitchFamily="18" charset="0"/>
              </a:rPr>
              <a:t>23. Sous l’onglet Mise en page, dans le groupe Disposition, cliquez sur le bouton Sauts de pages.</a:t>
            </a:r>
          </a:p>
        </p:txBody>
      </p:sp>
    </p:spTree>
    <p:extLst>
      <p:ext uri="{BB962C8B-B14F-4D97-AF65-F5344CB8AC3E}">
        <p14:creationId xmlns:p14="http://schemas.microsoft.com/office/powerpoint/2010/main" val="315413870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 SAUTS</a:t>
            </a:r>
          </a:p>
        </p:txBody>
      </p:sp>
      <p:sp>
        <p:nvSpPr>
          <p:cNvPr id="6" name="ZoneTexte 5"/>
          <p:cNvSpPr txBox="1"/>
          <p:nvPr/>
        </p:nvSpPr>
        <p:spPr>
          <a:xfrm>
            <a:off x="156754" y="1685109"/>
            <a:ext cx="11959048" cy="4893647"/>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Insérer un saut de section</a:t>
            </a:r>
          </a:p>
          <a:p>
            <a:pPr algn="just"/>
            <a:r>
              <a:rPr lang="fr-FR" sz="2400" dirty="0">
                <a:latin typeface="Constantia" panose="02030602050306030303" pitchFamily="18" charset="0"/>
              </a:rPr>
              <a:t>24. Sous Sauts de section dans le menu Sauts de page, sélectionnez Page paire pour commencer une nouvelle section sur la page paire suivante. La barre d’état affiche PAGE 2 sur 3.</a:t>
            </a:r>
          </a:p>
          <a:p>
            <a:pPr algn="just"/>
            <a:r>
              <a:rPr lang="fr-FR" sz="2400" dirty="0">
                <a:latin typeface="Constantia" panose="02030602050306030303" pitchFamily="18" charset="0"/>
              </a:rPr>
              <a:t>25. Placez le point d’insertion avant le O dans le titre Option 1.</a:t>
            </a:r>
          </a:p>
          <a:p>
            <a:pPr algn="just"/>
            <a:r>
              <a:rPr lang="fr-FR" sz="2400" dirty="0">
                <a:latin typeface="Constantia" panose="02030602050306030303" pitchFamily="18" charset="0"/>
              </a:rPr>
              <a:t>26. Sous l’onglet Disposition, dans le groupe Mise en page, cliquez sur le bouton Sauts de pages.</a:t>
            </a:r>
          </a:p>
          <a:p>
            <a:pPr algn="just"/>
            <a:r>
              <a:rPr lang="fr-FR" sz="2400" dirty="0">
                <a:latin typeface="Constantia" panose="02030602050306030303" pitchFamily="18" charset="0"/>
              </a:rPr>
              <a:t>27. Sélectionnez Page impaire pour commencer une nouvelle section sur la page impaire suivante. La barre d’état affiche PAGE 3 sur 4. Les sauts de section ont été insérés à la fois pour les pages paires et impaires.</a:t>
            </a:r>
          </a:p>
          <a:p>
            <a:pPr algn="just"/>
            <a:r>
              <a:rPr lang="fr-FR" sz="2400" dirty="0">
                <a:latin typeface="Constantia" panose="02030602050306030303" pitchFamily="18" charset="0"/>
              </a:rPr>
              <a:t>28. ENREGISTRER le document sous le nom </a:t>
            </a:r>
            <a:r>
              <a:rPr lang="fr-FR" sz="2400" dirty="0" err="1">
                <a:latin typeface="Constantia" panose="02030602050306030303" pitchFamily="18" charset="0"/>
              </a:rPr>
              <a:t>Draft</a:t>
            </a:r>
            <a:r>
              <a:rPr lang="fr-FR" sz="2400" dirty="0">
                <a:latin typeface="Constantia" panose="02030602050306030303" pitchFamily="18" charset="0"/>
              </a:rPr>
              <a:t> 5 </a:t>
            </a:r>
            <a:r>
              <a:rPr lang="fr-FR" sz="2400" dirty="0" err="1">
                <a:latin typeface="Constantia" panose="02030602050306030303" pitchFamily="18" charset="0"/>
              </a:rPr>
              <a:t>Proposal</a:t>
            </a:r>
            <a:r>
              <a:rPr lang="fr-FR" sz="2400" dirty="0">
                <a:latin typeface="Constantia" panose="02030602050306030303" pitchFamily="18" charset="0"/>
              </a:rPr>
              <a:t> dans le dossier de la leçon de votre clé USB, puis FERMER le fichier.</a:t>
            </a:r>
          </a:p>
          <a:p>
            <a:pPr algn="just"/>
            <a:r>
              <a:rPr lang="fr-FR" sz="2400" dirty="0">
                <a:latin typeface="Constantia" panose="02030602050306030303" pitchFamily="18" charset="0"/>
              </a:rPr>
              <a:t>PAUSE. LAISSEZ Word ouvert pour l’utiliser dans l’exercice suivant.</a:t>
            </a:r>
          </a:p>
        </p:txBody>
      </p:sp>
    </p:spTree>
    <p:extLst>
      <p:ext uri="{BB962C8B-B14F-4D97-AF65-F5344CB8AC3E}">
        <p14:creationId xmlns:p14="http://schemas.microsoft.com/office/powerpoint/2010/main" val="66021491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 SAUTS</a:t>
            </a:r>
          </a:p>
        </p:txBody>
      </p:sp>
      <p:sp>
        <p:nvSpPr>
          <p:cNvPr id="6" name="ZoneTexte 5"/>
          <p:cNvSpPr txBox="1"/>
          <p:nvPr/>
        </p:nvSpPr>
        <p:spPr>
          <a:xfrm>
            <a:off x="156754" y="1544433"/>
            <a:ext cx="11959048" cy="5078313"/>
          </a:xfrm>
          <a:prstGeom prst="rect">
            <a:avLst/>
          </a:prstGeom>
          <a:noFill/>
        </p:spPr>
        <p:txBody>
          <a:bodyPr wrap="square" rtlCol="0">
            <a:spAutoFit/>
          </a:bodyPr>
          <a:lstStyle/>
          <a:p>
            <a:pPr algn="just">
              <a:lnSpc>
                <a:spcPct val="150000"/>
              </a:lnSpc>
            </a:pPr>
            <a:r>
              <a:rPr lang="fr-FR" sz="2400" b="1" dirty="0">
                <a:latin typeface="Constantia" panose="02030602050306030303" pitchFamily="18" charset="0"/>
              </a:rPr>
              <a:t>Insertion de sauts de Section</a:t>
            </a:r>
          </a:p>
          <a:p>
            <a:pPr algn="just"/>
            <a:r>
              <a:rPr lang="fr-FR" sz="2400" dirty="0">
                <a:latin typeface="Constantia" panose="02030602050306030303" pitchFamily="18" charset="0"/>
              </a:rPr>
              <a:t>Les sauts de section peuvent être utilisés pour modifier les types de mise en forme pour les éléments suivants :</a:t>
            </a:r>
          </a:p>
          <a:p>
            <a:pPr algn="just"/>
            <a:r>
              <a:rPr lang="fr-FR" sz="2400" b="1" dirty="0">
                <a:solidFill>
                  <a:srgbClr val="FF0000"/>
                </a:solidFill>
                <a:latin typeface="Constantia" panose="02030602050306030303" pitchFamily="18" charset="0"/>
              </a:rPr>
              <a:t>• Colonnes</a:t>
            </a:r>
          </a:p>
          <a:p>
            <a:pPr algn="just"/>
            <a:r>
              <a:rPr lang="fr-FR" sz="2400" b="1" dirty="0">
                <a:solidFill>
                  <a:srgbClr val="FF0000"/>
                </a:solidFill>
                <a:latin typeface="Constantia" panose="02030602050306030303" pitchFamily="18" charset="0"/>
              </a:rPr>
              <a:t>• Notes de bas de page et notes de fin</a:t>
            </a:r>
          </a:p>
          <a:p>
            <a:pPr algn="just"/>
            <a:r>
              <a:rPr lang="fr-FR" sz="2400" b="1" dirty="0">
                <a:solidFill>
                  <a:srgbClr val="FF0000"/>
                </a:solidFill>
                <a:latin typeface="Constantia" panose="02030602050306030303" pitchFamily="18" charset="0"/>
              </a:rPr>
              <a:t>• En-têtes et pieds de page</a:t>
            </a:r>
          </a:p>
          <a:p>
            <a:pPr algn="just"/>
            <a:r>
              <a:rPr lang="fr-FR" sz="2400" b="1" dirty="0">
                <a:solidFill>
                  <a:srgbClr val="FF0000"/>
                </a:solidFill>
                <a:latin typeface="Constantia" panose="02030602050306030303" pitchFamily="18" charset="0"/>
              </a:rPr>
              <a:t>• Numérotation des lignes</a:t>
            </a:r>
          </a:p>
          <a:p>
            <a:pPr algn="just"/>
            <a:r>
              <a:rPr lang="fr-FR" sz="2400" b="1" dirty="0">
                <a:solidFill>
                  <a:srgbClr val="FF0000"/>
                </a:solidFill>
                <a:latin typeface="Constantia" panose="02030602050306030303" pitchFamily="18" charset="0"/>
              </a:rPr>
              <a:t>• Marges</a:t>
            </a:r>
          </a:p>
          <a:p>
            <a:pPr algn="just"/>
            <a:r>
              <a:rPr lang="fr-FR" sz="2400" b="1" dirty="0">
                <a:solidFill>
                  <a:srgbClr val="FF0000"/>
                </a:solidFill>
                <a:latin typeface="Constantia" panose="02030602050306030303" pitchFamily="18" charset="0"/>
              </a:rPr>
              <a:t>• Bordures de page</a:t>
            </a:r>
          </a:p>
          <a:p>
            <a:pPr algn="just"/>
            <a:r>
              <a:rPr lang="fr-FR" sz="2400" b="1" dirty="0">
                <a:solidFill>
                  <a:srgbClr val="FF0000"/>
                </a:solidFill>
                <a:latin typeface="Constantia" panose="02030602050306030303" pitchFamily="18" charset="0"/>
              </a:rPr>
              <a:t>• Numérotation des pages</a:t>
            </a:r>
          </a:p>
          <a:p>
            <a:pPr algn="just"/>
            <a:r>
              <a:rPr lang="fr-FR" sz="2400" b="1" dirty="0">
                <a:solidFill>
                  <a:srgbClr val="FF0000"/>
                </a:solidFill>
                <a:latin typeface="Constantia" panose="02030602050306030303" pitchFamily="18" charset="0"/>
              </a:rPr>
              <a:t>• Format ou orientation du papier</a:t>
            </a:r>
          </a:p>
          <a:p>
            <a:pPr algn="just"/>
            <a:r>
              <a:rPr lang="fr-FR" sz="2400" b="1" dirty="0">
                <a:solidFill>
                  <a:srgbClr val="FF0000"/>
                </a:solidFill>
                <a:latin typeface="Constantia" panose="02030602050306030303" pitchFamily="18" charset="0"/>
              </a:rPr>
              <a:t>• Source de papier d’une imprimante</a:t>
            </a:r>
          </a:p>
          <a:p>
            <a:pPr algn="just"/>
            <a:r>
              <a:rPr lang="fr-FR" sz="2400" b="1" dirty="0">
                <a:solidFill>
                  <a:srgbClr val="FF0000"/>
                </a:solidFill>
                <a:latin typeface="Constantia" panose="02030602050306030303" pitchFamily="18" charset="0"/>
              </a:rPr>
              <a:t>• Alignement vertical du texte sur une page</a:t>
            </a:r>
          </a:p>
        </p:txBody>
      </p:sp>
    </p:spTree>
    <p:extLst>
      <p:ext uri="{BB962C8B-B14F-4D97-AF65-F5344CB8AC3E}">
        <p14:creationId xmlns:p14="http://schemas.microsoft.com/office/powerpoint/2010/main" val="376591890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CONTRÔLE DE LA PAGINATION</a:t>
            </a:r>
          </a:p>
        </p:txBody>
      </p:sp>
      <p:sp>
        <p:nvSpPr>
          <p:cNvPr id="6" name="ZoneTexte 5"/>
          <p:cNvSpPr txBox="1"/>
          <p:nvPr/>
        </p:nvSpPr>
        <p:spPr>
          <a:xfrm>
            <a:off x="156754" y="1544433"/>
            <a:ext cx="11959048" cy="830997"/>
          </a:xfrm>
          <a:prstGeom prst="rect">
            <a:avLst/>
          </a:prstGeom>
          <a:noFill/>
        </p:spPr>
        <p:txBody>
          <a:bodyPr wrap="square" rtlCol="0">
            <a:spAutoFit/>
          </a:bodyPr>
          <a:lstStyle/>
          <a:p>
            <a:pPr algn="just"/>
            <a:r>
              <a:rPr lang="fr-FR" sz="2400" dirty="0">
                <a:latin typeface="Constantia" panose="02030602050306030303" pitchFamily="18" charset="0"/>
              </a:rPr>
              <a:t>Un document bien organisé et mis en forme capte et maintient l’attention du lecteur. Microsoft Word vous permet de contrôler l’enchaînement du texte sur différentes pages.</a:t>
            </a:r>
            <a:endParaRPr lang="fr-FR" sz="2400" b="1" dirty="0">
              <a:solidFill>
                <a:srgbClr val="FF0000"/>
              </a:solidFill>
              <a:latin typeface="Constantia" panose="02030602050306030303" pitchFamily="18" charset="0"/>
            </a:endParaRPr>
          </a:p>
        </p:txBody>
      </p:sp>
    </p:spTree>
    <p:extLst>
      <p:ext uri="{BB962C8B-B14F-4D97-AF65-F5344CB8AC3E}">
        <p14:creationId xmlns:p14="http://schemas.microsoft.com/office/powerpoint/2010/main" val="193634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43691" y="1711235"/>
            <a:ext cx="11553726" cy="1938992"/>
          </a:xfrm>
          <a:prstGeom prst="rect">
            <a:avLst/>
          </a:prstGeom>
          <a:noFill/>
        </p:spPr>
        <p:txBody>
          <a:bodyPr wrap="square" rtlCol="0">
            <a:spAutoFit/>
          </a:bodyPr>
          <a:lstStyle/>
          <a:p>
            <a:pPr algn="just"/>
            <a:r>
              <a:rPr lang="fr-FR" sz="2400" b="1" dirty="0">
                <a:latin typeface="Constantia" panose="02030602050306030303" pitchFamily="18" charset="0"/>
              </a:rPr>
              <a:t>Saisie de texte dans le document </a:t>
            </a:r>
            <a:r>
              <a:rPr lang="fr-FR" sz="2400" b="1" dirty="0">
                <a:solidFill>
                  <a:srgbClr val="FF0000"/>
                </a:solidFill>
                <a:latin typeface="Constantia" panose="02030602050306030303" pitchFamily="18" charset="0"/>
              </a:rPr>
              <a:t>PAS A PAS </a:t>
            </a:r>
            <a:endParaRPr lang="fr-FR" sz="2400" b="1" dirty="0">
              <a:latin typeface="Constantia" panose="02030602050306030303" pitchFamily="18" charset="0"/>
            </a:endParaRPr>
          </a:p>
          <a:p>
            <a:r>
              <a:rPr lang="fr-FR" sz="2400" i="1" dirty="0">
                <a:latin typeface="Constantia" panose="02030602050306030303" pitchFamily="18" charset="0"/>
              </a:rPr>
              <a:t>7. Appuyez une fois sur </a:t>
            </a:r>
            <a:r>
              <a:rPr lang="fr-FR" sz="2400" b="1" i="1" dirty="0">
                <a:latin typeface="Constantia" panose="02030602050306030303" pitchFamily="18" charset="0"/>
              </a:rPr>
              <a:t>Entrée</a:t>
            </a:r>
            <a:r>
              <a:rPr lang="fr-FR" sz="2400" i="1" dirty="0">
                <a:latin typeface="Constantia" panose="02030602050306030303" pitchFamily="18" charset="0"/>
              </a:rPr>
              <a:t>.</a:t>
            </a:r>
          </a:p>
          <a:p>
            <a:r>
              <a:rPr lang="fr-FR" sz="2400" i="1" dirty="0">
                <a:latin typeface="Constantia" panose="02030602050306030303" pitchFamily="18" charset="0"/>
              </a:rPr>
              <a:t>8. Tapez </a:t>
            </a:r>
            <a:r>
              <a:rPr lang="fr-FR" sz="2400" b="1" i="1" dirty="0">
                <a:latin typeface="Constantia" panose="02030602050306030303" pitchFamily="18" charset="0"/>
              </a:rPr>
              <a:t>Cordialement,</a:t>
            </a:r>
            <a:endParaRPr lang="fr-FR" sz="2400" i="1" dirty="0">
              <a:latin typeface="Constantia" panose="02030602050306030303" pitchFamily="18" charset="0"/>
            </a:endParaRPr>
          </a:p>
          <a:p>
            <a:r>
              <a:rPr lang="fr-FR" sz="2400" i="1" dirty="0">
                <a:latin typeface="Constantia" panose="02030602050306030303" pitchFamily="18" charset="0"/>
              </a:rPr>
              <a:t>9. Appuyez deux fois sur </a:t>
            </a:r>
            <a:r>
              <a:rPr lang="fr-FR" sz="2400" b="1" i="1" dirty="0">
                <a:latin typeface="Constantia" panose="02030602050306030303" pitchFamily="18" charset="0"/>
              </a:rPr>
              <a:t>Entrée</a:t>
            </a:r>
            <a:r>
              <a:rPr lang="fr-FR" sz="2400" i="1" dirty="0">
                <a:latin typeface="Constantia" panose="02030602050306030303" pitchFamily="18" charset="0"/>
              </a:rPr>
              <a:t>.</a:t>
            </a:r>
          </a:p>
          <a:p>
            <a:endParaRPr lang="fr-FR" sz="2400" b="1" dirty="0">
              <a:latin typeface="Constantia" panose="02030602050306030303" pitchFamily="18" charset="0"/>
            </a:endParaRPr>
          </a:p>
        </p:txBody>
      </p:sp>
    </p:spTree>
    <p:extLst>
      <p:ext uri="{BB962C8B-B14F-4D97-AF65-F5344CB8AC3E}">
        <p14:creationId xmlns:p14="http://schemas.microsoft.com/office/powerpoint/2010/main" val="9516417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CONTRÔLE DE LA PAGINATION</a:t>
            </a:r>
          </a:p>
        </p:txBody>
      </p:sp>
      <p:sp>
        <p:nvSpPr>
          <p:cNvPr id="6" name="ZoneTexte 5"/>
          <p:cNvSpPr txBox="1"/>
          <p:nvPr/>
        </p:nvSpPr>
        <p:spPr>
          <a:xfrm>
            <a:off x="156754" y="1544433"/>
            <a:ext cx="11959048" cy="2492990"/>
          </a:xfrm>
          <a:prstGeom prst="rect">
            <a:avLst/>
          </a:prstGeom>
          <a:noFill/>
        </p:spPr>
        <p:txBody>
          <a:bodyPr wrap="square" rtlCol="0">
            <a:spAutoFit/>
          </a:bodyPr>
          <a:lstStyle/>
          <a:p>
            <a:pPr algn="just">
              <a:lnSpc>
                <a:spcPct val="150000"/>
              </a:lnSpc>
            </a:pPr>
            <a:r>
              <a:rPr lang="fr-FR" sz="2400" b="1" dirty="0">
                <a:latin typeface="Constantia" panose="02030602050306030303" pitchFamily="18" charset="0"/>
              </a:rPr>
              <a:t>Éviter les veuves et les orphelines</a:t>
            </a:r>
          </a:p>
          <a:p>
            <a:pPr algn="just"/>
            <a:r>
              <a:rPr lang="fr-FR" sz="2400" dirty="0">
                <a:latin typeface="Constantia" panose="02030602050306030303" pitchFamily="18" charset="0"/>
              </a:rPr>
              <a:t>Pour garder un aspect attrayant et un contenu lisible, vous devrez peut-être empêcher la première ou la dernière ligne d’un paragraphe de se retrouver isolée sur la page. Word fournit des options pour conserver les lignes de texte ensemble et éviter les lignes de texte uniques en haut ou en bas d’une page. Par défaut, l’option Éviter veuves et orphelines est activée. Dans cet exercice, vous allez gérer l’option Éviter veuves et orphelines de Word.</a:t>
            </a:r>
            <a:endParaRPr lang="fr-FR" sz="2400" b="1" dirty="0">
              <a:solidFill>
                <a:srgbClr val="FF0000"/>
              </a:solidFill>
              <a:latin typeface="Constantia" panose="02030602050306030303" pitchFamily="18" charset="0"/>
            </a:endParaRPr>
          </a:p>
        </p:txBody>
      </p:sp>
    </p:spTree>
    <p:extLst>
      <p:ext uri="{BB962C8B-B14F-4D97-AF65-F5344CB8AC3E}">
        <p14:creationId xmlns:p14="http://schemas.microsoft.com/office/powerpoint/2010/main" val="325536467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CONTRÔLE DE LA PAGINATION</a:t>
            </a:r>
          </a:p>
        </p:txBody>
      </p:sp>
      <p:sp>
        <p:nvSpPr>
          <p:cNvPr id="6" name="ZoneTexte 5"/>
          <p:cNvSpPr txBox="1"/>
          <p:nvPr/>
        </p:nvSpPr>
        <p:spPr>
          <a:xfrm>
            <a:off x="156754" y="1544433"/>
            <a:ext cx="11959048" cy="1384995"/>
          </a:xfrm>
          <a:prstGeom prst="rect">
            <a:avLst/>
          </a:prstGeom>
          <a:noFill/>
        </p:spPr>
        <p:txBody>
          <a:bodyPr wrap="square" rtlCol="0">
            <a:spAutoFit/>
          </a:bodyPr>
          <a:lstStyle/>
          <a:p>
            <a:pPr algn="just">
              <a:lnSpc>
                <a:spcPct val="150000"/>
              </a:lnSpc>
            </a:pPr>
            <a:r>
              <a:rPr lang="fr-FR" sz="2400" b="1" dirty="0">
                <a:latin typeface="Constantia" panose="02030602050306030303" pitchFamily="18" charset="0"/>
              </a:rPr>
              <a:t>Éviter les veuves et les orphelines</a:t>
            </a:r>
          </a:p>
          <a:p>
            <a:pPr algn="just"/>
            <a:r>
              <a:rPr lang="fr-FR" sz="2400" dirty="0">
                <a:latin typeface="Constantia" panose="02030602050306030303" pitchFamily="18" charset="0"/>
              </a:rPr>
              <a:t>Une veuve est la dernière ligne d’un paragraphe qui s’affiche sous la forme d’une ligne de texte distincte en haut d’une page.</a:t>
            </a:r>
            <a:endParaRPr lang="fr-FR" sz="2400" b="1" dirty="0">
              <a:solidFill>
                <a:srgbClr val="FF0000"/>
              </a:solidFill>
              <a:latin typeface="Constantia" panose="02030602050306030303" pitchFamily="18" charset="0"/>
            </a:endParaRPr>
          </a:p>
        </p:txBody>
      </p:sp>
      <p:pic>
        <p:nvPicPr>
          <p:cNvPr id="2" name="Image 1"/>
          <p:cNvPicPr>
            <a:picLocks noChangeAspect="1"/>
          </p:cNvPicPr>
          <p:nvPr/>
        </p:nvPicPr>
        <p:blipFill>
          <a:blip r:embed="rId2"/>
          <a:stretch>
            <a:fillRect/>
          </a:stretch>
        </p:blipFill>
        <p:spPr>
          <a:xfrm>
            <a:off x="1088572" y="2929428"/>
            <a:ext cx="10095411" cy="3814272"/>
          </a:xfrm>
          <a:prstGeom prst="rect">
            <a:avLst/>
          </a:prstGeom>
        </p:spPr>
      </p:pic>
    </p:spTree>
    <p:extLst>
      <p:ext uri="{BB962C8B-B14F-4D97-AF65-F5344CB8AC3E}">
        <p14:creationId xmlns:p14="http://schemas.microsoft.com/office/powerpoint/2010/main" val="333395546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CONTRÔLE DE LA PAGINATION</a:t>
            </a:r>
          </a:p>
        </p:txBody>
      </p:sp>
      <p:sp>
        <p:nvSpPr>
          <p:cNvPr id="6" name="ZoneTexte 5"/>
          <p:cNvSpPr txBox="1"/>
          <p:nvPr/>
        </p:nvSpPr>
        <p:spPr>
          <a:xfrm>
            <a:off x="156754" y="1544433"/>
            <a:ext cx="11959048" cy="1015663"/>
          </a:xfrm>
          <a:prstGeom prst="rect">
            <a:avLst/>
          </a:prstGeom>
          <a:noFill/>
        </p:spPr>
        <p:txBody>
          <a:bodyPr wrap="square" rtlCol="0">
            <a:spAutoFit/>
          </a:bodyPr>
          <a:lstStyle/>
          <a:p>
            <a:pPr algn="just">
              <a:lnSpc>
                <a:spcPct val="150000"/>
              </a:lnSpc>
            </a:pPr>
            <a:r>
              <a:rPr lang="fr-FR" sz="2400" b="1" dirty="0">
                <a:latin typeface="Constantia" panose="02030602050306030303" pitchFamily="18" charset="0"/>
              </a:rPr>
              <a:t>Éviter les veuves et les orphelines</a:t>
            </a:r>
          </a:p>
          <a:p>
            <a:pPr algn="just"/>
            <a:r>
              <a:rPr lang="fr-FR" sz="2400" dirty="0">
                <a:latin typeface="Constantia" panose="02030602050306030303" pitchFamily="18" charset="0"/>
              </a:rPr>
              <a:t>Une orpheline est la première ligne d’un paragraphe qui s’affiche seule en bas d’une page.</a:t>
            </a:r>
            <a:endParaRPr lang="fr-FR" sz="2400" b="1" dirty="0">
              <a:solidFill>
                <a:srgbClr val="FF0000"/>
              </a:solidFill>
              <a:latin typeface="Constantia" panose="02030602050306030303" pitchFamily="18" charset="0"/>
            </a:endParaRPr>
          </a:p>
        </p:txBody>
      </p:sp>
      <p:pic>
        <p:nvPicPr>
          <p:cNvPr id="3" name="Image 2"/>
          <p:cNvPicPr>
            <a:picLocks noChangeAspect="1"/>
          </p:cNvPicPr>
          <p:nvPr/>
        </p:nvPicPr>
        <p:blipFill>
          <a:blip r:embed="rId2"/>
          <a:stretch>
            <a:fillRect/>
          </a:stretch>
        </p:blipFill>
        <p:spPr>
          <a:xfrm>
            <a:off x="496389" y="2560097"/>
            <a:ext cx="11086011" cy="4069304"/>
          </a:xfrm>
          <a:prstGeom prst="rect">
            <a:avLst/>
          </a:prstGeom>
        </p:spPr>
      </p:pic>
    </p:spTree>
    <p:extLst>
      <p:ext uri="{BB962C8B-B14F-4D97-AF65-F5344CB8AC3E}">
        <p14:creationId xmlns:p14="http://schemas.microsoft.com/office/powerpoint/2010/main" val="297922070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CONFIGURATION DE COLONNES</a:t>
            </a:r>
          </a:p>
        </p:txBody>
      </p:sp>
      <p:sp>
        <p:nvSpPr>
          <p:cNvPr id="6" name="ZoneTexte 5"/>
          <p:cNvSpPr txBox="1"/>
          <p:nvPr/>
        </p:nvSpPr>
        <p:spPr>
          <a:xfrm>
            <a:off x="156754" y="1544433"/>
            <a:ext cx="11959048" cy="4524315"/>
          </a:xfrm>
          <a:prstGeom prst="rect">
            <a:avLst/>
          </a:prstGeom>
          <a:noFill/>
        </p:spPr>
        <p:txBody>
          <a:bodyPr wrap="square" rtlCol="0">
            <a:spAutoFit/>
          </a:bodyPr>
          <a:lstStyle/>
          <a:p>
            <a:pPr algn="just"/>
            <a:r>
              <a:rPr lang="fr-FR" sz="2400" dirty="0">
                <a:latin typeface="Constantia" panose="02030602050306030303" pitchFamily="18" charset="0"/>
              </a:rPr>
              <a:t>Les colonnes sont des blocs de texte verticaux dans lesquels l’enchaînement du texte s’effectue du bas d’une colonne vers le haut de la colonne suivante. Les journaux, magazines et bulletins sont disposés en colonnes pour ajouter de l’intérêt et améliorer la lisibilité. Le texte disposé en colonnes génère des lignes plus courtes et un espace entre les colonnes. Par défaut, les documents Word sont disposés sur une colonne unique, mais vous pouvez modifier cette mise en forme pour afficher plusieurs colonnes, y compris des colonnes de largeur variable. Lors du réglage de la mise en forme des colonnes, vous utilisez les sauts de colonne pour déplacer le texte sur la colonne suivante. Vous pouvez créer différentes configurations de colonne différentes dans le même document.</a:t>
            </a:r>
          </a:p>
          <a:p>
            <a:pPr algn="just"/>
            <a:r>
              <a:rPr lang="fr-FR" sz="2400" dirty="0">
                <a:solidFill>
                  <a:srgbClr val="FF0000"/>
                </a:solidFill>
                <a:latin typeface="Constantia" panose="02030602050306030303" pitchFamily="18" charset="0"/>
              </a:rPr>
              <a:t>Création de colonnes</a:t>
            </a:r>
          </a:p>
          <a:p>
            <a:pPr algn="just"/>
            <a:r>
              <a:rPr lang="fr-FR" sz="2400" dirty="0">
                <a:latin typeface="Constantia" panose="02030602050306030303" pitchFamily="18" charset="0"/>
              </a:rPr>
              <a:t>Dans cet exercice, vous allez vous entraîner à créer des colonnes dans un document Word existant.</a:t>
            </a:r>
          </a:p>
        </p:txBody>
      </p:sp>
    </p:spTree>
    <p:extLst>
      <p:ext uri="{BB962C8B-B14F-4D97-AF65-F5344CB8AC3E}">
        <p14:creationId xmlns:p14="http://schemas.microsoft.com/office/powerpoint/2010/main" val="262031509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CONFIGURATION DE COLONNES</a:t>
            </a:r>
          </a:p>
        </p:txBody>
      </p:sp>
      <p:sp>
        <p:nvSpPr>
          <p:cNvPr id="6" name="ZoneTexte 5"/>
          <p:cNvSpPr txBox="1"/>
          <p:nvPr/>
        </p:nvSpPr>
        <p:spPr>
          <a:xfrm>
            <a:off x="156754" y="1685109"/>
            <a:ext cx="11959048" cy="4524315"/>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Créer des colonnes</a:t>
            </a:r>
          </a:p>
          <a:p>
            <a:pPr algn="just"/>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a:t>
            </a:r>
          </a:p>
          <a:p>
            <a:pPr algn="just"/>
            <a:r>
              <a:rPr lang="fr-FR" sz="2400" dirty="0">
                <a:latin typeface="Constantia" panose="02030602050306030303" pitchFamily="18" charset="0"/>
              </a:rPr>
              <a:t>1. Modifiez les marges gauche et droite pour les définir à 2,54 cm.</a:t>
            </a:r>
          </a:p>
          <a:p>
            <a:pPr algn="just"/>
            <a:r>
              <a:rPr lang="fr-FR" sz="2400" dirty="0">
                <a:latin typeface="Constantia" panose="02030602050306030303" pitchFamily="18" charset="0"/>
              </a:rPr>
              <a:t>2. Placez le point d’insertion avant le C de Compte chèque Liberté sur la page 1.</a:t>
            </a:r>
          </a:p>
          <a:p>
            <a:pPr algn="just"/>
            <a:r>
              <a:rPr lang="fr-FR" sz="2400" dirty="0">
                <a:latin typeface="Constantia" panose="02030602050306030303" pitchFamily="18" charset="0"/>
              </a:rPr>
              <a:t>3. Sous l’onglet Disposition, dans le groupe Mise en page, cliquez sur la flèche déroulante pour afficher le menu Colonnes. Le menu Colonnes s’affiche, comme illustré à la Figure</a:t>
            </a:r>
          </a:p>
          <a:p>
            <a:pPr algn="just"/>
            <a:r>
              <a:rPr lang="fr-FR" sz="2400" dirty="0">
                <a:latin typeface="Constantia" panose="02030602050306030303" pitchFamily="18" charset="0"/>
              </a:rPr>
              <a:t>4. Sélectionnez Deux. Le texte du document est mis en forme sur deux colonnes.</a:t>
            </a:r>
          </a:p>
          <a:p>
            <a:pPr algn="just"/>
            <a:r>
              <a:rPr lang="fr-FR" sz="2400" dirty="0">
                <a:latin typeface="Constantia" panose="02030602050306030303" pitchFamily="18" charset="0"/>
              </a:rPr>
              <a:t>5. ENREGISTREZ le document sous le nom </a:t>
            </a:r>
            <a:r>
              <a:rPr lang="fr-FR" sz="2400" dirty="0" err="1">
                <a:latin typeface="Constantia" panose="02030602050306030303" pitchFamily="18" charset="0"/>
              </a:rPr>
              <a:t>Checking</a:t>
            </a:r>
            <a:r>
              <a:rPr lang="fr-FR" sz="2400">
                <a:latin typeface="Constantia" panose="02030602050306030303" pitchFamily="18" charset="0"/>
              </a:rPr>
              <a:t> Choix </a:t>
            </a:r>
            <a:r>
              <a:rPr lang="fr-FR" sz="2400" dirty="0">
                <a:latin typeface="Constantia" panose="02030602050306030303" pitchFamily="18" charset="0"/>
              </a:rPr>
              <a:t>2 dans le dossier de la leçon de votre clé USB.</a:t>
            </a:r>
          </a:p>
          <a:p>
            <a:pPr algn="just"/>
            <a:r>
              <a:rPr lang="fr-FR" sz="2400" dirty="0">
                <a:latin typeface="Constantia" panose="02030602050306030303" pitchFamily="18" charset="0"/>
              </a:rPr>
              <a:t>PAUSE. LAISSEZ le document ouvert pour l’utiliser dans l’exercice suivant.</a:t>
            </a:r>
          </a:p>
          <a:p>
            <a:pPr algn="just"/>
            <a:r>
              <a:rPr lang="fr-FR" sz="2400" b="1" i="1" dirty="0">
                <a:latin typeface="Constantia" panose="02030602050306030303" pitchFamily="18" charset="0"/>
              </a:rPr>
              <a:t>Lorsque vous disposez un texte existant en colonnes, évitez de sélectionner le titre du document si vous souhaitez le conserver dans une colonne distincte.</a:t>
            </a:r>
          </a:p>
        </p:txBody>
      </p:sp>
    </p:spTree>
    <p:extLst>
      <p:ext uri="{BB962C8B-B14F-4D97-AF65-F5344CB8AC3E}">
        <p14:creationId xmlns:p14="http://schemas.microsoft.com/office/powerpoint/2010/main" val="187044066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CONFIGURATION DE COLONNES</a:t>
            </a:r>
          </a:p>
        </p:txBody>
      </p:sp>
      <p:sp>
        <p:nvSpPr>
          <p:cNvPr id="6" name="ZoneTexte 5"/>
          <p:cNvSpPr txBox="1"/>
          <p:nvPr/>
        </p:nvSpPr>
        <p:spPr>
          <a:xfrm>
            <a:off x="156754" y="1544433"/>
            <a:ext cx="11959048" cy="4154984"/>
          </a:xfrm>
          <a:prstGeom prst="rect">
            <a:avLst/>
          </a:prstGeom>
          <a:noFill/>
        </p:spPr>
        <p:txBody>
          <a:bodyPr wrap="square" rtlCol="0">
            <a:spAutoFit/>
          </a:bodyPr>
          <a:lstStyle/>
          <a:p>
            <a:pPr algn="just"/>
            <a:r>
              <a:rPr lang="fr-FR" sz="2400" b="1" dirty="0">
                <a:latin typeface="Constantia" panose="02030602050306030303" pitchFamily="18" charset="0"/>
              </a:rPr>
              <a:t>Mise en forme des colonnes</a:t>
            </a:r>
          </a:p>
          <a:p>
            <a:pPr algn="just"/>
            <a:r>
              <a:rPr lang="fr-FR" sz="2400" dirty="0">
                <a:latin typeface="Constantia" panose="02030602050306030303" pitchFamily="18" charset="0"/>
              </a:rPr>
              <a:t>En plus des formats de colonne courants de Word, vous pouvez personnaliser les formats de colonne pour les adapter au texte et à la finalité de votre document. Par défaut, lorsque vous cliquez sur le bouton Colonnes et choisissez parmi les options du menu Colonnes, l’ensemble du document est disposé en colonnes. À l’aide de la boîte de dialogue Colonnes, vous pouvez appliquer la mise en forme de colonne à l’ensemble du document ou uniquement à une partie sélectionnée du document. Vous pouvez également modifier un document mis en forme sur plusieurs colonnes en un document à colonne unique. Dans cet exercice, vous allez apprendre à mettre en forme plusieurs colonnes dans Word.</a:t>
            </a:r>
          </a:p>
          <a:p>
            <a:pPr algn="just"/>
            <a:r>
              <a:rPr lang="fr-FR" sz="2400" dirty="0">
                <a:latin typeface="Constantia" panose="02030602050306030303" pitchFamily="18" charset="0"/>
              </a:rPr>
              <a:t>Sous l’onglet Mise en page, dans le groupe Mise de Page, le menu Colonnes répertorie les options permettant de créer des formats de colonne courants :</a:t>
            </a:r>
          </a:p>
        </p:txBody>
      </p:sp>
    </p:spTree>
    <p:extLst>
      <p:ext uri="{BB962C8B-B14F-4D97-AF65-F5344CB8AC3E}">
        <p14:creationId xmlns:p14="http://schemas.microsoft.com/office/powerpoint/2010/main" val="380329497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CONFIGURATION DE COLONNES</a:t>
            </a:r>
          </a:p>
        </p:txBody>
      </p:sp>
      <p:sp>
        <p:nvSpPr>
          <p:cNvPr id="6" name="ZoneTexte 5"/>
          <p:cNvSpPr txBox="1"/>
          <p:nvPr/>
        </p:nvSpPr>
        <p:spPr>
          <a:xfrm>
            <a:off x="156754" y="1544433"/>
            <a:ext cx="11959048" cy="4154984"/>
          </a:xfrm>
          <a:prstGeom prst="rect">
            <a:avLst/>
          </a:prstGeom>
          <a:noFill/>
        </p:spPr>
        <p:txBody>
          <a:bodyPr wrap="square" rtlCol="0">
            <a:spAutoFit/>
          </a:bodyPr>
          <a:lstStyle/>
          <a:p>
            <a:pPr algn="just"/>
            <a:r>
              <a:rPr lang="fr-FR" sz="2400" b="1" dirty="0">
                <a:latin typeface="Constantia" panose="02030602050306030303" pitchFamily="18" charset="0"/>
              </a:rPr>
              <a:t>Mise en forme des colonnes</a:t>
            </a:r>
          </a:p>
          <a:p>
            <a:pPr algn="just"/>
            <a:r>
              <a:rPr lang="fr-FR" sz="2400" dirty="0">
                <a:latin typeface="Constantia" panose="02030602050306030303" pitchFamily="18" charset="0"/>
              </a:rPr>
              <a:t>Un : met en forme le texte sur une seule colonne</a:t>
            </a:r>
          </a:p>
          <a:p>
            <a:pPr algn="just"/>
            <a:r>
              <a:rPr lang="fr-FR" sz="2400" dirty="0">
                <a:latin typeface="Constantia" panose="02030602050306030303" pitchFamily="18" charset="0"/>
              </a:rPr>
              <a:t>• Deux : met en forme le texte sur deux colonnes de taille égale</a:t>
            </a:r>
          </a:p>
          <a:p>
            <a:pPr algn="just"/>
            <a:r>
              <a:rPr lang="fr-FR" sz="2400" dirty="0">
                <a:latin typeface="Constantia" panose="02030602050306030303" pitchFamily="18" charset="0"/>
              </a:rPr>
              <a:t>• Trois : met en forme le texte sur trois colonnes de taille égale</a:t>
            </a:r>
          </a:p>
          <a:p>
            <a:pPr algn="just"/>
            <a:r>
              <a:rPr lang="fr-FR" sz="2400" dirty="0">
                <a:latin typeface="Constantia" panose="02030602050306030303" pitchFamily="18" charset="0"/>
              </a:rPr>
              <a:t>• Gauche : met en forme le texte sur deux colonnes de taille inégale : une colonne étroite à gauche et une colonne large à droite</a:t>
            </a:r>
          </a:p>
          <a:p>
            <a:pPr algn="just"/>
            <a:r>
              <a:rPr lang="fr-FR" sz="2400" dirty="0">
                <a:latin typeface="Constantia" panose="02030602050306030303" pitchFamily="18" charset="0"/>
              </a:rPr>
              <a:t>• Droite : met en forme le texte sur deux colonnes de taille inégale : une colonne étroite à droite et une colonne large à gauche</a:t>
            </a:r>
          </a:p>
          <a:p>
            <a:pPr algn="just"/>
            <a:r>
              <a:rPr lang="fr-FR" sz="2400" dirty="0">
                <a:latin typeface="Constantia" panose="02030602050306030303" pitchFamily="18" charset="0"/>
              </a:rPr>
              <a:t>• Autres colonnes : Contient des options de personnalisation des colonnes</a:t>
            </a:r>
          </a:p>
          <a:p>
            <a:pPr algn="just"/>
            <a:r>
              <a:rPr lang="fr-FR" sz="2400" dirty="0">
                <a:latin typeface="Constantia" panose="02030602050306030303" pitchFamily="18" charset="0"/>
              </a:rPr>
              <a:t>Cochez la case Ligne séparatrice dans la boîte de dialogue Colonnes pour insérer une ligne verticale entre les colonnes.</a:t>
            </a:r>
          </a:p>
        </p:txBody>
      </p:sp>
    </p:spTree>
    <p:extLst>
      <p:ext uri="{BB962C8B-B14F-4D97-AF65-F5344CB8AC3E}">
        <p14:creationId xmlns:p14="http://schemas.microsoft.com/office/powerpoint/2010/main" val="322662316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CONFIGURATION DE COLONNES</a:t>
            </a:r>
          </a:p>
        </p:txBody>
      </p:sp>
      <p:sp>
        <p:nvSpPr>
          <p:cNvPr id="6" name="ZoneTexte 5"/>
          <p:cNvSpPr txBox="1"/>
          <p:nvPr/>
        </p:nvSpPr>
        <p:spPr>
          <a:xfrm>
            <a:off x="156754" y="1685109"/>
            <a:ext cx="11959048" cy="2677656"/>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Mettre en forme des colonnes</a:t>
            </a:r>
          </a:p>
          <a:p>
            <a:pPr algn="just"/>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a:t>
            </a:r>
          </a:p>
          <a:p>
            <a:pPr algn="just"/>
            <a:r>
              <a:rPr lang="fr-FR" sz="2400" dirty="0">
                <a:latin typeface="Constantia" panose="02030602050306030303" pitchFamily="18" charset="0"/>
              </a:rPr>
              <a:t>1. Positionnez le point d’insertion devant Compte chèque Liberté.</a:t>
            </a:r>
          </a:p>
          <a:p>
            <a:pPr algn="just"/>
            <a:r>
              <a:rPr lang="fr-FR" sz="2400" dirty="0">
                <a:latin typeface="Constantia" panose="02030602050306030303" pitchFamily="18" charset="0"/>
              </a:rPr>
              <a:t>2. Sous l’onglet Disposition, dans le groupe Mise en page, cliquez sur la flèche déroulante pour afficher le menu Colonnes.</a:t>
            </a:r>
          </a:p>
          <a:p>
            <a:pPr algn="just"/>
            <a:r>
              <a:rPr lang="fr-FR" sz="2400" dirty="0">
                <a:latin typeface="Constantia" panose="02030602050306030303" pitchFamily="18" charset="0"/>
              </a:rPr>
              <a:t>3. Sélectionnez Autres colonnes. La boîte de dialogue Colonnes s’affiche comme illustré dans la figure ci-dessous.</a:t>
            </a:r>
          </a:p>
        </p:txBody>
      </p:sp>
    </p:spTree>
    <p:extLst>
      <p:ext uri="{BB962C8B-B14F-4D97-AF65-F5344CB8AC3E}">
        <p14:creationId xmlns:p14="http://schemas.microsoft.com/office/powerpoint/2010/main" val="386071452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CONFIGURATION DE COLONNES</a:t>
            </a:r>
          </a:p>
        </p:txBody>
      </p:sp>
      <p:sp>
        <p:nvSpPr>
          <p:cNvPr id="6" name="ZoneTexte 5"/>
          <p:cNvSpPr txBox="1"/>
          <p:nvPr/>
        </p:nvSpPr>
        <p:spPr>
          <a:xfrm>
            <a:off x="156754" y="1685109"/>
            <a:ext cx="11959048" cy="461665"/>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Mettre en forme des colonnes</a:t>
            </a:r>
          </a:p>
        </p:txBody>
      </p:sp>
      <p:pic>
        <p:nvPicPr>
          <p:cNvPr id="2" name="Image 1"/>
          <p:cNvPicPr>
            <a:picLocks noChangeAspect="1"/>
          </p:cNvPicPr>
          <p:nvPr/>
        </p:nvPicPr>
        <p:blipFill>
          <a:blip r:embed="rId2"/>
          <a:stretch>
            <a:fillRect/>
          </a:stretch>
        </p:blipFill>
        <p:spPr>
          <a:xfrm>
            <a:off x="3535165" y="2146774"/>
            <a:ext cx="5054097" cy="4570662"/>
          </a:xfrm>
          <a:prstGeom prst="rect">
            <a:avLst/>
          </a:prstGeom>
        </p:spPr>
      </p:pic>
    </p:spTree>
    <p:extLst>
      <p:ext uri="{BB962C8B-B14F-4D97-AF65-F5344CB8AC3E}">
        <p14:creationId xmlns:p14="http://schemas.microsoft.com/office/powerpoint/2010/main" val="8662150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CONFIGURATION DE COLONNES</a:t>
            </a:r>
          </a:p>
        </p:txBody>
      </p:sp>
      <p:sp>
        <p:nvSpPr>
          <p:cNvPr id="6" name="ZoneTexte 5"/>
          <p:cNvSpPr txBox="1"/>
          <p:nvPr/>
        </p:nvSpPr>
        <p:spPr>
          <a:xfrm>
            <a:off x="156754" y="1685109"/>
            <a:ext cx="11959048" cy="4154984"/>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Mettre en forme des colonnes</a:t>
            </a:r>
          </a:p>
          <a:p>
            <a:pPr algn="just"/>
            <a:r>
              <a:rPr lang="fr-FR" sz="2400" dirty="0">
                <a:latin typeface="Constantia" panose="02030602050306030303" pitchFamily="18" charset="0"/>
              </a:rPr>
              <a:t>4. Dans la zone Nombre de colonnes, saisissez 3 ou cliquez une fois sur la flèche vers le haut. Lorsque vous modifiez le nombre de colonnes, leur largeur est modifiée automatiquement.</a:t>
            </a:r>
          </a:p>
          <a:p>
            <a:pPr algn="just"/>
            <a:r>
              <a:rPr lang="fr-FR" sz="2400" dirty="0">
                <a:latin typeface="Constantia" panose="02030602050306030303" pitchFamily="18" charset="0"/>
              </a:rPr>
              <a:t>5. Cochez la case Ligne séparatrice. Cette option place une ligne verticale entre les colonnes.</a:t>
            </a:r>
          </a:p>
          <a:p>
            <a:pPr algn="just"/>
            <a:r>
              <a:rPr lang="fr-FR" sz="2400" dirty="0">
                <a:latin typeface="Constantia" panose="02030602050306030303" pitchFamily="18" charset="0"/>
              </a:rPr>
              <a:t>6. Cliquez sur OK. Vous remarquez que le document est maintenant formaté en trois colonnes.</a:t>
            </a:r>
          </a:p>
          <a:p>
            <a:pPr algn="just"/>
            <a:r>
              <a:rPr lang="fr-FR" sz="2400" dirty="0">
                <a:latin typeface="Constantia" panose="02030602050306030303" pitchFamily="18" charset="0"/>
              </a:rPr>
              <a:t>7. Sous l’onglet Disposition, modifiez l’option d’orientation pour la définir à Paysage.</a:t>
            </a:r>
          </a:p>
          <a:p>
            <a:pPr algn="just"/>
            <a:r>
              <a:rPr lang="fr-FR" sz="2400" dirty="0">
                <a:latin typeface="Constantia" panose="02030602050306030303" pitchFamily="18" charset="0"/>
              </a:rPr>
              <a:t>8. Modifiez le format du papier pour le définir à </a:t>
            </a:r>
            <a:r>
              <a:rPr lang="fr-FR" sz="2400" dirty="0" err="1">
                <a:latin typeface="Constantia" panose="02030602050306030303" pitchFamily="18" charset="0"/>
              </a:rPr>
              <a:t>Legal</a:t>
            </a:r>
            <a:r>
              <a:rPr lang="fr-FR" sz="2400" dirty="0">
                <a:latin typeface="Constantia" panose="02030602050306030303" pitchFamily="18" charset="0"/>
              </a:rPr>
              <a:t> US (si votre imprimante peut imprimer des documents juridiques).</a:t>
            </a:r>
          </a:p>
        </p:txBody>
      </p:sp>
    </p:spTree>
    <p:extLst>
      <p:ext uri="{BB962C8B-B14F-4D97-AF65-F5344CB8AC3E}">
        <p14:creationId xmlns:p14="http://schemas.microsoft.com/office/powerpoint/2010/main" val="50421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04501" y="1711235"/>
            <a:ext cx="11972111" cy="2308324"/>
          </a:xfrm>
          <a:prstGeom prst="rect">
            <a:avLst/>
          </a:prstGeom>
          <a:noFill/>
        </p:spPr>
        <p:txBody>
          <a:bodyPr wrap="square" rtlCol="0">
            <a:spAutoFit/>
          </a:bodyPr>
          <a:lstStyle/>
          <a:p>
            <a:pPr algn="just"/>
            <a:r>
              <a:rPr lang="fr-FR" sz="2400" b="1" dirty="0">
                <a:latin typeface="Constantia" panose="02030602050306030303" pitchFamily="18" charset="0"/>
              </a:rPr>
              <a:t>Saisie de texte dans le document</a:t>
            </a:r>
          </a:p>
          <a:p>
            <a:pPr algn="just"/>
            <a:r>
              <a:rPr lang="fr-FR" sz="2400" dirty="0">
                <a:effectLst>
                  <a:outerShdw blurRad="38100" dist="38100" dir="2700000" algn="tl">
                    <a:srgbClr val="000000">
                      <a:alpha val="43137"/>
                    </a:srgbClr>
                  </a:outerShdw>
                </a:effectLst>
                <a:latin typeface="Constantia" panose="02030602050306030303" pitchFamily="18" charset="0"/>
              </a:rPr>
              <a:t>Il est important de penser à enregistrer votre document avant de fermer le programme. Toutefois, si vous fermez le document ou Word accidentellement, une invite s’affiche pour vous demander si vous souhaitez enregistrer votre document. Choisissez Oui pour enregistrer et fermer, Non pour fermer sans enregistrer les modifications ou Annuler pour arrêter la commande de fermeture. </a:t>
            </a:r>
            <a:endParaRPr lang="fr-FR" sz="3200" b="1" dirty="0">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71485048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CONFIGURATION DE COLONNES</a:t>
            </a:r>
          </a:p>
        </p:txBody>
      </p:sp>
      <p:sp>
        <p:nvSpPr>
          <p:cNvPr id="6" name="ZoneTexte 5"/>
          <p:cNvSpPr txBox="1"/>
          <p:nvPr/>
        </p:nvSpPr>
        <p:spPr>
          <a:xfrm>
            <a:off x="156754" y="1685109"/>
            <a:ext cx="11959048" cy="3785652"/>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Mettre en forme des colonnes</a:t>
            </a:r>
          </a:p>
          <a:p>
            <a:pPr algn="just"/>
            <a:r>
              <a:rPr lang="fr-FR" sz="2400" dirty="0">
                <a:latin typeface="Constantia" panose="02030602050306030303" pitchFamily="18" charset="0"/>
              </a:rPr>
              <a:t>9. Cliquez sur Marges, puis sur Marges personnalisées pour ouvrir la boîte de dialogue Mise en page. Modifiez les paramètres de marge Haut et Bas à 1,25 cm, et dans la zone de sélection Appliquer à au bas de l’onglet Marges, vous remarquez que cela affecte À tout le document.</a:t>
            </a:r>
          </a:p>
          <a:p>
            <a:pPr algn="just"/>
            <a:r>
              <a:rPr lang="fr-FR" sz="2400" dirty="0">
                <a:latin typeface="Constantia" panose="02030602050306030303" pitchFamily="18" charset="0"/>
              </a:rPr>
              <a:t>10. Cliquez sur OK. Le document tient maintenant sur une seule page.</a:t>
            </a:r>
          </a:p>
          <a:p>
            <a:pPr algn="just"/>
            <a:r>
              <a:rPr lang="fr-FR" sz="2400" dirty="0">
                <a:latin typeface="Constantia" panose="02030602050306030303" pitchFamily="18" charset="0"/>
              </a:rPr>
              <a:t>11. Placez le point d’insertion avant le C de Compte chèque Valeurs. Cliquez sur la flèche déroulante pour afficher le menu Sauts de page, puis sélectionnez Colonnes pour insérer un saut de colonne. Compte chèque Valeurs et le texte situé au-dessous sont transférés dans la deuxième colonne.</a:t>
            </a:r>
          </a:p>
        </p:txBody>
      </p:sp>
    </p:spTree>
    <p:extLst>
      <p:ext uri="{BB962C8B-B14F-4D97-AF65-F5344CB8AC3E}">
        <p14:creationId xmlns:p14="http://schemas.microsoft.com/office/powerpoint/2010/main" val="206098366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CONFIGURATION DE COLONNES</a:t>
            </a:r>
          </a:p>
        </p:txBody>
      </p:sp>
      <p:sp>
        <p:nvSpPr>
          <p:cNvPr id="6" name="ZoneTexte 5"/>
          <p:cNvSpPr txBox="1"/>
          <p:nvPr/>
        </p:nvSpPr>
        <p:spPr>
          <a:xfrm>
            <a:off x="156754" y="1685109"/>
            <a:ext cx="11959048" cy="4893647"/>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Mettre en forme des colonnes</a:t>
            </a:r>
          </a:p>
          <a:p>
            <a:pPr algn="just"/>
            <a:r>
              <a:rPr lang="fr-FR" sz="2400" dirty="0">
                <a:latin typeface="Constantia" panose="02030602050306030303" pitchFamily="18" charset="0"/>
              </a:rPr>
              <a:t>12. Placez le point d’insertion avant le C de Compte chèque Préférence et cliquez sur la flèche déroulante pour afficher le menu Sauts de page, puis sélectionnez Colonne. Compte chèque Préférence et le texte situé au-dessous sont transférés dans la troisième colonne.</a:t>
            </a:r>
          </a:p>
          <a:p>
            <a:pPr algn="just"/>
            <a:r>
              <a:rPr lang="fr-FR" sz="2400" dirty="0">
                <a:latin typeface="Constantia" panose="02030602050306030303" pitchFamily="18" charset="0"/>
              </a:rPr>
              <a:t>13. Placez le point d’insertion avant le C de Compte chèque Préférence Senior et cliquez sur la flèche déroulante pour afficher le menu Sauts de page, puis sélectionnez Colonne. Le texte est déplacé vers le haut de la page suivante.</a:t>
            </a:r>
          </a:p>
          <a:p>
            <a:pPr algn="just"/>
            <a:r>
              <a:rPr lang="fr-FR" sz="2400" dirty="0">
                <a:latin typeface="Constantia" panose="02030602050306030303" pitchFamily="18" charset="0"/>
              </a:rPr>
              <a:t>14. Cliquez et sélectionnez deux titres qui commencent par First Bank et faisant glisser la souris . . . Choix de compte chèque personnel.</a:t>
            </a:r>
          </a:p>
          <a:p>
            <a:pPr algn="just"/>
            <a:r>
              <a:rPr lang="fr-FR" sz="2400" dirty="0">
                <a:latin typeface="Constantia" panose="02030602050306030303" pitchFamily="18" charset="0"/>
              </a:rPr>
              <a:t>15. Cliquez sur la flèche déroulante de la zone Colonnes et sélectionnez Un. Les deux premiers titres sont désormais mis en forme en une seule colonne.</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15610508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CONFIGURATION DE COLONNES</a:t>
            </a:r>
          </a:p>
        </p:txBody>
      </p:sp>
      <p:sp>
        <p:nvSpPr>
          <p:cNvPr id="6" name="ZoneTexte 5"/>
          <p:cNvSpPr txBox="1"/>
          <p:nvPr/>
        </p:nvSpPr>
        <p:spPr>
          <a:xfrm>
            <a:off x="156754" y="1685109"/>
            <a:ext cx="11959048" cy="3785652"/>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Mettre en forme des colonnes</a:t>
            </a:r>
          </a:p>
          <a:p>
            <a:pPr algn="just"/>
            <a:r>
              <a:rPr lang="fr-FR" sz="2400" dirty="0">
                <a:latin typeface="Constantia" panose="02030602050306030303" pitchFamily="18" charset="0"/>
              </a:rPr>
              <a:t>16. Sélectionnez les deux titres et, sous l’onglet Accueil, dans le groupe Paragraphe, cliquez sur le bouton Centrer. L’application de la fonctionnalité Centrer n’affecte pas le texte dans les colonnes.</a:t>
            </a:r>
          </a:p>
          <a:p>
            <a:pPr algn="just"/>
            <a:r>
              <a:rPr lang="fr-FR" sz="2400" dirty="0">
                <a:latin typeface="Constantia" panose="02030602050306030303" pitchFamily="18" charset="0"/>
              </a:rPr>
              <a:t>17. Appuyez sur la touche Entrée après le l de personnel. Vous remarquez le saut de section continu qui sépare le titre dans une colonne et le texte mis en forme dans trois colonnes</a:t>
            </a:r>
          </a:p>
          <a:p>
            <a:pPr algn="just"/>
            <a:r>
              <a:rPr lang="fr-FR" sz="2400" dirty="0">
                <a:latin typeface="Constantia" panose="02030602050306030303" pitchFamily="18" charset="0"/>
              </a:rPr>
              <a:t>ENREGISTREZ le document sous le nom </a:t>
            </a:r>
            <a:r>
              <a:rPr lang="fr-FR" sz="2400" dirty="0" err="1">
                <a:latin typeface="Constantia" panose="02030602050306030303" pitchFamily="18" charset="0"/>
              </a:rPr>
              <a:t>Checking</a:t>
            </a:r>
            <a:r>
              <a:rPr lang="fr-FR" sz="2400" dirty="0">
                <a:latin typeface="Constantia" panose="02030602050306030303" pitchFamily="18" charset="0"/>
              </a:rPr>
              <a:t> </a:t>
            </a:r>
            <a:r>
              <a:rPr lang="fr-FR" sz="2400" dirty="0" err="1">
                <a:latin typeface="Constantia" panose="02030602050306030303" pitchFamily="18" charset="0"/>
              </a:rPr>
              <a:t>Choices</a:t>
            </a:r>
            <a:r>
              <a:rPr lang="fr-FR" sz="2400" dirty="0">
                <a:latin typeface="Constantia" panose="02030602050306030303" pitchFamily="18" charset="0"/>
              </a:rPr>
              <a:t> Final dans le dossier de la leçon de votre clé USB.</a:t>
            </a:r>
          </a:p>
          <a:p>
            <a:pPr algn="just"/>
            <a:r>
              <a:rPr lang="fr-FR" sz="2400" dirty="0">
                <a:latin typeface="Constantia" panose="02030602050306030303" pitchFamily="18" charset="0"/>
              </a:rPr>
              <a:t>PAUSE. FERMEZ le document. LAISSEZ Word ouvert pour l’utiliser dans l’exercice suivant.</a:t>
            </a:r>
          </a:p>
        </p:txBody>
      </p:sp>
    </p:spTree>
    <p:extLst>
      <p:ext uri="{BB962C8B-B14F-4D97-AF65-F5344CB8AC3E}">
        <p14:creationId xmlns:p14="http://schemas.microsoft.com/office/powerpoint/2010/main" val="184702443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DES ZONES DE TEXTE POUR LA MISE EN PAGE</a:t>
            </a:r>
          </a:p>
        </p:txBody>
      </p:sp>
      <p:sp>
        <p:nvSpPr>
          <p:cNvPr id="6" name="ZoneTexte 5"/>
          <p:cNvSpPr txBox="1"/>
          <p:nvPr/>
        </p:nvSpPr>
        <p:spPr>
          <a:xfrm>
            <a:off x="156754" y="1544433"/>
            <a:ext cx="11959048" cy="2677656"/>
          </a:xfrm>
          <a:prstGeom prst="rect">
            <a:avLst/>
          </a:prstGeom>
          <a:noFill/>
        </p:spPr>
        <p:txBody>
          <a:bodyPr wrap="square" rtlCol="0">
            <a:spAutoFit/>
          </a:bodyPr>
          <a:lstStyle/>
          <a:p>
            <a:pPr algn="just"/>
            <a:r>
              <a:rPr lang="fr-FR" sz="2400" dirty="0">
                <a:latin typeface="Constantia" panose="02030602050306030303" pitchFamily="18" charset="0"/>
              </a:rPr>
              <a:t>Par défaut, Word place le texte que vous saisissez directement sur la page. Comme vous l’avez appris tout au long de cette leçon, vous pouvez gérer le positionnement du texte en modifiant les marges, les retraits et les paramètres de colonne. Cependant, vous pouvez également gérer la mise en page dans Word en utilisant les zones de texte liées pour disposer le texte exactement à l’emplacement où vous souhaitez qu’il s’affiche, comme vous le feriez avec une application de publication assistée par ordinateur comme Microsoft Publisher.</a:t>
            </a:r>
          </a:p>
        </p:txBody>
      </p:sp>
    </p:spTree>
    <p:extLst>
      <p:ext uri="{BB962C8B-B14F-4D97-AF65-F5344CB8AC3E}">
        <p14:creationId xmlns:p14="http://schemas.microsoft.com/office/powerpoint/2010/main" val="248683430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DES ZONES DE TEXTE POUR LA MISE EN PAGE</a:t>
            </a:r>
          </a:p>
        </p:txBody>
      </p:sp>
      <p:sp>
        <p:nvSpPr>
          <p:cNvPr id="6" name="ZoneTexte 5"/>
          <p:cNvSpPr txBox="1"/>
          <p:nvPr/>
        </p:nvSpPr>
        <p:spPr>
          <a:xfrm>
            <a:off x="156754" y="1544433"/>
            <a:ext cx="11959048" cy="2308324"/>
          </a:xfrm>
          <a:prstGeom prst="rect">
            <a:avLst/>
          </a:prstGeom>
          <a:noFill/>
        </p:spPr>
        <p:txBody>
          <a:bodyPr wrap="square" rtlCol="0">
            <a:spAutoFit/>
          </a:bodyPr>
          <a:lstStyle/>
          <a:p>
            <a:pPr algn="just"/>
            <a:r>
              <a:rPr lang="fr-FR" sz="2400" b="1" dirty="0">
                <a:latin typeface="Constantia" panose="02030602050306030303" pitchFamily="18" charset="0"/>
              </a:rPr>
              <a:t>Création d’une mise en page de zone de texte</a:t>
            </a:r>
          </a:p>
          <a:p>
            <a:pPr algn="just"/>
            <a:r>
              <a:rPr lang="fr-FR" sz="2400" dirty="0">
                <a:latin typeface="Constantia" panose="02030602050306030303" pitchFamily="18" charset="0"/>
              </a:rPr>
              <a:t>Une mise en page de zone de texte offre une flexibilité maximale, car vous pouvez afficher le texte n’importe où sur la page. Il vous suffit de placer une zone de texte à l’emplacement souhaité. Pour faciliter le positionnement, il vous sera peut-être utile d’activer la fonctionnalité Quadrillage de l’onglet Affichage. Elle insère une grille non imprimable dans la zone définie par les paramètres de marge du document.</a:t>
            </a:r>
          </a:p>
        </p:txBody>
      </p:sp>
    </p:spTree>
    <p:extLst>
      <p:ext uri="{BB962C8B-B14F-4D97-AF65-F5344CB8AC3E}">
        <p14:creationId xmlns:p14="http://schemas.microsoft.com/office/powerpoint/2010/main" val="400650344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DES ZONES DE TEXTE POUR LA MISE EN PAGE</a:t>
            </a:r>
          </a:p>
        </p:txBody>
      </p:sp>
      <p:sp>
        <p:nvSpPr>
          <p:cNvPr id="6" name="ZoneTexte 5"/>
          <p:cNvSpPr txBox="1"/>
          <p:nvPr/>
        </p:nvSpPr>
        <p:spPr>
          <a:xfrm>
            <a:off x="156754" y="1544433"/>
            <a:ext cx="11959048" cy="2308324"/>
          </a:xfrm>
          <a:prstGeom prst="rect">
            <a:avLst/>
          </a:prstGeom>
          <a:noFill/>
        </p:spPr>
        <p:txBody>
          <a:bodyPr wrap="square" rtlCol="0">
            <a:spAutoFit/>
          </a:bodyPr>
          <a:lstStyle/>
          <a:p>
            <a:pPr algn="just"/>
            <a:r>
              <a:rPr lang="fr-FR" sz="2400" b="1" dirty="0">
                <a:latin typeface="Constantia" panose="02030602050306030303" pitchFamily="18" charset="0"/>
              </a:rPr>
              <a:t>Création d’une mise en page de zone de texte</a:t>
            </a:r>
          </a:p>
          <a:p>
            <a:pPr algn="just"/>
            <a:r>
              <a:rPr lang="fr-FR" sz="2400" dirty="0">
                <a:latin typeface="Constantia" panose="02030602050306030303" pitchFamily="18" charset="0"/>
              </a:rPr>
              <a:t>Pour permettre l’enchaînement du texte d’une zone de texte à une autre, utilisez le bouton Créer un lien de l’onglet Format sous Outils de dessin. Il permet de contrôler l’enchaînement du texte non seulement entre les colonnes, mais aussi entre les pages. Par exemple, vous pouvez continuer un récit sur une autre page non contiguë d’une publication.</a:t>
            </a:r>
          </a:p>
        </p:txBody>
      </p:sp>
    </p:spTree>
    <p:extLst>
      <p:ext uri="{BB962C8B-B14F-4D97-AF65-F5344CB8AC3E}">
        <p14:creationId xmlns:p14="http://schemas.microsoft.com/office/powerpoint/2010/main" val="262223033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DES ZONES DE TEXTE POUR LA MISE EN PAGE</a:t>
            </a:r>
          </a:p>
        </p:txBody>
      </p:sp>
      <p:sp>
        <p:nvSpPr>
          <p:cNvPr id="6" name="ZoneTexte 5"/>
          <p:cNvSpPr txBox="1"/>
          <p:nvPr/>
        </p:nvSpPr>
        <p:spPr>
          <a:xfrm>
            <a:off x="156754" y="1685109"/>
            <a:ext cx="11959048" cy="4524315"/>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Créer une mise en page de zone de texte avec les zones de texte liées</a:t>
            </a:r>
          </a:p>
          <a:p>
            <a:pPr algn="just"/>
            <a:r>
              <a:rPr lang="fr-FR" sz="2400" b="1" dirty="0">
                <a:latin typeface="Constantia" panose="02030602050306030303" pitchFamily="18" charset="0"/>
              </a:rPr>
              <a:t>PRÉPAREZ-VOUS. UTILISEZ </a:t>
            </a:r>
            <a:r>
              <a:rPr lang="fr-FR" sz="2400" dirty="0">
                <a:latin typeface="Constantia" panose="02030602050306030303" pitchFamily="18" charset="0"/>
              </a:rPr>
              <a:t>le document </a:t>
            </a:r>
            <a:r>
              <a:rPr lang="fr-FR" sz="2400" dirty="0" err="1">
                <a:latin typeface="Constantia" panose="02030602050306030303" pitchFamily="18" charset="0"/>
              </a:rPr>
              <a:t>Layout</a:t>
            </a:r>
            <a:r>
              <a:rPr lang="fr-FR" sz="2400" dirty="0">
                <a:latin typeface="Constantia" panose="02030602050306030303" pitchFamily="18" charset="0"/>
              </a:rPr>
              <a:t> dans les fichiers de données de cette leçon.</a:t>
            </a:r>
          </a:p>
          <a:p>
            <a:pPr algn="just"/>
            <a:r>
              <a:rPr lang="fr-FR" sz="2400" dirty="0">
                <a:latin typeface="Constantia" panose="02030602050306030303" pitchFamily="18" charset="0"/>
              </a:rPr>
              <a:t>1. Sous l’onglet Affichage, cochez la case Quadrillage pour que le quadrillage soit visible.</a:t>
            </a:r>
          </a:p>
          <a:p>
            <a:pPr algn="just"/>
            <a:r>
              <a:rPr lang="fr-FR" sz="2400" dirty="0">
                <a:latin typeface="Constantia" panose="02030602050306030303" pitchFamily="18" charset="0"/>
              </a:rPr>
              <a:t>2. Sous l’onglet Insertion, cliquez sur Zone de texte, puis sur Dessiner une zone de texte.</a:t>
            </a:r>
          </a:p>
          <a:p>
            <a:pPr algn="just"/>
            <a:r>
              <a:rPr lang="fr-FR" sz="2400" dirty="0">
                <a:latin typeface="Constantia" panose="02030602050306030303" pitchFamily="18" charset="0"/>
              </a:rPr>
              <a:t>3. À droite de la zone de texte existante, faites glisser le curseur pour dessiner une nouvelle zone de texte d’environ 7,62 cm de large et 10,16 cm de hauteur. Positionnez-la de telle sorte que son bord droit soit aligné sur celui de la grille.</a:t>
            </a:r>
          </a:p>
          <a:p>
            <a:pPr algn="just"/>
            <a:r>
              <a:rPr lang="fr-FR" sz="2400" dirty="0">
                <a:latin typeface="Constantia" panose="02030602050306030303" pitchFamily="18" charset="0"/>
              </a:rPr>
              <a:t>4. Cliquez dans la zone de texte à gauche pour la sélectionner.</a:t>
            </a:r>
          </a:p>
          <a:p>
            <a:pPr algn="just"/>
            <a:r>
              <a:rPr lang="fr-FR" sz="2400" dirty="0">
                <a:latin typeface="Constantia" panose="02030602050306030303" pitchFamily="18" charset="0"/>
              </a:rPr>
              <a:t>5. Faites glisser la poignée de sélection en bas de la zone de texte vers le haut, afin de réduire la taille de la zone de texte d’environ 10 cm. Une partie du texte est maintenant masquée, car l’espace n’est pas suffisant pour afficher l’intégralité du texte.</a:t>
            </a:r>
          </a:p>
        </p:txBody>
      </p:sp>
    </p:spTree>
    <p:extLst>
      <p:ext uri="{BB962C8B-B14F-4D97-AF65-F5344CB8AC3E}">
        <p14:creationId xmlns:p14="http://schemas.microsoft.com/office/powerpoint/2010/main" val="314859283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600" b="1" dirty="0">
                <a:solidFill>
                  <a:schemeClr val="bg1"/>
                </a:solidFill>
                <a:latin typeface="Constantia" panose="02030602050306030303" pitchFamily="18" charset="0"/>
              </a:rPr>
              <a:t>Chapitre 5: GESTION DE L’ENCHAÎNEMENT</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solidFill>
                  <a:srgbClr val="FF0000"/>
                </a:solidFill>
                <a:latin typeface="Constantia" panose="02030602050306030303" pitchFamily="18" charset="0"/>
              </a:rPr>
              <a:t>UTILISATION DES ZONES DE TEXTE POUR LA MISE EN PAGE</a:t>
            </a:r>
          </a:p>
        </p:txBody>
      </p:sp>
      <p:sp>
        <p:nvSpPr>
          <p:cNvPr id="6" name="ZoneTexte 5"/>
          <p:cNvSpPr txBox="1"/>
          <p:nvPr/>
        </p:nvSpPr>
        <p:spPr>
          <a:xfrm>
            <a:off x="156754" y="1685109"/>
            <a:ext cx="11959048" cy="3416320"/>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Créer une mise en page de zone de texte avec les zones de texte liées</a:t>
            </a:r>
          </a:p>
          <a:p>
            <a:pPr algn="just"/>
            <a:r>
              <a:rPr lang="fr-FR" sz="2400" dirty="0">
                <a:latin typeface="Constantia" panose="02030602050306030303" pitchFamily="18" charset="0"/>
              </a:rPr>
              <a:t>6. Dans l’onglet Format sous Outils de dessin, cliquez sur Créer un lien.</a:t>
            </a:r>
          </a:p>
          <a:p>
            <a:pPr algn="just"/>
            <a:r>
              <a:rPr lang="fr-FR" sz="2400" dirty="0">
                <a:latin typeface="Constantia" panose="02030602050306030303" pitchFamily="18" charset="0"/>
              </a:rPr>
              <a:t>7. Déplacez le pointeur de la souris sur la nouvelle zone de texte. Il prend la forme d’un pichet qui verse du liquide.</a:t>
            </a:r>
          </a:p>
          <a:p>
            <a:pPr algn="just"/>
            <a:r>
              <a:rPr lang="fr-FR" sz="2400" dirty="0">
                <a:latin typeface="Constantia" panose="02030602050306030303" pitchFamily="18" charset="0"/>
              </a:rPr>
              <a:t>8. Cliquez dans la nouvelle zone de texte. Le texte passe de la zone de texte à gauche à celle de droite.</a:t>
            </a:r>
          </a:p>
          <a:p>
            <a:pPr algn="just"/>
            <a:r>
              <a:rPr lang="fr-FR" sz="2400" dirty="0">
                <a:latin typeface="Constantia" panose="02030602050306030303" pitchFamily="18" charset="0"/>
              </a:rPr>
              <a:t>9. ENREGISTREZ le document sous le nom Box </a:t>
            </a:r>
            <a:r>
              <a:rPr lang="fr-FR" sz="2400" dirty="0" err="1">
                <a:latin typeface="Constantia" panose="02030602050306030303" pitchFamily="18" charset="0"/>
              </a:rPr>
              <a:t>Layout</a:t>
            </a:r>
            <a:r>
              <a:rPr lang="fr-FR" sz="2400" dirty="0">
                <a:latin typeface="Constantia" panose="02030602050306030303" pitchFamily="18" charset="0"/>
              </a:rPr>
              <a:t> dans le dossier de la leçon de votre clé USB.</a:t>
            </a:r>
          </a:p>
          <a:p>
            <a:pPr algn="just"/>
            <a:r>
              <a:rPr lang="fr-FR" sz="2400" dirty="0">
                <a:latin typeface="Constantia" panose="02030602050306030303" pitchFamily="18" charset="0"/>
              </a:rPr>
              <a:t>ARRÊTEZ. FERMEZ Word.</a:t>
            </a:r>
          </a:p>
        </p:txBody>
      </p:sp>
    </p:spTree>
    <p:extLst>
      <p:ext uri="{BB962C8B-B14F-4D97-AF65-F5344CB8AC3E}">
        <p14:creationId xmlns:p14="http://schemas.microsoft.com/office/powerpoint/2010/main" val="1416881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43691" y="1711235"/>
            <a:ext cx="11553726" cy="4154984"/>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Enregistrement d’un document</a:t>
            </a:r>
          </a:p>
          <a:p>
            <a:pPr algn="just"/>
            <a:r>
              <a:rPr lang="fr-FR" sz="2400" dirty="0">
                <a:latin typeface="Constantia" panose="02030602050306030303" pitchFamily="18" charset="0"/>
              </a:rPr>
              <a:t>Par défaut, les documents nouvellement créés et enregistrés se voient attribuer un nom de fichier spécifique, étroitement lié au contenu du document, afin qu’il puisse être localisé rapidement. Après avoir modifié un document existant, vous pouvez choisir de l’enregistrer avec un nouveau nom de fichier, un autre format de fichier ou dans un autre emplacement. Lorsque vous enregistrez un document dans le Cloud, par exemple dans OneDrive, vous pouvez y accéder depuis n’importe quel ordinateur ou tablette et le partager avec d’autres personnes. Dans certains cas, vous pouvez décider d’enregistrer le document original et le document modifié au même endroit, mais sous des noms différents. Conserver le document original vous permet de le référencer ultérieurement sur n’importe quel ordinateur.</a:t>
            </a:r>
            <a:endParaRPr lang="fr-FR" sz="2400" b="1" dirty="0">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1696033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56754" y="1737361"/>
            <a:ext cx="11553726" cy="4524315"/>
          </a:xfrm>
          <a:prstGeom prst="rect">
            <a:avLst/>
          </a:prstGeom>
          <a:noFill/>
        </p:spPr>
        <p:txBody>
          <a:bodyPr wrap="square" rtlCol="0">
            <a:spAutoFit/>
          </a:bodyPr>
          <a:lstStyle/>
          <a:p>
            <a:r>
              <a:rPr lang="fr-FR" sz="2400" b="1" dirty="0">
                <a:effectLst>
                  <a:outerShdw blurRad="38100" dist="38100" dir="2700000" algn="tl">
                    <a:srgbClr val="000000">
                      <a:alpha val="43137"/>
                    </a:srgbClr>
                  </a:outerShdw>
                </a:effectLst>
                <a:latin typeface="Constantia" panose="02030602050306030303" pitchFamily="18" charset="0"/>
              </a:rPr>
              <a:t>Enregistrement d’un document pour la première fois</a:t>
            </a:r>
          </a:p>
          <a:p>
            <a:r>
              <a:rPr lang="fr-FR" sz="2400" dirty="0">
                <a:latin typeface="Constantia" panose="02030602050306030303" pitchFamily="18" charset="0"/>
              </a:rPr>
              <a:t>Lorsque vous enregistrez un document pour la première fois, vous devez spécifier un nom de fichier, le type de fichier et l’emplacement où y accéder. Le nom du fichier doit permettre aux utilisateurs de le trouver et de l’identifier, et l’emplacement du fichier doit permettre aux futurs utilisateurs du fichier d’y accéder. Vous pouvez enregistrer des fichiers sur des périphériques de stockage mobiles, par exemple une clé USB, le disque dur de votre ordinateur ou dans OneDrive. </a:t>
            </a:r>
          </a:p>
          <a:p>
            <a:r>
              <a:rPr lang="fr-FR" sz="2400" dirty="0">
                <a:latin typeface="Constantia" panose="02030602050306030303" pitchFamily="18" charset="0"/>
              </a:rPr>
              <a:t>La commande Enregistrer sous permet aux utilisateurs d’enregistrer leur travail dans le cloud et d’accéder au document rapidement depuis n’importe quel ordinateur ou tablette. Dans la leçon 13, vous apprendrez à enregistrer des documents dans OneDrive. Dans cet exercice, vous allez apprendre à enregistrer un document avec un nom de fichier spécifique sur votre clé USB.</a:t>
            </a:r>
            <a:endParaRPr lang="fr-FR" sz="2400" b="1" dirty="0">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655723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56754" y="1737361"/>
            <a:ext cx="11553726" cy="4678204"/>
          </a:xfrm>
          <a:prstGeom prst="rect">
            <a:avLst/>
          </a:prstGeom>
          <a:noFill/>
        </p:spPr>
        <p:txBody>
          <a:bodyPr wrap="square" rtlCol="0">
            <a:spAutoFit/>
          </a:bodyPr>
          <a:lstStyle/>
          <a:p>
            <a:pPr algn="just"/>
            <a:r>
              <a:rPr lang="fr-FR" sz="2400" b="1" dirty="0">
                <a:solidFill>
                  <a:srgbClr val="FF0000"/>
                </a:solidFill>
                <a:latin typeface="Constantia" panose="02030602050306030303" pitchFamily="18" charset="0"/>
              </a:rPr>
              <a:t>PAS À PAS: </a:t>
            </a:r>
            <a:r>
              <a:rPr lang="fr-FR" sz="2400" b="1" dirty="0">
                <a:latin typeface="Constantia" panose="02030602050306030303" pitchFamily="18" charset="0"/>
              </a:rPr>
              <a:t>Enregistrer un document pour la première fois </a:t>
            </a:r>
          </a:p>
          <a:p>
            <a:pPr algn="just"/>
            <a:endParaRPr lang="fr-FR" sz="1000" i="1" dirty="0">
              <a:latin typeface="Constantia" panose="02030602050306030303" pitchFamily="18" charset="0"/>
            </a:endParaRPr>
          </a:p>
          <a:p>
            <a:pPr algn="just"/>
            <a:r>
              <a:rPr lang="fr-FR" sz="2400" b="1" i="1" dirty="0">
                <a:latin typeface="Constantia" panose="02030602050306030303" pitchFamily="18" charset="0"/>
              </a:rPr>
              <a:t>1. </a:t>
            </a:r>
            <a:r>
              <a:rPr lang="fr-FR" sz="2400" i="1" dirty="0">
                <a:latin typeface="Constantia" panose="02030602050306030303" pitchFamily="18" charset="0"/>
              </a:rPr>
              <a:t>Si nécessaire, connectez votre clé USB à l’un des ports USB de votre ordinateur.</a:t>
            </a:r>
          </a:p>
          <a:p>
            <a:pPr algn="just"/>
            <a:r>
              <a:rPr lang="fr-FR" sz="2400" b="1" i="1" dirty="0">
                <a:latin typeface="Constantia" panose="02030602050306030303" pitchFamily="18" charset="0"/>
              </a:rPr>
              <a:t>2. </a:t>
            </a:r>
            <a:r>
              <a:rPr lang="fr-FR" sz="2400" i="1" dirty="0">
                <a:latin typeface="Constantia" panose="02030602050306030303" pitchFamily="18" charset="0"/>
              </a:rPr>
              <a:t>Cliquez sur l’onglet </a:t>
            </a:r>
            <a:r>
              <a:rPr lang="fr-FR" sz="2400" b="1" i="1" dirty="0">
                <a:latin typeface="Constantia" panose="02030602050306030303" pitchFamily="18" charset="0"/>
              </a:rPr>
              <a:t>Fichier</a:t>
            </a:r>
            <a:r>
              <a:rPr lang="fr-FR" sz="2400" i="1" dirty="0">
                <a:latin typeface="Constantia" panose="02030602050306030303" pitchFamily="18" charset="0"/>
              </a:rPr>
              <a:t>, puis sur la commande </a:t>
            </a:r>
            <a:r>
              <a:rPr lang="fr-FR" sz="2400" b="1" i="1" dirty="0">
                <a:latin typeface="Constantia" panose="02030602050306030303" pitchFamily="18" charset="0"/>
              </a:rPr>
              <a:t>Enregistrer sous</a:t>
            </a:r>
            <a:r>
              <a:rPr lang="fr-FR" sz="2400" i="1" dirty="0">
                <a:latin typeface="Constantia" panose="02030602050306030303" pitchFamily="18" charset="0"/>
              </a:rPr>
              <a:t>. L’écran Enregistrer sous apparaît. Trois options sont disponibles pour enregistrer votre document : OneDrive, Ce PC ou + Ajouter un emplacement. Cliquez sur </a:t>
            </a:r>
            <a:r>
              <a:rPr lang="fr-FR" sz="2400" b="1" i="1" dirty="0">
                <a:latin typeface="Constantia" panose="02030602050306030303" pitchFamily="18" charset="0"/>
              </a:rPr>
              <a:t>Ce PC. </a:t>
            </a:r>
            <a:r>
              <a:rPr lang="fr-FR" sz="2400" i="1" dirty="0">
                <a:latin typeface="Constantia" panose="02030602050306030303" pitchFamily="18" charset="0"/>
              </a:rPr>
              <a:t>Le côté droit de l’écran change et affiche les dossiers qui ont été ouverts récemment.</a:t>
            </a:r>
          </a:p>
          <a:p>
            <a:r>
              <a:rPr lang="fr-FR" sz="2400" b="1" i="1" dirty="0">
                <a:latin typeface="Constantia" panose="02030602050306030303" pitchFamily="18" charset="0"/>
              </a:rPr>
              <a:t>3. </a:t>
            </a:r>
            <a:r>
              <a:rPr lang="fr-FR" sz="2400" i="1" dirty="0">
                <a:latin typeface="Constantia" panose="02030602050306030303" pitchFamily="18" charset="0"/>
              </a:rPr>
              <a:t>Cliquez sur Parcourir. La boîte de dialogue Enregistrer sous s’ouvre. Dans l’environnement Windows 10, la bibliothèque de documents est l’emplacement par défaut pour enregistrer de nouveaux fichiers. Définissez l’emplacement par défaut sur votre clé USB en utilisant la barre de défilement verticale et en la faisant défiler vers le bas jusqu’à ce que Ce PC apparaisse. </a:t>
            </a:r>
          </a:p>
          <a:p>
            <a:pPr algn="just"/>
            <a:endParaRPr lang="fr-FR" sz="2400" i="1" dirty="0">
              <a:latin typeface="Constantia" panose="02030602050306030303" pitchFamily="18" charset="0"/>
            </a:endParaRPr>
          </a:p>
        </p:txBody>
      </p:sp>
    </p:spTree>
    <p:extLst>
      <p:ext uri="{BB962C8B-B14F-4D97-AF65-F5344CB8AC3E}">
        <p14:creationId xmlns:p14="http://schemas.microsoft.com/office/powerpoint/2010/main" val="1924877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56754" y="1737361"/>
            <a:ext cx="11553726" cy="2739211"/>
          </a:xfrm>
          <a:prstGeom prst="rect">
            <a:avLst/>
          </a:prstGeom>
          <a:noFill/>
        </p:spPr>
        <p:txBody>
          <a:bodyPr wrap="square" rtlCol="0">
            <a:spAutoFit/>
          </a:bodyPr>
          <a:lstStyle/>
          <a:p>
            <a:pPr algn="just"/>
            <a:r>
              <a:rPr lang="fr-FR" sz="2400" b="1" dirty="0">
                <a:solidFill>
                  <a:srgbClr val="FF0000"/>
                </a:solidFill>
                <a:latin typeface="Constantia" panose="02030602050306030303" pitchFamily="18" charset="0"/>
              </a:rPr>
              <a:t>PAS À PAS: </a:t>
            </a:r>
            <a:r>
              <a:rPr lang="fr-FR" sz="2400" b="1" dirty="0">
                <a:latin typeface="Constantia" panose="02030602050306030303" pitchFamily="18" charset="0"/>
              </a:rPr>
              <a:t>Enregistrer un document pour la première fois </a:t>
            </a:r>
          </a:p>
          <a:p>
            <a:pPr algn="just"/>
            <a:endParaRPr lang="fr-FR" sz="1000" i="1" dirty="0">
              <a:latin typeface="Constantia" panose="02030602050306030303" pitchFamily="18" charset="0"/>
            </a:endParaRPr>
          </a:p>
          <a:p>
            <a:r>
              <a:rPr lang="fr-FR" sz="2400" dirty="0"/>
              <a:t>Développez sur le conteneur Ce PC et sélectionnez votre clé USB. Une lettre spécifique identifiée par le système d’exploitation est attribuée aux périphériques de stockage. Par exemple, votre clé USB peut être identifié par </a:t>
            </a:r>
            <a:r>
              <a:rPr lang="fr-FR" sz="2400" b="1" i="1" dirty="0"/>
              <a:t>Lecteur amovible (I :)</a:t>
            </a:r>
            <a:r>
              <a:rPr lang="fr-FR" sz="2400" dirty="0"/>
              <a:t>.</a:t>
            </a:r>
          </a:p>
          <a:p>
            <a:endParaRPr lang="fr-FR" dirty="0"/>
          </a:p>
          <a:p>
            <a:endParaRPr lang="fr-FR" sz="2400" dirty="0"/>
          </a:p>
          <a:p>
            <a:pPr algn="just"/>
            <a:endParaRPr lang="fr-FR" sz="2400" i="1" dirty="0">
              <a:latin typeface="Constantia" panose="02030602050306030303" pitchFamily="18" charset="0"/>
            </a:endParaRPr>
          </a:p>
        </p:txBody>
      </p:sp>
    </p:spTree>
    <p:extLst>
      <p:ext uri="{BB962C8B-B14F-4D97-AF65-F5344CB8AC3E}">
        <p14:creationId xmlns:p14="http://schemas.microsoft.com/office/powerpoint/2010/main" val="284533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56754" y="1737361"/>
            <a:ext cx="11553726" cy="3416320"/>
          </a:xfrm>
          <a:prstGeom prst="rect">
            <a:avLst/>
          </a:prstGeom>
          <a:noFill/>
        </p:spPr>
        <p:txBody>
          <a:bodyPr wrap="square" rtlCol="0">
            <a:spAutoFit/>
          </a:bodyPr>
          <a:lstStyle/>
          <a:p>
            <a:r>
              <a:rPr lang="fr-FR" sz="2400" b="1" dirty="0">
                <a:effectLst>
                  <a:outerShdw blurRad="38100" dist="38100" dir="2700000" algn="tl">
                    <a:srgbClr val="000000">
                      <a:alpha val="43137"/>
                    </a:srgbClr>
                  </a:outerShdw>
                </a:effectLst>
                <a:latin typeface="Constantia" panose="02030602050306030303" pitchFamily="18" charset="0"/>
              </a:rPr>
              <a:t>Choix d’un format de fichier différent</a:t>
            </a:r>
          </a:p>
          <a:p>
            <a:pPr algn="just"/>
            <a:r>
              <a:rPr lang="fr-FR" sz="2400" dirty="0">
                <a:latin typeface="Constantia" panose="02030602050306030303" pitchFamily="18" charset="0"/>
              </a:rPr>
              <a:t>Certaines personnes ou certaines entreprises n’ont pas mis à niveau leur suite Office vers la dernière version et peuvent utiliser encore une version antérieure, comme Word 2003. Changer le format de fichier d’un document permet à ces personnes et à ces sociétés d’ouvrir et de modifier votre document sans en perdre la mise en forme. Dans cet exercice, vous allez apprendre à enregistrer un document dans un format compatible avec une version antérieure de Word.</a:t>
            </a:r>
          </a:p>
          <a:p>
            <a:endParaRPr lang="fr-FR" sz="2400" dirty="0">
              <a:latin typeface="Constantia" panose="02030602050306030303" pitchFamily="18" charset="0"/>
            </a:endParaRPr>
          </a:p>
          <a:p>
            <a:pPr algn="just"/>
            <a:endParaRPr lang="fr-FR" sz="2400" i="1" dirty="0">
              <a:latin typeface="Constantia" panose="02030602050306030303" pitchFamily="18" charset="0"/>
            </a:endParaRPr>
          </a:p>
        </p:txBody>
      </p:sp>
    </p:spTree>
    <p:extLst>
      <p:ext uri="{BB962C8B-B14F-4D97-AF65-F5344CB8AC3E}">
        <p14:creationId xmlns:p14="http://schemas.microsoft.com/office/powerpoint/2010/main" val="50666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sz="2000" dirty="0">
              <a:latin typeface="Constantia" panose="02030602050306030303" pitchFamily="18" charset="0"/>
            </a:endParaRPr>
          </a:p>
          <a:p>
            <a:pPr algn="ctr"/>
            <a:r>
              <a:rPr lang="fr-FR" sz="2000" b="1" dirty="0">
                <a:latin typeface="Constantia" panose="02030602050306030303" pitchFamily="18" charset="0"/>
              </a:rPr>
              <a:t>ORIENTATION DU LOGICIEL </a:t>
            </a:r>
            <a:endParaRPr lang="fr-FR" sz="1400" dirty="0">
              <a:solidFill>
                <a:schemeClr val="bg1"/>
              </a:solidFill>
              <a:latin typeface="Constantia" panose="02030602050306030303" pitchFamily="18" charset="0"/>
            </a:endParaRPr>
          </a:p>
        </p:txBody>
      </p:sp>
      <p:sp>
        <p:nvSpPr>
          <p:cNvPr id="4" name="ZoneTexte 3"/>
          <p:cNvSpPr txBox="1"/>
          <p:nvPr/>
        </p:nvSpPr>
        <p:spPr>
          <a:xfrm>
            <a:off x="496389" y="1888309"/>
            <a:ext cx="11201028" cy="4154984"/>
          </a:xfrm>
          <a:prstGeom prst="rect">
            <a:avLst/>
          </a:prstGeom>
          <a:noFill/>
        </p:spPr>
        <p:txBody>
          <a:bodyPr wrap="square" rtlCol="0">
            <a:spAutoFit/>
          </a:bodyPr>
          <a:lstStyle/>
          <a:p>
            <a:pPr algn="just"/>
            <a:r>
              <a:rPr lang="fr-FR" sz="2400" b="1" dirty="0">
                <a:latin typeface="Constantia" panose="02030602050306030303" pitchFamily="18" charset="0"/>
              </a:rPr>
              <a:t>Interface utilisateur principale de Microsoft Word </a:t>
            </a:r>
          </a:p>
          <a:p>
            <a:pPr algn="just"/>
            <a:endParaRPr lang="fr-FR" sz="2400" dirty="0">
              <a:latin typeface="Constantia" panose="02030602050306030303" pitchFamily="18" charset="0"/>
            </a:endParaRPr>
          </a:p>
          <a:p>
            <a:pPr algn="just"/>
            <a:r>
              <a:rPr lang="fr-FR" sz="2400" dirty="0">
                <a:latin typeface="Constantia" panose="02030602050306030303" pitchFamily="18" charset="0"/>
              </a:rPr>
              <a:t>Avant de commencer à utiliser Microsoft Word 2016, vous devez vous familiariser avec l’interface utilisateur principale. Lorsque vous ouvrez un document vierge dans Microsoft Word 2016, un écran similaire à celui illustré à la Figure ci -dessous apparaît. </a:t>
            </a:r>
          </a:p>
          <a:p>
            <a:pPr algn="just"/>
            <a:endParaRPr lang="fr-FR" sz="2400" dirty="0">
              <a:latin typeface="Constantia" panose="02030602050306030303" pitchFamily="18" charset="0"/>
            </a:endParaRPr>
          </a:p>
          <a:p>
            <a:pPr algn="just"/>
            <a:r>
              <a:rPr lang="fr-FR" sz="2400" dirty="0">
                <a:latin typeface="Constantia" panose="02030602050306030303" pitchFamily="18" charset="0"/>
              </a:rPr>
              <a:t>Microsoft a conçu l’interface utilisateur de Word pour que vous puissiez accéder facilement aux commandes dont vous avez le plus besoin lorsque vous créez et modifiez des documents. (Notez que votre écran peut être légèrement différent de celui illustré ci-dessus, en fonction des paramètres de votre programme). </a:t>
            </a:r>
          </a:p>
        </p:txBody>
      </p:sp>
    </p:spTree>
    <p:extLst>
      <p:ext uri="{BB962C8B-B14F-4D97-AF65-F5344CB8AC3E}">
        <p14:creationId xmlns:p14="http://schemas.microsoft.com/office/powerpoint/2010/main" val="4252524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56754" y="1737361"/>
            <a:ext cx="11553726" cy="3970318"/>
          </a:xfrm>
          <a:prstGeom prst="rect">
            <a:avLst/>
          </a:prstGeom>
          <a:noFill/>
        </p:spPr>
        <p:txBody>
          <a:bodyPr wrap="square" rtlCol="0">
            <a:spAutoFit/>
          </a:bodyPr>
          <a:lstStyle/>
          <a:p>
            <a:pPr algn="just"/>
            <a:r>
              <a:rPr lang="fr-FR" sz="2400" b="1" dirty="0">
                <a:solidFill>
                  <a:srgbClr val="FF0000"/>
                </a:solidFill>
                <a:latin typeface="Constantia" panose="02030602050306030303" pitchFamily="18" charset="0"/>
              </a:rPr>
              <a:t>PAS À PAS: </a:t>
            </a:r>
            <a:r>
              <a:rPr lang="fr-FR" sz="2400" b="1" dirty="0">
                <a:latin typeface="Constantia" panose="02030602050306030303" pitchFamily="18" charset="0"/>
              </a:rPr>
              <a:t>Enregistrer sous d’autres formats de fichier</a:t>
            </a:r>
          </a:p>
          <a:p>
            <a:pPr algn="just"/>
            <a:endParaRPr lang="fr-FR" sz="1050" dirty="0">
              <a:latin typeface="Constantia" panose="02030602050306030303" pitchFamily="18" charset="0"/>
            </a:endParaRPr>
          </a:p>
          <a:p>
            <a:pPr algn="just"/>
            <a:r>
              <a:rPr lang="fr-FR" sz="2400" i="1" dirty="0">
                <a:latin typeface="Constantia" panose="02030602050306030303" pitchFamily="18" charset="0"/>
              </a:rPr>
              <a:t>Cliquez sur l’onglet </a:t>
            </a:r>
            <a:r>
              <a:rPr lang="fr-FR" sz="2400" b="1" i="1" dirty="0">
                <a:latin typeface="Constantia" panose="02030602050306030303" pitchFamily="18" charset="0"/>
              </a:rPr>
              <a:t>Fichier</a:t>
            </a:r>
            <a:r>
              <a:rPr lang="fr-FR" sz="2400" i="1" dirty="0">
                <a:latin typeface="Constantia" panose="02030602050306030303" pitchFamily="18" charset="0"/>
              </a:rPr>
              <a:t>, puis sur </a:t>
            </a:r>
            <a:r>
              <a:rPr lang="fr-FR" sz="2400" b="1" i="1" dirty="0">
                <a:latin typeface="Constantia" panose="02030602050306030303" pitchFamily="18" charset="0"/>
              </a:rPr>
              <a:t>Enregistrer sous </a:t>
            </a:r>
            <a:r>
              <a:rPr lang="fr-FR" sz="2400" i="1" dirty="0">
                <a:latin typeface="Constantia" panose="02030602050306030303" pitchFamily="18" charset="0"/>
              </a:rPr>
              <a:t>pour ouvrir l’écran Enregistrer sous.</a:t>
            </a:r>
          </a:p>
          <a:p>
            <a:pPr algn="just"/>
            <a:r>
              <a:rPr lang="fr-FR" sz="2400" i="1" dirty="0">
                <a:latin typeface="Constantia" panose="02030602050306030303" pitchFamily="18" charset="0"/>
              </a:rPr>
              <a:t>Sous Dossier actif, cliquez sur votre clé USB. La boîte de dialogue Enregistrer sous s’ouvre.</a:t>
            </a:r>
          </a:p>
          <a:p>
            <a:pPr algn="just"/>
            <a:r>
              <a:rPr lang="fr-FR" sz="2400" i="1" dirty="0">
                <a:latin typeface="Constantia" panose="02030602050306030303" pitchFamily="18" charset="0"/>
              </a:rPr>
              <a:t>Dans la zone Type, cliquez sur la flèche déroulante et choisissez </a:t>
            </a:r>
            <a:r>
              <a:rPr lang="fr-FR" sz="2400" b="1" i="1" dirty="0">
                <a:latin typeface="Constantia" panose="02030602050306030303" pitchFamily="18" charset="0"/>
              </a:rPr>
              <a:t>Document Word 97-2003 (*.doc).</a:t>
            </a:r>
            <a:endParaRPr lang="fr-FR" sz="2400" i="1" dirty="0">
              <a:latin typeface="Constantia" panose="02030602050306030303" pitchFamily="18" charset="0"/>
            </a:endParaRPr>
          </a:p>
          <a:p>
            <a:pPr algn="just"/>
            <a:r>
              <a:rPr lang="fr-FR" sz="2400" i="1" dirty="0">
                <a:latin typeface="Constantia" panose="02030602050306030303" pitchFamily="18" charset="0"/>
              </a:rPr>
              <a:t>Tapez </a:t>
            </a:r>
            <a:r>
              <a:rPr lang="fr-FR" sz="2400" b="1" i="1" dirty="0">
                <a:latin typeface="Constantia" panose="02030602050306030303" pitchFamily="18" charset="0"/>
              </a:rPr>
              <a:t>Tech Terrace 97-2003 </a:t>
            </a:r>
            <a:r>
              <a:rPr lang="fr-FR" sz="2400" i="1" dirty="0">
                <a:latin typeface="Constantia" panose="02030602050306030303" pitchFamily="18" charset="0"/>
              </a:rPr>
              <a:t>dans la zone Nom de fichier. Cliquez sur </a:t>
            </a:r>
            <a:r>
              <a:rPr lang="fr-FR" sz="2400" b="1" i="1" dirty="0">
                <a:latin typeface="Constantia" panose="02030602050306030303" pitchFamily="18" charset="0"/>
              </a:rPr>
              <a:t>Enregistrer</a:t>
            </a:r>
            <a:r>
              <a:rPr lang="fr-FR" sz="2400" i="1" dirty="0">
                <a:latin typeface="Constantia" panose="02030602050306030303" pitchFamily="18" charset="0"/>
              </a:rPr>
              <a:t>. Dans la barre de titre, le nouveau nom de fichier s’affiche avec la mention Mode de compatibilité. Dans l’exercice suivant, vous découvrirez le mode de compatibilité.</a:t>
            </a:r>
          </a:p>
        </p:txBody>
      </p:sp>
    </p:spTree>
    <p:extLst>
      <p:ext uri="{BB962C8B-B14F-4D97-AF65-F5344CB8AC3E}">
        <p14:creationId xmlns:p14="http://schemas.microsoft.com/office/powerpoint/2010/main" val="4094612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56754" y="1737361"/>
            <a:ext cx="11553726" cy="2308324"/>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Conversion d’un document</a:t>
            </a:r>
          </a:p>
          <a:p>
            <a:pPr algn="just"/>
            <a:r>
              <a:rPr lang="fr-FR" sz="2400" dirty="0">
                <a:latin typeface="Constantia" panose="02030602050306030303" pitchFamily="18" charset="0"/>
              </a:rPr>
              <a:t>Le mode de compatibilité vous permet de travailler dans un document créé dans une version antérieure de Word sans enregistrer le fichier dans un format de fichier différent. Dans cet exercice, vous allez apprendre à utiliser la commande Convertir pour effacer les options de compatibilité et convertir un document au format Word 2016.</a:t>
            </a:r>
            <a:endParaRPr lang="fr-FR" sz="2400" i="1" dirty="0">
              <a:latin typeface="Constantia" panose="02030602050306030303" pitchFamily="18" charset="0"/>
            </a:endParaRPr>
          </a:p>
        </p:txBody>
      </p:sp>
    </p:spTree>
    <p:extLst>
      <p:ext uri="{BB962C8B-B14F-4D97-AF65-F5344CB8AC3E}">
        <p14:creationId xmlns:p14="http://schemas.microsoft.com/office/powerpoint/2010/main" val="1364995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56754" y="1737361"/>
            <a:ext cx="11553726" cy="5262979"/>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effectLst>
                  <a:outerShdw blurRad="38100" dist="38100" dir="2700000" algn="tl">
                    <a:srgbClr val="000000">
                      <a:alpha val="43137"/>
                    </a:srgbClr>
                  </a:outerShdw>
                </a:effectLst>
                <a:latin typeface="Constantia" panose="02030602050306030303" pitchFamily="18" charset="0"/>
              </a:rPr>
              <a:t>Convertir un document</a:t>
            </a:r>
          </a:p>
          <a:p>
            <a:pPr algn="just"/>
            <a:r>
              <a:rPr lang="fr-FR" sz="2400" b="1" dirty="0">
                <a:latin typeface="Constantia" panose="02030602050306030303" pitchFamily="18" charset="0"/>
              </a:rPr>
              <a:t>UTILISEZ </a:t>
            </a:r>
            <a:r>
              <a:rPr lang="fr-FR" sz="2400" dirty="0">
                <a:latin typeface="Constantia" panose="02030602050306030303" pitchFamily="18" charset="0"/>
              </a:rPr>
              <a:t>le document ouvert dans l’exercice précédent.</a:t>
            </a:r>
          </a:p>
          <a:p>
            <a:pPr algn="just"/>
            <a:r>
              <a:rPr lang="fr-FR" sz="2400" dirty="0">
                <a:latin typeface="Constantia" panose="02030602050306030303" pitchFamily="18" charset="0"/>
              </a:rPr>
              <a:t>Ouvrez le document </a:t>
            </a:r>
            <a:r>
              <a:rPr lang="fr-FR" sz="2400" b="1" i="1" dirty="0">
                <a:latin typeface="Constantia" panose="02030602050306030303" pitchFamily="18" charset="0"/>
              </a:rPr>
              <a:t>Tech Terrace 97-2003.doc </a:t>
            </a:r>
            <a:r>
              <a:rPr lang="fr-FR" sz="2400" dirty="0">
                <a:latin typeface="Constantia" panose="02030602050306030303" pitchFamily="18" charset="0"/>
              </a:rPr>
              <a:t>et cliquez sur l’onglet </a:t>
            </a:r>
            <a:r>
              <a:rPr lang="fr-FR" sz="2400" b="1" dirty="0">
                <a:latin typeface="Constantia" panose="02030602050306030303" pitchFamily="18" charset="0"/>
              </a:rPr>
              <a:t>Fichier</a:t>
            </a:r>
            <a:r>
              <a:rPr lang="fr-FR" sz="2400" dirty="0">
                <a:latin typeface="Constantia" panose="02030602050306030303" pitchFamily="18" charset="0"/>
              </a:rPr>
              <a:t>.</a:t>
            </a:r>
          </a:p>
          <a:p>
            <a:pPr algn="just"/>
            <a:r>
              <a:rPr lang="fr-FR" sz="2400" dirty="0">
                <a:latin typeface="Constantia" panose="02030602050306030303" pitchFamily="18" charset="0"/>
              </a:rPr>
              <a:t>Dans le volet principal de la commande Informations, cliquez sur </a:t>
            </a:r>
            <a:r>
              <a:rPr lang="fr-FR" sz="2400" b="1" dirty="0">
                <a:latin typeface="Constantia" panose="02030602050306030303" pitchFamily="18" charset="0"/>
              </a:rPr>
              <a:t>Convertir</a:t>
            </a:r>
            <a:r>
              <a:rPr lang="fr-FR" sz="2400" dirty="0">
                <a:latin typeface="Constantia" panose="02030602050306030303" pitchFamily="18" charset="0"/>
              </a:rPr>
              <a:t>, puis cliquez sur </a:t>
            </a:r>
            <a:r>
              <a:rPr lang="fr-FR" sz="2400" b="1" dirty="0">
                <a:latin typeface="Constantia" panose="02030602050306030303" pitchFamily="18" charset="0"/>
              </a:rPr>
              <a:t>OK </a:t>
            </a:r>
            <a:r>
              <a:rPr lang="fr-FR" sz="2400" dirty="0">
                <a:latin typeface="Constantia" panose="02030602050306030303" pitchFamily="18" charset="0"/>
              </a:rPr>
              <a:t>pour confirmer la conversion. La conversion du document efface l’indication Mode de compatibilité dans la barre de titre et met à niveau votre document au format Word 2016, ce qui vous permet d’accéder aux nouvelles fonctionnalités de Word.</a:t>
            </a:r>
          </a:p>
          <a:p>
            <a:r>
              <a:rPr lang="fr-FR" sz="2400" dirty="0">
                <a:latin typeface="Constantia" panose="02030602050306030303" pitchFamily="18" charset="0"/>
              </a:rPr>
              <a:t>Pour enregistrer le document au format de fichier Word 2016, cliquez sur l’onglet </a:t>
            </a:r>
            <a:r>
              <a:rPr lang="fr-FR" sz="2400" b="1" dirty="0">
                <a:latin typeface="Constantia" panose="02030602050306030303" pitchFamily="18" charset="0"/>
              </a:rPr>
              <a:t>Fichier</a:t>
            </a:r>
            <a:r>
              <a:rPr lang="fr-FR" sz="2400" dirty="0">
                <a:latin typeface="Constantia" panose="02030602050306030303" pitchFamily="18" charset="0"/>
              </a:rPr>
              <a:t>.</a:t>
            </a:r>
          </a:p>
          <a:p>
            <a:r>
              <a:rPr lang="fr-FR" sz="2400" b="1" dirty="0">
                <a:latin typeface="Constantia" panose="02030602050306030303" pitchFamily="18" charset="0"/>
              </a:rPr>
              <a:t>4. </a:t>
            </a:r>
            <a:r>
              <a:rPr lang="fr-FR" sz="2400" dirty="0">
                <a:latin typeface="Constantia" panose="02030602050306030303" pitchFamily="18" charset="0"/>
              </a:rPr>
              <a:t>Cliquez sur </a:t>
            </a:r>
            <a:r>
              <a:rPr lang="fr-FR" sz="2400" b="1" dirty="0">
                <a:latin typeface="Constantia" panose="02030602050306030303" pitchFamily="18" charset="0"/>
              </a:rPr>
              <a:t>Enregistrer sous</a:t>
            </a:r>
            <a:r>
              <a:rPr lang="fr-FR" sz="2400" dirty="0">
                <a:latin typeface="Constantia" panose="02030602050306030303" pitchFamily="18" charset="0"/>
              </a:rPr>
              <a:t>, puis sur votre clé USB. Puis, dans la zone Nom de fichier, tapez </a:t>
            </a:r>
            <a:r>
              <a:rPr lang="fr-FR" sz="2400" b="1" i="1" dirty="0">
                <a:latin typeface="Constantia" panose="02030602050306030303" pitchFamily="18" charset="0"/>
              </a:rPr>
              <a:t>Tech Terrace Update</a:t>
            </a:r>
            <a:r>
              <a:rPr lang="fr-FR" sz="2400" dirty="0">
                <a:latin typeface="Constantia" panose="02030602050306030303" pitchFamily="18" charset="0"/>
              </a:rPr>
              <a:t>. Cliquez sur </a:t>
            </a:r>
            <a:r>
              <a:rPr lang="fr-FR" sz="2400" b="1" dirty="0">
                <a:latin typeface="Constantia" panose="02030602050306030303" pitchFamily="18" charset="0"/>
              </a:rPr>
              <a:t>Enregistrer</a:t>
            </a:r>
            <a:r>
              <a:rPr lang="fr-FR" sz="2400" dirty="0">
                <a:latin typeface="Constantia" panose="02030602050306030303" pitchFamily="18" charset="0"/>
              </a:rPr>
              <a:t>. Le nouveau nom de fichier s’affiche dans la barre de titre.</a:t>
            </a:r>
          </a:p>
          <a:p>
            <a:pPr algn="just"/>
            <a:endParaRPr lang="fr-FR" sz="2400" i="1" dirty="0">
              <a:latin typeface="Constantia" panose="02030602050306030303" pitchFamily="18" charset="0"/>
            </a:endParaRPr>
          </a:p>
        </p:txBody>
      </p:sp>
    </p:spTree>
    <p:extLst>
      <p:ext uri="{BB962C8B-B14F-4D97-AF65-F5344CB8AC3E}">
        <p14:creationId xmlns:p14="http://schemas.microsoft.com/office/powerpoint/2010/main" val="1095879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56754" y="1737361"/>
            <a:ext cx="11553726" cy="3785652"/>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APERÇU ET IMPRESSION D’UN DOCUMENT </a:t>
            </a:r>
          </a:p>
          <a:p>
            <a:pPr algn="just"/>
            <a:r>
              <a:rPr lang="fr-FR" sz="2400" dirty="0">
                <a:latin typeface="Constantia" panose="02030602050306030303" pitchFamily="18" charset="0"/>
              </a:rPr>
              <a:t>La commande Imprimer est située sous l’onglet Fichier dans le mode </a:t>
            </a:r>
            <a:r>
              <a:rPr lang="fr-FR" sz="2400" dirty="0" err="1">
                <a:latin typeface="Constantia" panose="02030602050306030303" pitchFamily="18" charset="0"/>
              </a:rPr>
              <a:t>Backstage</a:t>
            </a:r>
            <a:r>
              <a:rPr lang="fr-FR" sz="2400" dirty="0">
                <a:latin typeface="Constantia" panose="02030602050306030303" pitchFamily="18" charset="0"/>
              </a:rPr>
              <a:t>. C’est ici que sont rassemblées les options d’impression, et notamment les propriétés et les paramètres d’imprimante. Le volet Aperçu avant impression vous permet de voir à quoi ressemblera votre document imprimé, afin de corriger les erreurs avant l’impression.</a:t>
            </a:r>
          </a:p>
          <a:p>
            <a:pPr algn="just"/>
            <a:r>
              <a:rPr lang="fr-FR" sz="2400" b="1" dirty="0">
                <a:effectLst>
                  <a:outerShdw blurRad="38100" dist="38100" dir="2700000" algn="tl">
                    <a:srgbClr val="000000">
                      <a:alpha val="43137"/>
                    </a:srgbClr>
                  </a:outerShdw>
                </a:effectLst>
                <a:latin typeface="Constantia" panose="02030602050306030303" pitchFamily="18" charset="0"/>
              </a:rPr>
              <a:t>Aperçu en mode </a:t>
            </a:r>
            <a:r>
              <a:rPr lang="fr-FR" sz="2400" b="1" dirty="0" err="1">
                <a:effectLst>
                  <a:outerShdw blurRad="38100" dist="38100" dir="2700000" algn="tl">
                    <a:srgbClr val="000000">
                      <a:alpha val="43137"/>
                    </a:srgbClr>
                  </a:outerShdw>
                </a:effectLst>
                <a:latin typeface="Constantia" panose="02030602050306030303" pitchFamily="18" charset="0"/>
              </a:rPr>
              <a:t>Backstage</a:t>
            </a:r>
            <a:endParaRPr lang="fr-FR" sz="2400" b="1" dirty="0">
              <a:effectLst>
                <a:outerShdw blurRad="38100" dist="38100" dir="2700000" algn="tl">
                  <a:srgbClr val="000000">
                    <a:alpha val="43137"/>
                  </a:srgbClr>
                </a:outerShdw>
              </a:effectLst>
              <a:latin typeface="Constantia" panose="02030602050306030303" pitchFamily="18" charset="0"/>
            </a:endParaRPr>
          </a:p>
          <a:p>
            <a:pPr algn="just"/>
            <a:r>
              <a:rPr lang="fr-FR" sz="2400" dirty="0">
                <a:latin typeface="Constantia" panose="02030602050306030303" pitchFamily="18" charset="0"/>
              </a:rPr>
              <a:t>Avant d’imprimer votre document, vous devez afficher un aperçu de son contenu, afin de corriger les éventuelles erreurs de texte ou de mise en page. Dans cet exercice, vous allez apprendre à utiliser le mode </a:t>
            </a:r>
            <a:r>
              <a:rPr lang="fr-FR" sz="2400" dirty="0" err="1">
                <a:latin typeface="Constantia" panose="02030602050306030303" pitchFamily="18" charset="0"/>
              </a:rPr>
              <a:t>Backstage</a:t>
            </a:r>
            <a:r>
              <a:rPr lang="fr-FR" sz="2400" dirty="0">
                <a:latin typeface="Constantia" panose="02030602050306030303" pitchFamily="18" charset="0"/>
              </a:rPr>
              <a:t> pour afficher un aperçu de votre document.</a:t>
            </a:r>
          </a:p>
        </p:txBody>
      </p:sp>
    </p:spTree>
    <p:extLst>
      <p:ext uri="{BB962C8B-B14F-4D97-AF65-F5344CB8AC3E}">
        <p14:creationId xmlns:p14="http://schemas.microsoft.com/office/powerpoint/2010/main" val="2210820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156754" y="1737361"/>
            <a:ext cx="11553726" cy="3416320"/>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REMARQUE:</a:t>
            </a:r>
          </a:p>
          <a:p>
            <a:pPr algn="just"/>
            <a:r>
              <a:rPr lang="fr-FR" sz="2400" dirty="0">
                <a:latin typeface="Constantia" panose="02030602050306030303" pitchFamily="18" charset="0"/>
              </a:rPr>
              <a:t>Le mode </a:t>
            </a:r>
            <a:r>
              <a:rPr lang="fr-FR" sz="2400" dirty="0" err="1">
                <a:latin typeface="Constantia" panose="02030602050306030303" pitchFamily="18" charset="0"/>
              </a:rPr>
              <a:t>Backstage</a:t>
            </a:r>
            <a:r>
              <a:rPr lang="fr-FR" sz="2400" dirty="0">
                <a:latin typeface="Constantia" panose="02030602050306030303" pitchFamily="18" charset="0"/>
              </a:rPr>
              <a:t> est un écran qui apparaît lorsque vous cliquez sur l’onglet Fichier dans Word 2016. Si le ruban contient les commandes que vous utilisez lorsque vous travaillez sur un document, le mode </a:t>
            </a:r>
            <a:r>
              <a:rPr lang="fr-FR" sz="2400" dirty="0" err="1">
                <a:latin typeface="Constantia" panose="02030602050306030303" pitchFamily="18" charset="0"/>
              </a:rPr>
              <a:t>Backstage</a:t>
            </a:r>
            <a:r>
              <a:rPr lang="fr-FR" sz="2400" dirty="0">
                <a:latin typeface="Constantia" panose="02030602050306030303" pitchFamily="18" charset="0"/>
              </a:rPr>
              <a:t> contient les commandes de gestion du document. À gauche de l’écran du mode </a:t>
            </a:r>
            <a:r>
              <a:rPr lang="fr-FR" sz="2400" dirty="0" err="1">
                <a:latin typeface="Constantia" panose="02030602050306030303" pitchFamily="18" charset="0"/>
              </a:rPr>
              <a:t>Backstage</a:t>
            </a:r>
            <a:r>
              <a:rPr lang="fr-FR" sz="2400" dirty="0">
                <a:latin typeface="Constantia" panose="02030602050306030303" pitchFamily="18" charset="0"/>
              </a:rPr>
              <a:t>, des onglets vous permettent de créer, d’ouvrir, d’enregistrer, de fermer, de partager, d’imprimer et d’afficher des informations sur vos documents. Pour quitter le mode </a:t>
            </a:r>
            <a:r>
              <a:rPr lang="fr-FR" sz="2400" dirty="0" err="1">
                <a:latin typeface="Constantia" panose="02030602050306030303" pitchFamily="18" charset="0"/>
              </a:rPr>
              <a:t>Backstage</a:t>
            </a:r>
            <a:r>
              <a:rPr lang="fr-FR" sz="2400" dirty="0">
                <a:latin typeface="Constantia" panose="02030602050306030303" pitchFamily="18" charset="0"/>
              </a:rPr>
              <a:t>, vous pouvez cliquer sur l’icône </a:t>
            </a:r>
            <a:r>
              <a:rPr lang="fr-FR" sz="2400" b="1" dirty="0">
                <a:latin typeface="Constantia" panose="02030602050306030303" pitchFamily="18" charset="0"/>
              </a:rPr>
              <a:t>Revenir au document</a:t>
            </a:r>
            <a:r>
              <a:rPr lang="fr-FR" sz="2400" dirty="0">
                <a:latin typeface="Constantia" panose="02030602050306030303" pitchFamily="18" charset="0"/>
              </a:rPr>
              <a:t>, qui est une flèche vers la gauche encerclée située dans l’angle supérieur gauche, ou appuyer sur la touche </a:t>
            </a:r>
            <a:r>
              <a:rPr lang="fr-FR" sz="2400" b="1" dirty="0" err="1">
                <a:latin typeface="Constantia" panose="02030602050306030303" pitchFamily="18" charset="0"/>
              </a:rPr>
              <a:t>Échap</a:t>
            </a:r>
            <a:r>
              <a:rPr lang="fr-FR" sz="2400" dirty="0">
                <a:latin typeface="Constantia" panose="02030602050306030303" pitchFamily="18" charset="0"/>
              </a:rPr>
              <a:t>. </a:t>
            </a:r>
          </a:p>
        </p:txBody>
      </p:sp>
    </p:spTree>
    <p:extLst>
      <p:ext uri="{BB962C8B-B14F-4D97-AF65-F5344CB8AC3E}">
        <p14:creationId xmlns:p14="http://schemas.microsoft.com/office/powerpoint/2010/main" val="2646784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1043464"/>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3"/>
            <a:ext cx="11201028" cy="776211"/>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759124"/>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solidFill>
                  <a:schemeClr val="bg1"/>
                </a:solidFill>
                <a:latin typeface="Constantia" panose="02030602050306030303" pitchFamily="18" charset="0"/>
                <a:cs typeface="Times New Roman" panose="02020603050405020304" pitchFamily="18" charset="0"/>
              </a:rPr>
              <a:t>MATRICE DE COMPÉTENCES DE LA LEÇON</a:t>
            </a:r>
            <a:endParaRPr lang="fr-FR" sz="3200" dirty="0">
              <a:solidFill>
                <a:schemeClr val="bg1"/>
              </a:solidFill>
              <a:latin typeface="Constantia" panose="02030602050306030303"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80966054"/>
              </p:ext>
            </p:extLst>
          </p:nvPr>
        </p:nvGraphicFramePr>
        <p:xfrm>
          <a:off x="496389" y="2065141"/>
          <a:ext cx="11201028" cy="4602480"/>
        </p:xfrm>
        <a:graphic>
          <a:graphicData uri="http://schemas.openxmlformats.org/drawingml/2006/table">
            <a:tbl>
              <a:tblPr firstRow="1" bandRow="1">
                <a:tableStyleId>{5C22544A-7EE6-4342-B048-85BDC9FD1C3A}</a:tableStyleId>
              </a:tblPr>
              <a:tblGrid>
                <a:gridCol w="3967188">
                  <a:extLst>
                    <a:ext uri="{9D8B030D-6E8A-4147-A177-3AD203B41FA5}">
                      <a16:colId xmlns:a16="http://schemas.microsoft.com/office/drawing/2014/main" val="3329979304"/>
                    </a:ext>
                  </a:extLst>
                </a:gridCol>
                <a:gridCol w="7233840">
                  <a:extLst>
                    <a:ext uri="{9D8B030D-6E8A-4147-A177-3AD203B41FA5}">
                      <a16:colId xmlns:a16="http://schemas.microsoft.com/office/drawing/2014/main" val="1510361889"/>
                    </a:ext>
                  </a:extLst>
                </a:gridCol>
              </a:tblGrid>
              <a:tr h="364755">
                <a:tc>
                  <a:txBody>
                    <a:bodyPr/>
                    <a:lstStyle/>
                    <a:p>
                      <a:pPr algn="ctr"/>
                      <a:r>
                        <a:rPr lang="fr-FR" sz="2000" dirty="0">
                          <a:latin typeface="Constantia" panose="02030602050306030303" pitchFamily="18" charset="0"/>
                        </a:rPr>
                        <a:t>Compétence</a:t>
                      </a:r>
                    </a:p>
                  </a:txBody>
                  <a:tcPr>
                    <a:solidFill>
                      <a:srgbClr val="00B0F0"/>
                    </a:solidFill>
                  </a:tcPr>
                </a:tc>
                <a:tc>
                  <a:txBody>
                    <a:bodyPr/>
                    <a:lstStyle/>
                    <a:p>
                      <a:pPr algn="ctr"/>
                      <a:r>
                        <a:rPr lang="fr-FR" sz="2000" dirty="0">
                          <a:latin typeface="Constantia" panose="02030602050306030303" pitchFamily="18" charset="0"/>
                        </a:rPr>
                        <a:t>Objectif de l’Examen</a:t>
                      </a:r>
                    </a:p>
                  </a:txBody>
                  <a:tcPr>
                    <a:solidFill>
                      <a:srgbClr val="00B0F0"/>
                    </a:solidFill>
                  </a:tcPr>
                </a:tc>
                <a:extLst>
                  <a:ext uri="{0D108BD9-81ED-4DB2-BD59-A6C34878D82A}">
                    <a16:rowId xmlns:a16="http://schemas.microsoft.com/office/drawing/2014/main" val="2245030908"/>
                  </a:ext>
                </a:extLst>
              </a:tr>
              <a:tr h="899397">
                <a:tc>
                  <a:txBody>
                    <a:bodyPr/>
                    <a:lstStyle/>
                    <a:p>
                      <a:r>
                        <a:rPr lang="fr-FR" dirty="0">
                          <a:latin typeface="Constantia" panose="02030602050306030303" pitchFamily="18" charset="0"/>
                        </a:rPr>
                        <a:t>Modification et Organisation des affichages d’un document</a:t>
                      </a:r>
                    </a:p>
                  </a:txBody>
                  <a:tcPr/>
                </a:tc>
                <a:tc>
                  <a:txBody>
                    <a:bodyPr/>
                    <a:lstStyle/>
                    <a:p>
                      <a:r>
                        <a:rPr lang="fr-FR" dirty="0">
                          <a:latin typeface="Constantia" panose="02030602050306030303" pitchFamily="18" charset="0"/>
                        </a:rPr>
                        <a:t>Modifier les affichages d’un document.</a:t>
                      </a:r>
                    </a:p>
                    <a:p>
                      <a:r>
                        <a:rPr lang="fr-FR" dirty="0">
                          <a:latin typeface="Constantia" panose="02030602050306030303" pitchFamily="18" charset="0"/>
                        </a:rPr>
                        <a:t>Personnaliser les affichages</a:t>
                      </a:r>
                      <a:r>
                        <a:rPr lang="fr-FR" baseline="0" dirty="0">
                          <a:latin typeface="Constantia" panose="02030602050306030303" pitchFamily="18" charset="0"/>
                        </a:rPr>
                        <a:t> à l’aide des paramètres de zoom.</a:t>
                      </a:r>
                    </a:p>
                    <a:p>
                      <a:r>
                        <a:rPr lang="fr-FR" baseline="0" dirty="0">
                          <a:latin typeface="Constantia" panose="02030602050306030303" pitchFamily="18" charset="0"/>
                        </a:rPr>
                        <a:t>Fractionner la fenêtre.</a:t>
                      </a:r>
                      <a:endParaRPr lang="fr-FR" dirty="0">
                        <a:latin typeface="Constantia" panose="02030602050306030303" pitchFamily="18" charset="0"/>
                      </a:endParaRPr>
                    </a:p>
                  </a:txBody>
                  <a:tcPr/>
                </a:tc>
                <a:extLst>
                  <a:ext uri="{0D108BD9-81ED-4DB2-BD59-A6C34878D82A}">
                    <a16:rowId xmlns:a16="http://schemas.microsoft.com/office/drawing/2014/main" val="2734213004"/>
                  </a:ext>
                </a:extLst>
              </a:tr>
              <a:tr h="899397">
                <a:tc>
                  <a:txBody>
                    <a:bodyPr/>
                    <a:lstStyle/>
                    <a:p>
                      <a:r>
                        <a:rPr lang="fr-FR" dirty="0">
                          <a:latin typeface="Constantia" panose="02030602050306030303" pitchFamily="18" charset="0"/>
                        </a:rPr>
                        <a:t>Navigation</a:t>
                      </a:r>
                      <a:r>
                        <a:rPr lang="fr-FR" baseline="0" dirty="0">
                          <a:latin typeface="Constantia" panose="02030602050306030303" pitchFamily="18" charset="0"/>
                        </a:rPr>
                        <a:t> et recherche dans un document</a:t>
                      </a:r>
                      <a:endParaRPr lang="fr-FR" dirty="0">
                        <a:latin typeface="Constantia" panose="02030602050306030303" pitchFamily="18" charset="0"/>
                      </a:endParaRPr>
                    </a:p>
                  </a:txBody>
                  <a:tcPr/>
                </a:tc>
                <a:tc>
                  <a:txBody>
                    <a:bodyPr/>
                    <a:lstStyle/>
                    <a:p>
                      <a:r>
                        <a:rPr lang="fr-FR" dirty="0">
                          <a:latin typeface="Constantia" panose="02030602050306030303" pitchFamily="18" charset="0"/>
                        </a:rPr>
                        <a:t>Rechercher du texte.</a:t>
                      </a:r>
                    </a:p>
                    <a:p>
                      <a:r>
                        <a:rPr lang="fr-FR" dirty="0">
                          <a:latin typeface="Constantia" panose="02030602050306030303" pitchFamily="18" charset="0"/>
                        </a:rPr>
                        <a:t>Rechercher et remplacer du texte.</a:t>
                      </a:r>
                    </a:p>
                    <a:p>
                      <a:r>
                        <a:rPr lang="fr-FR" dirty="0">
                          <a:latin typeface="Constantia" panose="02030602050306030303" pitchFamily="18" charset="0"/>
                        </a:rPr>
                        <a:t>Aller à un emplacement ou à un objet spécifique dans un document.</a:t>
                      </a:r>
                    </a:p>
                  </a:txBody>
                  <a:tcPr/>
                </a:tc>
                <a:extLst>
                  <a:ext uri="{0D108BD9-81ED-4DB2-BD59-A6C34878D82A}">
                    <a16:rowId xmlns:a16="http://schemas.microsoft.com/office/drawing/2014/main" val="4033227339"/>
                  </a:ext>
                </a:extLst>
              </a:tr>
              <a:tr h="629578">
                <a:tc>
                  <a:txBody>
                    <a:bodyPr/>
                    <a:lstStyle/>
                    <a:p>
                      <a:r>
                        <a:rPr lang="fr-FR" dirty="0">
                          <a:latin typeface="Constantia" panose="02030602050306030303" pitchFamily="18" charset="0"/>
                        </a:rPr>
                        <a:t>Coupe, Copie et collage de texte</a:t>
                      </a:r>
                    </a:p>
                  </a:txBody>
                  <a:tcPr/>
                </a:tc>
                <a:tc>
                  <a:txBody>
                    <a:bodyPr/>
                    <a:lstStyle/>
                    <a:p>
                      <a:r>
                        <a:rPr lang="fr-FR" dirty="0">
                          <a:latin typeface="Constantia" panose="02030602050306030303" pitchFamily="18" charset="0"/>
                        </a:rPr>
                        <a:t>Couper, copier et coller du texte.</a:t>
                      </a:r>
                    </a:p>
                    <a:p>
                      <a:r>
                        <a:rPr lang="fr-FR" dirty="0">
                          <a:latin typeface="Constantia" panose="02030602050306030303" pitchFamily="18" charset="0"/>
                        </a:rPr>
                        <a:t>Remplacer du texte à l’aide de la correction automatique.</a:t>
                      </a:r>
                    </a:p>
                  </a:txBody>
                  <a:tcPr/>
                </a:tc>
                <a:extLst>
                  <a:ext uri="{0D108BD9-81ED-4DB2-BD59-A6C34878D82A}">
                    <a16:rowId xmlns:a16="http://schemas.microsoft.com/office/drawing/2014/main" val="3197442061"/>
                  </a:ext>
                </a:extLst>
              </a:tr>
              <a:tr h="1439035">
                <a:tc>
                  <a:txBody>
                    <a:bodyPr/>
                    <a:lstStyle/>
                    <a:p>
                      <a:r>
                        <a:rPr lang="fr-FR" dirty="0">
                          <a:latin typeface="Constantia" panose="02030602050306030303" pitchFamily="18" charset="0"/>
                        </a:rPr>
                        <a:t>Modification des informations dans les propriétés.</a:t>
                      </a:r>
                    </a:p>
                    <a:p>
                      <a:r>
                        <a:rPr lang="fr-FR" dirty="0">
                          <a:latin typeface="Constantia" panose="02030602050306030303" pitchFamily="18" charset="0"/>
                        </a:rPr>
                        <a:t>Inspection</a:t>
                      </a:r>
                      <a:r>
                        <a:rPr lang="fr-FR" baseline="0" dirty="0">
                          <a:latin typeface="Constantia" panose="02030602050306030303" pitchFamily="18" charset="0"/>
                        </a:rPr>
                        <a:t> des documents</a:t>
                      </a:r>
                      <a:endParaRPr lang="fr-FR" dirty="0">
                        <a:latin typeface="Constantia" panose="02030602050306030303" pitchFamily="18" charset="0"/>
                      </a:endParaRPr>
                    </a:p>
                  </a:txBody>
                  <a:tcPr/>
                </a:tc>
                <a:tc>
                  <a:txBody>
                    <a:bodyPr/>
                    <a:lstStyle/>
                    <a:p>
                      <a:r>
                        <a:rPr lang="fr-FR" dirty="0">
                          <a:latin typeface="Constantia" panose="02030602050306030303" pitchFamily="18" charset="0"/>
                        </a:rPr>
                        <a:t>Ajouter des propriétés au document.</a:t>
                      </a:r>
                    </a:p>
                    <a:p>
                      <a:r>
                        <a:rPr lang="fr-FR" dirty="0">
                          <a:latin typeface="Constantia" panose="02030602050306030303" pitchFamily="18" charset="0"/>
                        </a:rPr>
                        <a:t>Inspecter</a:t>
                      </a:r>
                      <a:r>
                        <a:rPr lang="fr-FR" baseline="0" dirty="0">
                          <a:latin typeface="Constantia" panose="02030602050306030303" pitchFamily="18" charset="0"/>
                        </a:rPr>
                        <a:t> un document pour rechercher des informations personnelles ou des propriétés masquées.</a:t>
                      </a:r>
                    </a:p>
                    <a:p>
                      <a:r>
                        <a:rPr lang="fr-FR" baseline="0" dirty="0">
                          <a:latin typeface="Constantia" panose="02030602050306030303" pitchFamily="18" charset="0"/>
                        </a:rPr>
                        <a:t>Inspecter un document pour rechercher des problèmes d’accessibilité.</a:t>
                      </a:r>
                    </a:p>
                    <a:p>
                      <a:r>
                        <a:rPr lang="fr-FR" baseline="0" dirty="0">
                          <a:latin typeface="Constantia" panose="02030602050306030303" pitchFamily="18" charset="0"/>
                        </a:rPr>
                        <a:t>Inspecter un document pour rechercher des problèmes de compatibilité.</a:t>
                      </a:r>
                      <a:endParaRPr lang="fr-FR" dirty="0">
                        <a:latin typeface="Constantia" panose="02030602050306030303" pitchFamily="18" charset="0"/>
                      </a:endParaRPr>
                    </a:p>
                  </a:txBody>
                  <a:tcPr/>
                </a:tc>
                <a:extLst>
                  <a:ext uri="{0D108BD9-81ED-4DB2-BD59-A6C34878D82A}">
                    <a16:rowId xmlns:a16="http://schemas.microsoft.com/office/drawing/2014/main" val="3392608399"/>
                  </a:ext>
                </a:extLst>
              </a:tr>
            </a:tbl>
          </a:graphicData>
        </a:graphic>
      </p:graphicFrame>
    </p:spTree>
    <p:extLst>
      <p:ext uri="{BB962C8B-B14F-4D97-AF65-F5344CB8AC3E}">
        <p14:creationId xmlns:p14="http://schemas.microsoft.com/office/powerpoint/2010/main" val="2657632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sz="2000" dirty="0">
              <a:latin typeface="Constantia" panose="02030602050306030303" pitchFamily="18" charset="0"/>
            </a:endParaRPr>
          </a:p>
          <a:p>
            <a:pPr algn="ctr"/>
            <a:r>
              <a:rPr lang="fr-FR" sz="2400" b="1" dirty="0">
                <a:latin typeface="Constantia" panose="02030602050306030303" pitchFamily="18" charset="0"/>
              </a:rPr>
              <a:t>Modification et Organisation des affichages d’un document</a:t>
            </a:r>
          </a:p>
          <a:p>
            <a:pPr algn="ctr"/>
            <a:endParaRPr lang="fr-FR" sz="2000" b="1" dirty="0">
              <a:latin typeface="Constantia" panose="02030602050306030303" pitchFamily="18" charset="0"/>
            </a:endParaRPr>
          </a:p>
        </p:txBody>
      </p:sp>
      <p:sp>
        <p:nvSpPr>
          <p:cNvPr id="4" name="ZoneTexte 3"/>
          <p:cNvSpPr txBox="1"/>
          <p:nvPr/>
        </p:nvSpPr>
        <p:spPr>
          <a:xfrm>
            <a:off x="496389" y="1888309"/>
            <a:ext cx="11201028" cy="3262432"/>
          </a:xfrm>
          <a:prstGeom prst="rect">
            <a:avLst/>
          </a:prstGeom>
          <a:noFill/>
        </p:spPr>
        <p:txBody>
          <a:bodyPr wrap="square" rtlCol="0">
            <a:spAutoFit/>
          </a:bodyPr>
          <a:lstStyle/>
          <a:p>
            <a:pPr algn="just"/>
            <a:r>
              <a:rPr lang="fr-FR" sz="2400" b="1" dirty="0">
                <a:latin typeface="Constantia" panose="02030602050306030303" pitchFamily="18" charset="0"/>
              </a:rPr>
              <a:t>L’onglet Affichage </a:t>
            </a:r>
            <a:endParaRPr lang="fr-FR" sz="2400" dirty="0">
              <a:latin typeface="Constantia" panose="02030602050306030303" pitchFamily="18" charset="0"/>
            </a:endParaRPr>
          </a:p>
          <a:p>
            <a:pPr algn="just"/>
            <a:endParaRPr lang="fr-FR" sz="1050" dirty="0">
              <a:latin typeface="Constantia" panose="02030602050306030303" pitchFamily="18" charset="0"/>
            </a:endParaRPr>
          </a:p>
          <a:p>
            <a:pPr algn="just"/>
            <a:r>
              <a:rPr lang="fr-FR" sz="2400" dirty="0">
                <a:latin typeface="Constantia" panose="02030602050306030303" pitchFamily="18" charset="0"/>
              </a:rPr>
              <a:t>Word fournit des options pour modifier l’aspect à l’écran d’un document en l’affichant en mode Lecture, Page, Web, Plan et Brouillon. Vous pouvez aussi changer l’affichage en ajoutant une règle horizontale ou verticale ou un quadrillage, en agrandissant ou en réduisant la valeur de zoom du document, en réorganisant les fenêtres du document, en affichant les documents côte à côte ou en fractionnant le document. En outre, le volet de navigation fournit des options pour naviguer et faire des recherches au sein d’un document.</a:t>
            </a:r>
          </a:p>
        </p:txBody>
      </p:sp>
    </p:spTree>
    <p:extLst>
      <p:ext uri="{BB962C8B-B14F-4D97-AF65-F5344CB8AC3E}">
        <p14:creationId xmlns:p14="http://schemas.microsoft.com/office/powerpoint/2010/main" val="3947981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sz="2000" dirty="0">
              <a:latin typeface="Constantia" panose="02030602050306030303" pitchFamily="18" charset="0"/>
            </a:endParaRPr>
          </a:p>
          <a:p>
            <a:pPr algn="ctr"/>
            <a:r>
              <a:rPr lang="fr-FR" sz="2400" b="1" dirty="0">
                <a:latin typeface="Constantia" panose="02030602050306030303" pitchFamily="18" charset="0"/>
              </a:rPr>
              <a:t>Modification et Organisation des affichages d’un document</a:t>
            </a:r>
          </a:p>
          <a:p>
            <a:pPr algn="ctr"/>
            <a:endParaRPr lang="fr-FR" sz="2000" b="1" dirty="0">
              <a:latin typeface="Constantia" panose="02030602050306030303" pitchFamily="18" charset="0"/>
            </a:endParaRPr>
          </a:p>
        </p:txBody>
      </p:sp>
      <p:pic>
        <p:nvPicPr>
          <p:cNvPr id="2" name="Image 1"/>
          <p:cNvPicPr>
            <a:picLocks noChangeAspect="1"/>
          </p:cNvPicPr>
          <p:nvPr/>
        </p:nvPicPr>
        <p:blipFill>
          <a:blip r:embed="rId2"/>
          <a:stretch>
            <a:fillRect/>
          </a:stretch>
        </p:blipFill>
        <p:spPr>
          <a:xfrm>
            <a:off x="81004" y="1888309"/>
            <a:ext cx="11962420" cy="2318125"/>
          </a:xfrm>
          <a:prstGeom prst="rect">
            <a:avLst/>
          </a:prstGeom>
        </p:spPr>
      </p:pic>
    </p:spTree>
    <p:extLst>
      <p:ext uri="{BB962C8B-B14F-4D97-AF65-F5344CB8AC3E}">
        <p14:creationId xmlns:p14="http://schemas.microsoft.com/office/powerpoint/2010/main" val="1242388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10344"/>
            <a:ext cx="10515600" cy="574766"/>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4" name="ZoneTexte 3"/>
          <p:cNvSpPr txBox="1"/>
          <p:nvPr/>
        </p:nvSpPr>
        <p:spPr>
          <a:xfrm>
            <a:off x="496389" y="1888309"/>
            <a:ext cx="11201028" cy="1938992"/>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MODIFICATION ET ORGANISATION DES AFFICHAGES D’UN DOCUMENT </a:t>
            </a:r>
          </a:p>
          <a:p>
            <a:pPr algn="just"/>
            <a:r>
              <a:rPr lang="fr-FR" sz="2400" dirty="0">
                <a:latin typeface="Constantia" panose="02030602050306030303" pitchFamily="18" charset="0"/>
              </a:rPr>
              <a:t>Vous pouvez activer des quadrillages, des miniatures et des règles qui vous aideront à naviguer dans un document. Vous pouvez également effectuer des zooms avant et arrière. Word vous permet également d’ouvrir et d’organiser plusieurs fenêtres de document. Cette section abordera l’ensemble de ces fonctionnalités.</a:t>
            </a:r>
          </a:p>
        </p:txBody>
      </p:sp>
    </p:spTree>
    <p:extLst>
      <p:ext uri="{BB962C8B-B14F-4D97-AF65-F5344CB8AC3E}">
        <p14:creationId xmlns:p14="http://schemas.microsoft.com/office/powerpoint/2010/main" val="1991952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4" name="ZoneTexte 3"/>
          <p:cNvSpPr txBox="1"/>
          <p:nvPr/>
        </p:nvSpPr>
        <p:spPr>
          <a:xfrm>
            <a:off x="240632" y="1888309"/>
            <a:ext cx="11726779" cy="3046988"/>
          </a:xfrm>
          <a:prstGeom prst="rect">
            <a:avLst/>
          </a:prstGeom>
          <a:noFill/>
        </p:spPr>
        <p:txBody>
          <a:bodyPr wrap="square" rtlCol="0">
            <a:spAutoFit/>
          </a:bodyPr>
          <a:lstStyle/>
          <a:p>
            <a:r>
              <a:rPr lang="fr-FR" sz="2400" b="1" dirty="0">
                <a:effectLst>
                  <a:outerShdw blurRad="38100" dist="38100" dir="2700000" algn="tl">
                    <a:srgbClr val="000000">
                      <a:alpha val="43137"/>
                    </a:srgbClr>
                  </a:outerShdw>
                </a:effectLst>
                <a:latin typeface="Constantia" panose="02030602050306030303" pitchFamily="18" charset="0"/>
              </a:rPr>
              <a:t>Ouverture d’un document existant</a:t>
            </a:r>
          </a:p>
          <a:p>
            <a:pPr algn="just"/>
            <a:r>
              <a:rPr lang="fr-FR" sz="2400" dirty="0">
                <a:latin typeface="Constantia" panose="02030602050306030303" pitchFamily="18" charset="0"/>
              </a:rPr>
              <a:t>Word peut ouvrir des fichiers qui ont été enregistrés au format Word ou dans de nombreux autres formats courants, tels que .RTF, .TXT ou .PDF. Vous pouvez modifier ces documents dans Word et les enregistrer dans leur format d’origine ou dans un autre format. Le bouton Ouvrir de la boîte de dialogue Ouvrir contient une flèche de menu déroulant qui permet d’afficher les options d’ouverture d’un document. Voir le tableau ci-dessous pour la liste de ces options. Dans cet exercice, vous apprendrez à ouvrir un document à l’aide de la boîte de dialogue Ouvrir.</a:t>
            </a:r>
          </a:p>
        </p:txBody>
      </p:sp>
    </p:spTree>
    <p:extLst>
      <p:ext uri="{BB962C8B-B14F-4D97-AF65-F5344CB8AC3E}">
        <p14:creationId xmlns:p14="http://schemas.microsoft.com/office/powerpoint/2010/main" val="56717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pic>
        <p:nvPicPr>
          <p:cNvPr id="10" name="Image 9"/>
          <p:cNvPicPr>
            <a:picLocks noChangeAspect="1"/>
          </p:cNvPicPr>
          <p:nvPr/>
        </p:nvPicPr>
        <p:blipFill rotWithShape="1">
          <a:blip r:embed="rId2"/>
          <a:srcRect b="5155"/>
          <a:stretch/>
        </p:blipFill>
        <p:spPr>
          <a:xfrm>
            <a:off x="1265211" y="1206027"/>
            <a:ext cx="9864343" cy="5260088"/>
          </a:xfrm>
          <a:prstGeom prst="rect">
            <a:avLst/>
          </a:prstGeom>
        </p:spPr>
      </p:pic>
    </p:spTree>
    <p:extLst>
      <p:ext uri="{BB962C8B-B14F-4D97-AF65-F5344CB8AC3E}">
        <p14:creationId xmlns:p14="http://schemas.microsoft.com/office/powerpoint/2010/main" val="4108760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graphicFrame>
        <p:nvGraphicFramePr>
          <p:cNvPr id="2" name="Tableau 1"/>
          <p:cNvGraphicFramePr>
            <a:graphicFrameLocks noGrp="1"/>
          </p:cNvGraphicFramePr>
          <p:nvPr>
            <p:extLst>
              <p:ext uri="{D42A27DB-BD31-4B8C-83A1-F6EECF244321}">
                <p14:modId xmlns:p14="http://schemas.microsoft.com/office/powerpoint/2010/main" val="4038819664"/>
              </p:ext>
            </p:extLst>
          </p:nvPr>
        </p:nvGraphicFramePr>
        <p:xfrm>
          <a:off x="261257" y="1921447"/>
          <a:ext cx="11717383" cy="4663440"/>
        </p:xfrm>
        <a:graphic>
          <a:graphicData uri="http://schemas.openxmlformats.org/drawingml/2006/table">
            <a:tbl>
              <a:tblPr firstRow="1" bandRow="1">
                <a:tableStyleId>{5C22544A-7EE6-4342-B048-85BDC9FD1C3A}</a:tableStyleId>
              </a:tblPr>
              <a:tblGrid>
                <a:gridCol w="4062549">
                  <a:extLst>
                    <a:ext uri="{9D8B030D-6E8A-4147-A177-3AD203B41FA5}">
                      <a16:colId xmlns:a16="http://schemas.microsoft.com/office/drawing/2014/main" val="3404288386"/>
                    </a:ext>
                  </a:extLst>
                </a:gridCol>
                <a:gridCol w="7654834">
                  <a:extLst>
                    <a:ext uri="{9D8B030D-6E8A-4147-A177-3AD203B41FA5}">
                      <a16:colId xmlns:a16="http://schemas.microsoft.com/office/drawing/2014/main" val="15807193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0" i="0" u="none" strike="noStrike" kern="1200" baseline="0" dirty="0">
                          <a:solidFill>
                            <a:schemeClr val="lt1"/>
                          </a:solidFill>
                          <a:effectLst>
                            <a:outerShdw blurRad="38100" dist="38100" dir="2700000" algn="tl">
                              <a:srgbClr val="000000">
                                <a:alpha val="43137"/>
                              </a:srgbClr>
                            </a:outerShdw>
                          </a:effectLst>
                          <a:latin typeface="Constantia" panose="02030602050306030303" pitchFamily="18" charset="0"/>
                          <a:ea typeface="+mn-ea"/>
                          <a:cs typeface="+mn-cs"/>
                        </a:rPr>
                        <a:t>Liste	</a:t>
                      </a:r>
                    </a:p>
                  </a:txBody>
                  <a:tcPr/>
                </a:tc>
                <a:tc>
                  <a:txBody>
                    <a:bodyPr/>
                    <a:lstStyle/>
                    <a:p>
                      <a:pPr algn="ctr"/>
                      <a:r>
                        <a:rPr lang="fr-FR" sz="2400" b="0" dirty="0">
                          <a:effectLst>
                            <a:outerShdw blurRad="38100" dist="38100" dir="2700000" algn="tl">
                              <a:srgbClr val="000000">
                                <a:alpha val="43137"/>
                              </a:srgbClr>
                            </a:outerShdw>
                          </a:effectLst>
                          <a:latin typeface="Constantia" panose="02030602050306030303" pitchFamily="18" charset="0"/>
                        </a:rPr>
                        <a:t>Description</a:t>
                      </a:r>
                    </a:p>
                  </a:txBody>
                  <a:tcPr/>
                </a:tc>
                <a:extLst>
                  <a:ext uri="{0D108BD9-81ED-4DB2-BD59-A6C34878D82A}">
                    <a16:rowId xmlns:a16="http://schemas.microsoft.com/office/drawing/2014/main" val="975926998"/>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0" i="0" u="none" strike="noStrike" kern="1200" baseline="0" dirty="0">
                          <a:solidFill>
                            <a:schemeClr val="dk1"/>
                          </a:solidFill>
                          <a:latin typeface="Constantia" panose="02030602050306030303" pitchFamily="18" charset="0"/>
                          <a:ea typeface="+mn-ea"/>
                          <a:cs typeface="+mn-cs"/>
                        </a:rPr>
                        <a:t>Ouvrir en lecture seule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0" i="0" u="none" strike="noStrike" kern="1200" baseline="0" dirty="0">
                          <a:solidFill>
                            <a:schemeClr val="dk1"/>
                          </a:solidFill>
                          <a:latin typeface="Constantia" panose="02030602050306030303" pitchFamily="18" charset="0"/>
                          <a:ea typeface="+mn-ea"/>
                          <a:cs typeface="+mn-cs"/>
                        </a:rPr>
                        <a:t>Ouvre le document en lecture seule. Aucune modification ne peut y être apportée.	</a:t>
                      </a:r>
                    </a:p>
                  </a:txBody>
                  <a:tcPr/>
                </a:tc>
                <a:extLst>
                  <a:ext uri="{0D108BD9-81ED-4DB2-BD59-A6C34878D82A}">
                    <a16:rowId xmlns:a16="http://schemas.microsoft.com/office/drawing/2014/main" val="3951596028"/>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0" i="0" u="none" strike="noStrike" kern="1200" baseline="0" dirty="0">
                          <a:solidFill>
                            <a:schemeClr val="dk1"/>
                          </a:solidFill>
                          <a:latin typeface="Constantia" panose="02030602050306030303" pitchFamily="18" charset="0"/>
                          <a:ea typeface="+mn-ea"/>
                          <a:cs typeface="+mn-cs"/>
                        </a:rPr>
                        <a:t>Ouvrir une copie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0" i="0" u="none" strike="noStrike" kern="1200" baseline="0" dirty="0">
                          <a:solidFill>
                            <a:schemeClr val="dk1"/>
                          </a:solidFill>
                          <a:latin typeface="Constantia" panose="02030602050306030303" pitchFamily="18" charset="0"/>
                          <a:ea typeface="+mn-ea"/>
                          <a:cs typeface="+mn-cs"/>
                        </a:rPr>
                        <a:t>Ouvre une copie du document d’origine.	</a:t>
                      </a:r>
                    </a:p>
                  </a:txBody>
                  <a:tcPr/>
                </a:tc>
                <a:extLst>
                  <a:ext uri="{0D108BD9-81ED-4DB2-BD59-A6C34878D82A}">
                    <a16:rowId xmlns:a16="http://schemas.microsoft.com/office/drawing/2014/main" val="3770886843"/>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0" i="0" u="none" strike="noStrike" kern="1200" baseline="0" dirty="0">
                          <a:solidFill>
                            <a:schemeClr val="dk1"/>
                          </a:solidFill>
                          <a:latin typeface="Constantia" panose="02030602050306030303" pitchFamily="18" charset="0"/>
                          <a:ea typeface="+mn-ea"/>
                          <a:cs typeface="+mn-cs"/>
                        </a:rPr>
                        <a:t>Ouvrir dans un navigateur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0" i="0" u="none" strike="noStrike" kern="1200" baseline="0" dirty="0">
                          <a:solidFill>
                            <a:schemeClr val="dk1"/>
                          </a:solidFill>
                          <a:latin typeface="Constantia" panose="02030602050306030303" pitchFamily="18" charset="0"/>
                          <a:ea typeface="+mn-ea"/>
                          <a:cs typeface="+mn-cs"/>
                        </a:rPr>
                        <a:t>Ouvre le document qui a été enregistré en tant que page web dans un navigateur web.	</a:t>
                      </a:r>
                    </a:p>
                  </a:txBody>
                  <a:tcPr/>
                </a:tc>
                <a:extLst>
                  <a:ext uri="{0D108BD9-81ED-4DB2-BD59-A6C34878D82A}">
                    <a16:rowId xmlns:a16="http://schemas.microsoft.com/office/drawing/2014/main" val="217874732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0" i="0" u="none" strike="noStrike" kern="1200" baseline="0" dirty="0">
                          <a:solidFill>
                            <a:schemeClr val="dk1"/>
                          </a:solidFill>
                          <a:latin typeface="Constantia" panose="02030602050306030303" pitchFamily="18" charset="0"/>
                          <a:ea typeface="+mn-ea"/>
                          <a:cs typeface="+mn-cs"/>
                        </a:rPr>
                        <a:t>Ouvrir avec la transformation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0" i="0" u="none" strike="noStrike" kern="1200" baseline="0" dirty="0">
                          <a:solidFill>
                            <a:schemeClr val="dk1"/>
                          </a:solidFill>
                          <a:latin typeface="Constantia" panose="02030602050306030303" pitchFamily="18" charset="0"/>
                          <a:ea typeface="+mn-ea"/>
                          <a:cs typeface="+mn-cs"/>
                        </a:rPr>
                        <a:t>Ouvre les documents enregistrés au format XML.	</a:t>
                      </a:r>
                    </a:p>
                  </a:txBody>
                  <a:tcPr/>
                </a:tc>
                <a:extLst>
                  <a:ext uri="{0D108BD9-81ED-4DB2-BD59-A6C34878D82A}">
                    <a16:rowId xmlns:a16="http://schemas.microsoft.com/office/drawing/2014/main" val="202144045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0" i="0" u="none" strike="noStrike" kern="1200" baseline="0" dirty="0">
                          <a:solidFill>
                            <a:schemeClr val="dk1"/>
                          </a:solidFill>
                          <a:latin typeface="Constantia" panose="02030602050306030303" pitchFamily="18" charset="0"/>
                          <a:ea typeface="+mn-ea"/>
                          <a:cs typeface="+mn-cs"/>
                        </a:rPr>
                        <a:t>Ouvrir en mode protégé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0" i="0" u="none" strike="noStrike" kern="1200" baseline="0" dirty="0">
                          <a:solidFill>
                            <a:schemeClr val="dk1"/>
                          </a:solidFill>
                          <a:latin typeface="Constantia" panose="02030602050306030303" pitchFamily="18" charset="0"/>
                          <a:ea typeface="+mn-ea"/>
                          <a:cs typeface="+mn-cs"/>
                        </a:rPr>
                        <a:t>Ouvre les documents en mode protégé. Pour les modifier, cliquez sur Activer la modification.	</a:t>
                      </a:r>
                    </a:p>
                  </a:txBody>
                  <a:tcPr/>
                </a:tc>
                <a:extLst>
                  <a:ext uri="{0D108BD9-81ED-4DB2-BD59-A6C34878D82A}">
                    <a16:rowId xmlns:a16="http://schemas.microsoft.com/office/drawing/2014/main" val="579982111"/>
                  </a:ext>
                </a:extLst>
              </a:tr>
              <a:tr h="370840">
                <a:tc>
                  <a:txBody>
                    <a:bodyPr/>
                    <a:lstStyle/>
                    <a:p>
                      <a:pPr algn="just"/>
                      <a:r>
                        <a:rPr lang="fr-FR" sz="2400" b="0" i="0" u="none" strike="noStrike" kern="1200" baseline="0" dirty="0">
                          <a:solidFill>
                            <a:schemeClr val="dk1"/>
                          </a:solidFill>
                          <a:latin typeface="Constantia" panose="02030602050306030303" pitchFamily="18" charset="0"/>
                          <a:ea typeface="+mn-ea"/>
                          <a:cs typeface="+mn-cs"/>
                        </a:rPr>
                        <a:t>Ouvrir et réparer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0" i="0" u="none" strike="noStrike" kern="1200" baseline="0" dirty="0">
                          <a:solidFill>
                            <a:schemeClr val="dk1"/>
                          </a:solidFill>
                          <a:latin typeface="Constantia" panose="02030602050306030303" pitchFamily="18" charset="0"/>
                          <a:ea typeface="+mn-ea"/>
                          <a:cs typeface="+mn-cs"/>
                        </a:rPr>
                        <a:t>Ouvre et répare les documents endommagés.	</a:t>
                      </a:r>
                    </a:p>
                  </a:txBody>
                  <a:tcPr/>
                </a:tc>
                <a:extLst>
                  <a:ext uri="{0D108BD9-81ED-4DB2-BD59-A6C34878D82A}">
                    <a16:rowId xmlns:a16="http://schemas.microsoft.com/office/drawing/2014/main" val="529793781"/>
                  </a:ext>
                </a:extLst>
              </a:tr>
            </a:tbl>
          </a:graphicData>
        </a:graphic>
      </p:graphicFrame>
    </p:spTree>
    <p:extLst>
      <p:ext uri="{BB962C8B-B14F-4D97-AF65-F5344CB8AC3E}">
        <p14:creationId xmlns:p14="http://schemas.microsoft.com/office/powerpoint/2010/main" val="1017497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4" name="ZoneTexte 3"/>
          <p:cNvSpPr txBox="1"/>
          <p:nvPr/>
        </p:nvSpPr>
        <p:spPr>
          <a:xfrm>
            <a:off x="496389" y="1888309"/>
            <a:ext cx="11201028" cy="4524315"/>
          </a:xfrm>
          <a:prstGeom prst="rect">
            <a:avLst/>
          </a:prstGeom>
          <a:noFill/>
        </p:spPr>
        <p:txBody>
          <a:bodyPr wrap="square" rtlCol="0">
            <a:spAutoFit/>
          </a:bodyPr>
          <a:lstStyle/>
          <a:p>
            <a:r>
              <a:rPr lang="fr-FR" sz="2400" b="1" dirty="0">
                <a:effectLst>
                  <a:outerShdw blurRad="38100" dist="38100" dir="2700000" algn="tl">
                    <a:srgbClr val="000000">
                      <a:alpha val="43137"/>
                    </a:srgbClr>
                  </a:outerShdw>
                </a:effectLst>
                <a:latin typeface="Constantia" panose="02030602050306030303" pitchFamily="18" charset="0"/>
              </a:rPr>
              <a:t>Ouverture d’un document existant</a:t>
            </a:r>
          </a:p>
          <a:p>
            <a:pPr algn="just"/>
            <a:r>
              <a:rPr lang="fr-FR" sz="2400" dirty="0">
                <a:latin typeface="Constantia" panose="02030602050306030303" pitchFamily="18" charset="0"/>
              </a:rPr>
              <a:t>Pour accéder à l’écran Ouvrir dans Word 2016, cliquez sur l’onglet Fichier en mode </a:t>
            </a:r>
            <a:r>
              <a:rPr lang="fr-FR" sz="2400" dirty="0" err="1">
                <a:latin typeface="Constantia" panose="02030602050306030303" pitchFamily="18" charset="0"/>
              </a:rPr>
              <a:t>Backstage</a:t>
            </a:r>
            <a:r>
              <a:rPr lang="fr-FR" sz="2400" dirty="0">
                <a:latin typeface="Constantia" panose="02030602050306030303" pitchFamily="18" charset="0"/>
              </a:rPr>
              <a:t>, puis cliquez sur la commande Ouvrir. Vous pouvez localiser un fichier rapidement dans la liste Documents récents, où s’affichent les 25 derniers documents auxquels vous avez accédé. Vous pouvez ouvrir les documents que vous avez enregistrés dans votre OneDrive depuis n’importe quel ordinateur. Vous pouvez également ouvrir des documents que vous avez enregistrés sur votre disque dur local. La zone de liste déroulante Ouvrir s’ouvre lorsque vous cliquez sur Ce PC, puis sur Parcourir. Avec cette zone de liste déroulante, vous pouvez ouvrir des documents existants depuis une clé USB, un disque dur, un emplacement réseau, un ordinateur de bureau ou un appareil mobile. Dans ces exercices, il est supposé que tous les fichiers de données sont stockés sur votre clé USB.</a:t>
            </a:r>
            <a:endParaRPr lang="fr-FR" sz="3200" dirty="0">
              <a:latin typeface="Constantia" panose="02030602050306030303" pitchFamily="18" charset="0"/>
            </a:endParaRPr>
          </a:p>
        </p:txBody>
      </p:sp>
    </p:spTree>
    <p:extLst>
      <p:ext uri="{BB962C8B-B14F-4D97-AF65-F5344CB8AC3E}">
        <p14:creationId xmlns:p14="http://schemas.microsoft.com/office/powerpoint/2010/main" val="2358009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3046988"/>
          </a:xfrm>
          <a:prstGeom prst="rect">
            <a:avLst/>
          </a:prstGeom>
          <a:noFill/>
        </p:spPr>
        <p:txBody>
          <a:bodyPr wrap="square" rtlCol="0">
            <a:spAutoFit/>
          </a:bodyPr>
          <a:lstStyle/>
          <a:p>
            <a:pPr algn="just"/>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effectLst>
                  <a:outerShdw blurRad="38100" dist="38100" dir="2700000" algn="tl">
                    <a:srgbClr val="000000">
                      <a:alpha val="43137"/>
                    </a:srgbClr>
                  </a:outerShdw>
                </a:effectLst>
                <a:latin typeface="Constantia" panose="02030602050306030303" pitchFamily="18" charset="0"/>
              </a:rPr>
              <a:t>Ouvrir un document existant</a:t>
            </a:r>
            <a:endParaRPr lang="fr-FR" sz="3200" b="1" dirty="0">
              <a:effectLst>
                <a:outerShdw blurRad="38100" dist="38100" dir="2700000" algn="tl">
                  <a:srgbClr val="000000">
                    <a:alpha val="43137"/>
                  </a:srgbClr>
                </a:outerShdw>
              </a:effectLst>
              <a:latin typeface="Constantia" panose="02030602050306030303" pitchFamily="18" charset="0"/>
            </a:endParaRPr>
          </a:p>
          <a:p>
            <a:pPr algn="just"/>
            <a:r>
              <a:rPr lang="fr-FR" sz="2400" b="1" dirty="0">
                <a:latin typeface="Constantia" panose="02030602050306030303" pitchFamily="18" charset="0"/>
              </a:rPr>
              <a:t>PRÉPAREZ-VOUS. </a:t>
            </a:r>
            <a:r>
              <a:rPr lang="fr-FR" sz="2400" dirty="0">
                <a:latin typeface="Constantia" panose="02030602050306030303" pitchFamily="18" charset="0"/>
              </a:rPr>
              <a:t>Avant de commencer la procédure, assurez-vous de mettre sous tension votre ordinateur et/ou d’ouvrir une session, ainsi que de démarrer Word 2016.</a:t>
            </a:r>
          </a:p>
          <a:p>
            <a:pPr algn="just"/>
            <a:r>
              <a:rPr lang="fr-FR" sz="2400" dirty="0">
                <a:latin typeface="Constantia" panose="02030602050306030303" pitchFamily="18" charset="0"/>
              </a:rPr>
              <a:t>Connectez votre clé USB à l’un des ports USB de votre ordinateur.</a:t>
            </a:r>
          </a:p>
          <a:p>
            <a:pPr algn="just"/>
            <a:r>
              <a:rPr lang="fr-FR" sz="2400" dirty="0">
                <a:latin typeface="Constantia" panose="02030602050306030303" pitchFamily="18" charset="0"/>
              </a:rPr>
              <a:t>Cliquez sur l’onglet </a:t>
            </a:r>
            <a:r>
              <a:rPr lang="fr-FR" sz="2400" b="1" dirty="0">
                <a:latin typeface="Constantia" panose="02030602050306030303" pitchFamily="18" charset="0"/>
              </a:rPr>
              <a:t>Fichier </a:t>
            </a:r>
            <a:r>
              <a:rPr lang="fr-FR" sz="2400" dirty="0">
                <a:latin typeface="Constantia" panose="02030602050306030303" pitchFamily="18" charset="0"/>
              </a:rPr>
              <a:t>pour ouvrir le mode </a:t>
            </a:r>
            <a:r>
              <a:rPr lang="fr-FR" sz="2400" dirty="0" err="1">
                <a:latin typeface="Constantia" panose="02030602050306030303" pitchFamily="18" charset="0"/>
              </a:rPr>
              <a:t>Backstage</a:t>
            </a:r>
            <a:r>
              <a:rPr lang="fr-FR" sz="2400" dirty="0">
                <a:latin typeface="Constantia" panose="02030602050306030303" pitchFamily="18" charset="0"/>
              </a:rPr>
              <a:t>.</a:t>
            </a:r>
          </a:p>
          <a:p>
            <a:pPr algn="just"/>
            <a:r>
              <a:rPr lang="fr-FR" sz="2400" dirty="0">
                <a:latin typeface="Constantia" panose="02030602050306030303" pitchFamily="18" charset="0"/>
              </a:rPr>
              <a:t>Cliquez sur </a:t>
            </a:r>
            <a:r>
              <a:rPr lang="fr-FR" sz="2400" b="1" dirty="0">
                <a:latin typeface="Constantia" panose="02030602050306030303" pitchFamily="18" charset="0"/>
              </a:rPr>
              <a:t>Ouvrir</a:t>
            </a:r>
            <a:r>
              <a:rPr lang="fr-FR" sz="2400" dirty="0">
                <a:latin typeface="Constantia" panose="02030602050306030303" pitchFamily="18" charset="0"/>
              </a:rPr>
              <a:t>. L’écran Ouvrir apparaît, avec des emplacements à gauche et les documents ouverts récemment à droite.</a:t>
            </a:r>
          </a:p>
          <a:p>
            <a:pPr algn="just"/>
            <a:r>
              <a:rPr lang="fr-FR" sz="2400" dirty="0">
                <a:latin typeface="Constantia" panose="02030602050306030303" pitchFamily="18" charset="0"/>
              </a:rPr>
              <a:t>Cliquez sur </a:t>
            </a:r>
            <a:r>
              <a:rPr lang="fr-FR" sz="2400" b="1" dirty="0">
                <a:latin typeface="Constantia" panose="02030602050306030303" pitchFamily="18" charset="0"/>
              </a:rPr>
              <a:t>Ce PC</a:t>
            </a:r>
            <a:r>
              <a:rPr lang="fr-FR" sz="2400" dirty="0">
                <a:latin typeface="Constantia" panose="02030602050306030303" pitchFamily="18" charset="0"/>
              </a:rPr>
              <a:t>. Notez que le côté droit de l’écran affiche les dossiers récents.</a:t>
            </a:r>
          </a:p>
        </p:txBody>
      </p:sp>
    </p:spTree>
    <p:extLst>
      <p:ext uri="{BB962C8B-B14F-4D97-AF65-F5344CB8AC3E}">
        <p14:creationId xmlns:p14="http://schemas.microsoft.com/office/powerpoint/2010/main" val="848652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553726" cy="4893647"/>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Modification des affichages d’un document</a:t>
            </a:r>
          </a:p>
          <a:p>
            <a:pPr algn="just"/>
            <a:r>
              <a:rPr lang="fr-FR" sz="2400" dirty="0">
                <a:latin typeface="Constantia" panose="02030602050306030303" pitchFamily="18" charset="0"/>
              </a:rPr>
              <a:t>L’onglet Affichage du ruban comprend les groupes de commandes suivants : Affichages, Afficher, Zoom, Fenêtre et Macros. Dans cette section, vous apprendrez à utiliser le groupe de commandes Affichages pour modifier l’affichage de votre document dans Word.</a:t>
            </a:r>
          </a:p>
          <a:p>
            <a:pPr algn="just"/>
            <a:r>
              <a:rPr lang="fr-FR" sz="2400" dirty="0">
                <a:latin typeface="Constantia" panose="02030602050306030303" pitchFamily="18" charset="0"/>
              </a:rPr>
              <a:t>Word propose cinq options d’affichage de document :</a:t>
            </a:r>
          </a:p>
          <a:p>
            <a:pPr marL="342900" indent="-342900" algn="just">
              <a:buFont typeface="Arial" panose="020B0604020202020204" pitchFamily="34" charset="0"/>
              <a:buChar char="•"/>
            </a:pPr>
            <a:r>
              <a:rPr lang="fr-FR" sz="2400" b="1" u="sng" dirty="0">
                <a:latin typeface="Constantia" panose="02030602050306030303" pitchFamily="18" charset="0"/>
              </a:rPr>
              <a:t>Mode Lecture </a:t>
            </a:r>
            <a:r>
              <a:rPr lang="fr-FR" sz="2400" dirty="0">
                <a:latin typeface="Constantia" panose="02030602050306030303" pitchFamily="18" charset="0"/>
              </a:rPr>
              <a:t>modifie la disposition de votre page, en agrandissant les caractères pour une lecture facilitée. Certains outils permettent de modifier un document et de naviguer au sein de ce dernier. Pour passer à la page suivante, cliquez sur la flèche située à droite de l’écran ou appuyez dessus si vous utilisez un écran tactile.</a:t>
            </a:r>
          </a:p>
          <a:p>
            <a:pPr algn="just"/>
            <a:endParaRPr lang="fr-FR" sz="2400" dirty="0">
              <a:latin typeface="Constantia" panose="02030602050306030303" pitchFamily="18" charset="0"/>
            </a:endParaRPr>
          </a:p>
          <a:p>
            <a:pPr algn="just"/>
            <a:endParaRPr lang="fr-FR" sz="2400" dirty="0">
              <a:latin typeface="Constantia" panose="02030602050306030303" pitchFamily="18" charset="0"/>
            </a:endParaRPr>
          </a:p>
          <a:p>
            <a:pPr algn="just"/>
            <a:endParaRPr lang="fr-FR" sz="2400" i="1" dirty="0">
              <a:latin typeface="Constantia" panose="02030602050306030303" pitchFamily="18" charset="0"/>
            </a:endParaRPr>
          </a:p>
        </p:txBody>
      </p:sp>
    </p:spTree>
    <p:extLst>
      <p:ext uri="{BB962C8B-B14F-4D97-AF65-F5344CB8AC3E}">
        <p14:creationId xmlns:p14="http://schemas.microsoft.com/office/powerpoint/2010/main" val="3219048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553726" cy="4324261"/>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Modification des affichages d’un document</a:t>
            </a:r>
          </a:p>
          <a:p>
            <a:endParaRPr lang="fr-FR" sz="1100" dirty="0">
              <a:latin typeface="Constantia" panose="02030602050306030303" pitchFamily="18" charset="0"/>
            </a:endParaRPr>
          </a:p>
          <a:p>
            <a:pPr marL="342900" indent="-342900">
              <a:buFont typeface="Arial" panose="020B0604020202020204" pitchFamily="34" charset="0"/>
              <a:buChar char="•"/>
            </a:pPr>
            <a:r>
              <a:rPr lang="fr-FR" sz="2400" b="1" dirty="0">
                <a:latin typeface="Constantia" panose="02030602050306030303" pitchFamily="18" charset="0"/>
              </a:rPr>
              <a:t>L’affichage </a:t>
            </a:r>
            <a:r>
              <a:rPr lang="fr-FR" sz="2400" dirty="0">
                <a:latin typeface="Constantia" panose="02030602050306030303" pitchFamily="18" charset="0"/>
              </a:rPr>
              <a:t>par défaut est l’affichage Page. Il affiche le document tel qu’il apparaîtra une fois imprimé et vous permet d’utiliser le ruban pour créer un document et le modifier.</a:t>
            </a:r>
          </a:p>
          <a:p>
            <a:pPr marL="342900" indent="-342900">
              <a:buFont typeface="Arial" panose="020B0604020202020204" pitchFamily="34" charset="0"/>
              <a:buChar char="•"/>
            </a:pPr>
            <a:r>
              <a:rPr lang="fr-FR" sz="2400" b="1" dirty="0">
                <a:latin typeface="Constantia" panose="02030602050306030303" pitchFamily="18" charset="0"/>
              </a:rPr>
              <a:t>L’affichage </a:t>
            </a:r>
            <a:r>
              <a:rPr lang="fr-FR" sz="2400" dirty="0">
                <a:latin typeface="Constantia" panose="02030602050306030303" pitchFamily="18" charset="0"/>
              </a:rPr>
              <a:t>Web montre à quoi ressemblera le document sur une page web.</a:t>
            </a:r>
          </a:p>
          <a:p>
            <a:pPr marL="342900" indent="-342900">
              <a:buFont typeface="Arial" panose="020B0604020202020204" pitchFamily="34" charset="0"/>
              <a:buChar char="•"/>
            </a:pPr>
            <a:r>
              <a:rPr lang="fr-FR" sz="2400" b="1" dirty="0">
                <a:latin typeface="Constantia" panose="02030602050306030303" pitchFamily="18" charset="0"/>
              </a:rPr>
              <a:t>L’affichage </a:t>
            </a:r>
            <a:r>
              <a:rPr lang="fr-FR" sz="2400" dirty="0">
                <a:latin typeface="Constantia" panose="02030602050306030303" pitchFamily="18" charset="0"/>
              </a:rPr>
              <a:t>Plan montre le document sous la forme d’un plan et propose l’onglet Mode Plan qui comprend des commandes permettant de créer et de modifier des plans.</a:t>
            </a:r>
          </a:p>
          <a:p>
            <a:pPr marL="342900" indent="-342900">
              <a:buFont typeface="Arial" panose="020B0604020202020204" pitchFamily="34" charset="0"/>
              <a:buChar char="•"/>
            </a:pPr>
            <a:r>
              <a:rPr lang="fr-FR" sz="2400" b="1" dirty="0">
                <a:latin typeface="Constantia" panose="02030602050306030303" pitchFamily="18" charset="0"/>
              </a:rPr>
              <a:t>L’affichage </a:t>
            </a:r>
            <a:r>
              <a:rPr lang="fr-FR" sz="2400" dirty="0">
                <a:latin typeface="Constantia" panose="02030602050306030303" pitchFamily="18" charset="0"/>
              </a:rPr>
              <a:t>Brouillon convient uniquement à la modification de texte. Les éléments avancés tels que les tableaux, les graphiques, les images et autres objets sont masqués dans cet affichage.</a:t>
            </a:r>
            <a:endParaRPr lang="fr-FR" sz="2400" i="1" dirty="0">
              <a:latin typeface="Constantia" panose="02030602050306030303" pitchFamily="18" charset="0"/>
            </a:endParaRPr>
          </a:p>
        </p:txBody>
      </p:sp>
    </p:spTree>
    <p:extLst>
      <p:ext uri="{BB962C8B-B14F-4D97-AF65-F5344CB8AC3E}">
        <p14:creationId xmlns:p14="http://schemas.microsoft.com/office/powerpoint/2010/main" val="261469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3970318"/>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les affichages d’un document </a:t>
            </a:r>
          </a:p>
          <a:p>
            <a:pPr algn="just">
              <a:lnSpc>
                <a:spcPct val="150000"/>
              </a:lnSpc>
            </a:pPr>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a:t>
            </a:r>
          </a:p>
          <a:p>
            <a:pPr algn="just">
              <a:lnSpc>
                <a:spcPct val="150000"/>
              </a:lnSpc>
            </a:pPr>
            <a:r>
              <a:rPr lang="fr-FR" sz="2400" dirty="0">
                <a:latin typeface="Constantia" panose="02030602050306030303" pitchFamily="18" charset="0"/>
              </a:rPr>
              <a:t>Cliquez sur l’onglet </a:t>
            </a:r>
            <a:r>
              <a:rPr lang="fr-FR" sz="2400" b="1" dirty="0">
                <a:latin typeface="Constantia" panose="02030602050306030303" pitchFamily="18" charset="0"/>
              </a:rPr>
              <a:t>Affichage </a:t>
            </a:r>
            <a:r>
              <a:rPr lang="fr-FR" sz="2400" dirty="0">
                <a:latin typeface="Constantia" panose="02030602050306030303" pitchFamily="18" charset="0"/>
              </a:rPr>
              <a:t>pour afficher les groupes de commandes disponibles.</a:t>
            </a:r>
          </a:p>
          <a:p>
            <a:pPr algn="just">
              <a:lnSpc>
                <a:spcPct val="150000"/>
              </a:lnSpc>
            </a:pPr>
            <a:r>
              <a:rPr lang="fr-FR" sz="2400" dirty="0">
                <a:latin typeface="Constantia" panose="02030602050306030303" pitchFamily="18" charset="0"/>
              </a:rPr>
              <a:t>Dans le groupe Affichages document, cliquez sur le bouton </a:t>
            </a:r>
            <a:r>
              <a:rPr lang="fr-FR" sz="2400" b="1" dirty="0">
                <a:latin typeface="Constantia" panose="02030602050306030303" pitchFamily="18" charset="0"/>
              </a:rPr>
              <a:t>Mode Lecture </a:t>
            </a:r>
            <a:r>
              <a:rPr lang="fr-FR" sz="2400" dirty="0">
                <a:latin typeface="Constantia" panose="02030602050306030303" pitchFamily="18" charset="0"/>
              </a:rPr>
              <a:t>pour modifier l’affichage du document. La taille des caractères est alors augmentée pour faciliter la lecture.</a:t>
            </a:r>
          </a:p>
          <a:p>
            <a:pPr algn="just">
              <a:lnSpc>
                <a:spcPct val="150000"/>
              </a:lnSpc>
            </a:pPr>
            <a:endParaRPr lang="fr-FR" sz="2400" dirty="0">
              <a:latin typeface="Constantia" panose="02030602050306030303" pitchFamily="18" charset="0"/>
            </a:endParaRPr>
          </a:p>
        </p:txBody>
      </p:sp>
    </p:spTree>
    <p:extLst>
      <p:ext uri="{BB962C8B-B14F-4D97-AF65-F5344CB8AC3E}">
        <p14:creationId xmlns:p14="http://schemas.microsoft.com/office/powerpoint/2010/main" val="533905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2492990"/>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les affichages d’un document </a:t>
            </a:r>
          </a:p>
          <a:p>
            <a:pPr algn="just"/>
            <a:r>
              <a:rPr lang="fr-FR" sz="2400" dirty="0">
                <a:latin typeface="Constantia" panose="02030602050306030303" pitchFamily="18" charset="0"/>
              </a:rPr>
              <a:t>Cliquez sur </a:t>
            </a:r>
            <a:r>
              <a:rPr lang="fr-FR" sz="2400" b="1" dirty="0">
                <a:latin typeface="Constantia" panose="02030602050306030303" pitchFamily="18" charset="0"/>
              </a:rPr>
              <a:t>Outils </a:t>
            </a:r>
            <a:r>
              <a:rPr lang="fr-FR" sz="2400" dirty="0">
                <a:latin typeface="Constantia" panose="02030602050306030303" pitchFamily="18" charset="0"/>
              </a:rPr>
              <a:t>dans le menu situé dans l’angle supérieur gauche de l’écran afin d’afficher les options du menu Outils. Quatre commandes supplémentaires s’affichent. Notez que les deux premières options sont actives tandis que les options Impossible d’annuler et Impossible de rétablir sont inactives. Les commandes inactives deviennent actives une fois qu’une action a été exécutée.</a:t>
            </a:r>
          </a:p>
        </p:txBody>
      </p:sp>
    </p:spTree>
    <p:extLst>
      <p:ext uri="{BB962C8B-B14F-4D97-AF65-F5344CB8AC3E}">
        <p14:creationId xmlns:p14="http://schemas.microsoft.com/office/powerpoint/2010/main" val="718467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pic>
        <p:nvPicPr>
          <p:cNvPr id="2" name="Image 1"/>
          <p:cNvPicPr>
            <a:picLocks noChangeAspect="1"/>
          </p:cNvPicPr>
          <p:nvPr/>
        </p:nvPicPr>
        <p:blipFill rotWithShape="1">
          <a:blip r:embed="rId2"/>
          <a:srcRect b="5370"/>
          <a:stretch/>
        </p:blipFill>
        <p:spPr>
          <a:xfrm>
            <a:off x="1252976" y="1704704"/>
            <a:ext cx="9686048" cy="4983479"/>
          </a:xfrm>
          <a:prstGeom prst="rect">
            <a:avLst/>
          </a:prstGeom>
        </p:spPr>
      </p:pic>
    </p:spTree>
    <p:extLst>
      <p:ext uri="{BB962C8B-B14F-4D97-AF65-F5344CB8AC3E}">
        <p14:creationId xmlns:p14="http://schemas.microsoft.com/office/powerpoint/2010/main" val="1933772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3970318"/>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les affichages d’un document </a:t>
            </a:r>
          </a:p>
          <a:p>
            <a:r>
              <a:rPr lang="fr-FR" sz="2400" dirty="0">
                <a:latin typeface="Constantia" panose="02030602050306030303" pitchFamily="18" charset="0"/>
              </a:rPr>
              <a:t>Cliquez sur </a:t>
            </a:r>
            <a:r>
              <a:rPr lang="fr-FR" sz="2400" b="1" dirty="0">
                <a:latin typeface="Constantia" panose="02030602050306030303" pitchFamily="18" charset="0"/>
              </a:rPr>
              <a:t>Affichage </a:t>
            </a:r>
            <a:r>
              <a:rPr lang="fr-FR" sz="2400" dirty="0">
                <a:latin typeface="Constantia" panose="02030602050306030303" pitchFamily="18" charset="0"/>
              </a:rPr>
              <a:t>dans le menu pour afficher des commandes supplémentaires, telles que Modifier le document, Volet de navigation, Afficher les commentaires, Largeur de colonne, Couleur de page et Disposition.</a:t>
            </a:r>
          </a:p>
          <a:p>
            <a:r>
              <a:rPr lang="fr-FR" sz="2400" dirty="0">
                <a:latin typeface="Constantia" panose="02030602050306030303" pitchFamily="18" charset="0"/>
              </a:rPr>
              <a:t>Passez la souris sur chacune des commandes pour afficher une info-bulle, puis cliquez sur </a:t>
            </a:r>
            <a:r>
              <a:rPr lang="fr-FR" sz="2400" b="1" dirty="0">
                <a:latin typeface="Constantia" panose="02030602050306030303" pitchFamily="18" charset="0"/>
              </a:rPr>
              <a:t>Modifier le document</a:t>
            </a:r>
            <a:r>
              <a:rPr lang="fr-FR" sz="2400" dirty="0">
                <a:latin typeface="Constantia" panose="02030602050306030303" pitchFamily="18" charset="0"/>
              </a:rPr>
              <a:t>. L’écran passe en mode Page pour la modification du document.</a:t>
            </a:r>
          </a:p>
          <a:p>
            <a:r>
              <a:rPr lang="fr-FR" sz="2400" dirty="0">
                <a:latin typeface="Constantia" panose="02030602050306030303" pitchFamily="18" charset="0"/>
              </a:rPr>
              <a:t>Cliquez une nouvelle fois sur le bouton </a:t>
            </a:r>
            <a:r>
              <a:rPr lang="fr-FR" sz="2400" b="1" dirty="0">
                <a:latin typeface="Constantia" panose="02030602050306030303" pitchFamily="18" charset="0"/>
              </a:rPr>
              <a:t>Mode Lecture</a:t>
            </a:r>
            <a:r>
              <a:rPr lang="fr-FR" sz="2400" dirty="0">
                <a:latin typeface="Constantia" panose="02030602050306030303" pitchFamily="18" charset="0"/>
              </a:rPr>
              <a:t>.</a:t>
            </a:r>
          </a:p>
          <a:p>
            <a:r>
              <a:rPr lang="fr-FR" sz="2400" dirty="0">
                <a:latin typeface="Constantia" panose="02030602050306030303" pitchFamily="18" charset="0"/>
              </a:rPr>
              <a:t>Cliquez sur </a:t>
            </a:r>
            <a:r>
              <a:rPr lang="fr-FR" sz="2400" b="1" dirty="0">
                <a:latin typeface="Constantia" panose="02030602050306030303" pitchFamily="18" charset="0"/>
              </a:rPr>
              <a:t>Affichage </a:t>
            </a:r>
            <a:r>
              <a:rPr lang="fr-FR" sz="2400" dirty="0">
                <a:latin typeface="Constantia" panose="02030602050306030303" pitchFamily="18" charset="0"/>
              </a:rPr>
              <a:t>dans le menu, puis sur </a:t>
            </a:r>
            <a:r>
              <a:rPr lang="fr-FR" sz="2400" b="1" dirty="0">
                <a:latin typeface="Constantia" panose="02030602050306030303" pitchFamily="18" charset="0"/>
              </a:rPr>
              <a:t>Volet de navigation</a:t>
            </a:r>
            <a:r>
              <a:rPr lang="fr-FR" sz="2400" dirty="0">
                <a:latin typeface="Constantia" panose="02030602050306030303" pitchFamily="18" charset="0"/>
              </a:rPr>
              <a:t>. Le volet s’ouvre sur le côté gauche de l’écran. Il vous permet de parcourir rapidement votre document en sélectionnant des titres et des pages ou en recherchant du texte. </a:t>
            </a:r>
          </a:p>
        </p:txBody>
      </p:sp>
    </p:spTree>
    <p:extLst>
      <p:ext uri="{BB962C8B-B14F-4D97-AF65-F5344CB8AC3E}">
        <p14:creationId xmlns:p14="http://schemas.microsoft.com/office/powerpoint/2010/main" val="215646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2862322"/>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les affichages d’un document </a:t>
            </a:r>
          </a:p>
          <a:p>
            <a:pPr algn="just"/>
            <a:r>
              <a:rPr lang="fr-FR" sz="2400" dirty="0">
                <a:latin typeface="Constantia" panose="02030602050306030303" pitchFamily="18" charset="0"/>
              </a:rPr>
              <a:t>Dans le volet de navigation, cliquez sur </a:t>
            </a:r>
            <a:r>
              <a:rPr lang="fr-FR" sz="2400" b="1" dirty="0">
                <a:latin typeface="Constantia" panose="02030602050306030303" pitchFamily="18" charset="0"/>
              </a:rPr>
              <a:t>Option 3 </a:t>
            </a:r>
            <a:r>
              <a:rPr lang="fr-FR" sz="2400" dirty="0">
                <a:latin typeface="Constantia" panose="02030602050306030303" pitchFamily="18" charset="0"/>
              </a:rPr>
              <a:t>et notez que votre document accède à cet emplacement. L’option 3 est mise en forme avec un style de titre. </a:t>
            </a:r>
          </a:p>
          <a:p>
            <a:pPr algn="just"/>
            <a:r>
              <a:rPr lang="fr-FR" sz="2400" dirty="0">
                <a:latin typeface="Constantia" panose="02030602050306030303" pitchFamily="18" charset="0"/>
              </a:rPr>
              <a:t>Cliquez sur l’onglet </a:t>
            </a:r>
            <a:r>
              <a:rPr lang="fr-FR" sz="2400" b="1" dirty="0">
                <a:latin typeface="Constantia" panose="02030602050306030303" pitchFamily="18" charset="0"/>
              </a:rPr>
              <a:t>Pages</a:t>
            </a:r>
            <a:r>
              <a:rPr lang="fr-FR" sz="2400" dirty="0">
                <a:latin typeface="Constantia" panose="02030602050306030303" pitchFamily="18" charset="0"/>
              </a:rPr>
              <a:t>, puis sur la première page. Les images de page sont appelées </a:t>
            </a:r>
            <a:r>
              <a:rPr lang="fr-FR" sz="2400" i="1" dirty="0">
                <a:latin typeface="Constantia" panose="02030602050306030303" pitchFamily="18" charset="0"/>
              </a:rPr>
              <a:t>miniatures</a:t>
            </a:r>
            <a:r>
              <a:rPr lang="fr-FR" sz="2400" dirty="0">
                <a:latin typeface="Constantia" panose="02030602050306030303" pitchFamily="18" charset="0"/>
              </a:rPr>
              <a:t>.</a:t>
            </a:r>
          </a:p>
          <a:p>
            <a:pPr algn="just"/>
            <a:r>
              <a:rPr lang="fr-FR" sz="2400" dirty="0">
                <a:latin typeface="Constantia" panose="02030602050306030303" pitchFamily="18" charset="0"/>
              </a:rPr>
              <a:t>Cliquez sur </a:t>
            </a:r>
            <a:r>
              <a:rPr lang="fr-FR" sz="2400" b="1" dirty="0">
                <a:latin typeface="Constantia" panose="02030602050306030303" pitchFamily="18" charset="0"/>
              </a:rPr>
              <a:t>Fermer (X) </a:t>
            </a:r>
            <a:r>
              <a:rPr lang="fr-FR" sz="2400" dirty="0">
                <a:latin typeface="Constantia" panose="02030602050306030303" pitchFamily="18" charset="0"/>
              </a:rPr>
              <a:t>dans le volet de navigation pour le fermer.</a:t>
            </a:r>
          </a:p>
          <a:p>
            <a:pPr algn="just"/>
            <a:r>
              <a:rPr lang="fr-FR" sz="2400" dirty="0">
                <a:latin typeface="Constantia" panose="02030602050306030303" pitchFamily="18" charset="0"/>
              </a:rPr>
              <a:t>Appuyez sur </a:t>
            </a:r>
            <a:r>
              <a:rPr lang="fr-FR" sz="2400" b="1" dirty="0" err="1">
                <a:latin typeface="Constantia" panose="02030602050306030303" pitchFamily="18" charset="0"/>
              </a:rPr>
              <a:t>Échap</a:t>
            </a:r>
            <a:r>
              <a:rPr lang="fr-FR" sz="2400" b="1" dirty="0">
                <a:latin typeface="Constantia" panose="02030602050306030303" pitchFamily="18" charset="0"/>
              </a:rPr>
              <a:t> </a:t>
            </a:r>
            <a:r>
              <a:rPr lang="fr-FR" sz="2400" dirty="0">
                <a:latin typeface="Constantia" panose="02030602050306030303" pitchFamily="18" charset="0"/>
              </a:rPr>
              <a:t>pour désactiver le mode Lecture et revenir au mode Page.</a:t>
            </a:r>
          </a:p>
        </p:txBody>
      </p:sp>
    </p:spTree>
    <p:extLst>
      <p:ext uri="{BB962C8B-B14F-4D97-AF65-F5344CB8AC3E}">
        <p14:creationId xmlns:p14="http://schemas.microsoft.com/office/powerpoint/2010/main" val="357744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DÉMARRAGE DE WORD 2016</a:t>
            </a:r>
            <a:endParaRPr lang="fr-FR" sz="2400" dirty="0">
              <a:latin typeface="Constantia" panose="02030602050306030303" pitchFamily="18" charset="0"/>
            </a:endParaRPr>
          </a:p>
        </p:txBody>
      </p:sp>
      <p:sp>
        <p:nvSpPr>
          <p:cNvPr id="4" name="ZoneTexte 3"/>
          <p:cNvSpPr txBox="1"/>
          <p:nvPr/>
        </p:nvSpPr>
        <p:spPr>
          <a:xfrm>
            <a:off x="496389" y="1783805"/>
            <a:ext cx="11201028" cy="4678204"/>
          </a:xfrm>
          <a:prstGeom prst="rect">
            <a:avLst/>
          </a:prstGeom>
          <a:noFill/>
        </p:spPr>
        <p:txBody>
          <a:bodyPr wrap="square" rtlCol="0">
            <a:spAutoFit/>
          </a:bodyPr>
          <a:lstStyle/>
          <a:p>
            <a:pPr algn="just"/>
            <a:r>
              <a:rPr lang="fr-FR" sz="2400" b="1" dirty="0">
                <a:latin typeface="Constantia" panose="02030602050306030303" pitchFamily="18" charset="0"/>
              </a:rPr>
              <a:t>DÉMARRAGE DE WORD</a:t>
            </a:r>
            <a:endParaRPr lang="fr-FR" sz="1000" dirty="0">
              <a:latin typeface="Constantia" panose="02030602050306030303" pitchFamily="18" charset="0"/>
            </a:endParaRPr>
          </a:p>
          <a:p>
            <a:pPr algn="just"/>
            <a:r>
              <a:rPr lang="fr-FR" sz="2400" dirty="0">
                <a:latin typeface="Constantia" panose="02030602050306030303" pitchFamily="18" charset="0"/>
              </a:rPr>
              <a:t>Microsoft Word est un outil de traitement de texte qui permet de créer différents types de documents utilisés dans les environnements professionnel et scolaire. L’apparence de Microsoft Word 2016 est semblable à Word 2010 et Word 2013, mais propose des fonctionnalités améliorées. Il offre l’accès direct à votre compte OneDrive, la possibilité de travailler en mode Lecture, le texte de l’onglet actif qui s’affiche en bleu, un arrière-plan bleu pour la barre d’état, pour ne citer que quelques-unes des nouvelles fonctionnalités. Lorsque vous lancez Word pour la première fois, l’écran Récent s’affiche. Cet écran vous permet de créer un nouveau document vierge ou un document à partir d’un modèle. Lorsque vous quittez un document et que vous y revenez plus tard, Word 2016 reprend à l’endroit où vous </a:t>
            </a:r>
            <a:r>
              <a:rPr lang="fr-FR" dirty="0"/>
              <a:t>vous </a:t>
            </a:r>
            <a:r>
              <a:rPr lang="fr-FR" sz="2400" dirty="0">
                <a:latin typeface="Constantia" panose="02030602050306030303" pitchFamily="18" charset="0"/>
              </a:rPr>
              <a:t>êtes arrêté. </a:t>
            </a:r>
          </a:p>
        </p:txBody>
      </p:sp>
    </p:spTree>
    <p:extLst>
      <p:ext uri="{BB962C8B-B14F-4D97-AF65-F5344CB8AC3E}">
        <p14:creationId xmlns:p14="http://schemas.microsoft.com/office/powerpoint/2010/main" val="233118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4047262"/>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les affichages d’un document </a:t>
            </a:r>
          </a:p>
          <a:p>
            <a:pPr algn="just"/>
            <a:endParaRPr lang="fr-FR" sz="500" dirty="0">
              <a:latin typeface="Constantia" panose="02030602050306030303" pitchFamily="18" charset="0"/>
            </a:endParaRP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Web </a:t>
            </a:r>
            <a:r>
              <a:rPr lang="fr-FR" sz="2400" dirty="0">
                <a:latin typeface="Constantia" panose="02030602050306030303" pitchFamily="18" charset="0"/>
              </a:rPr>
              <a:t>de l’onglet Affichage. Ce mode d’affichage vous permet de voir le document sous la forme d’une page web.</a:t>
            </a: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Plan </a:t>
            </a:r>
            <a:r>
              <a:rPr lang="fr-FR" sz="2400" dirty="0">
                <a:latin typeface="Constantia" panose="02030602050306030303" pitchFamily="18" charset="0"/>
              </a:rPr>
              <a:t>et notez l’onglet Mode Plan et les groupes de commandes qui s’affichent pour la modification des plans.</a:t>
            </a: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Fermer le mode Plan</a:t>
            </a:r>
            <a:r>
              <a:rPr lang="fr-FR" sz="2400" dirty="0">
                <a:latin typeface="Constantia" panose="02030602050306030303" pitchFamily="18" charset="0"/>
              </a:rPr>
              <a:t>.</a:t>
            </a:r>
          </a:p>
          <a:p>
            <a:pPr algn="just"/>
            <a:r>
              <a:rPr lang="fr-FR" sz="2400" dirty="0">
                <a:latin typeface="Constantia" panose="02030602050306030303" pitchFamily="18" charset="0"/>
              </a:rPr>
              <a:t>Cliquez sur l’onglet </a:t>
            </a:r>
            <a:r>
              <a:rPr lang="fr-FR" sz="2400" b="1" dirty="0">
                <a:latin typeface="Constantia" panose="02030602050306030303" pitchFamily="18" charset="0"/>
              </a:rPr>
              <a:t>Affichage</a:t>
            </a:r>
            <a:r>
              <a:rPr lang="fr-FR" sz="2400" dirty="0">
                <a:latin typeface="Constantia" panose="02030602050306030303" pitchFamily="18" charset="0"/>
              </a:rPr>
              <a:t>, puis cliquez sur le bouton du mode </a:t>
            </a:r>
            <a:r>
              <a:rPr lang="fr-FR" sz="2400" b="1" dirty="0">
                <a:latin typeface="Constantia" panose="02030602050306030303" pitchFamily="18" charset="0"/>
              </a:rPr>
              <a:t>Brouillon</a:t>
            </a:r>
            <a:r>
              <a:rPr lang="fr-FR" sz="2400" dirty="0">
                <a:latin typeface="Constantia" panose="02030602050306030303" pitchFamily="18" charset="0"/>
              </a:rPr>
              <a:t>. Ce mode est généralement utilisé pour modifier du texte.</a:t>
            </a:r>
          </a:p>
          <a:p>
            <a:pPr algn="just"/>
            <a:r>
              <a:rPr lang="fr-FR" sz="2400" dirty="0">
                <a:latin typeface="Constantia" panose="02030602050306030303" pitchFamily="18" charset="0"/>
              </a:rPr>
              <a:t>Cliquez sur le bouton du mode </a:t>
            </a:r>
            <a:r>
              <a:rPr lang="fr-FR" sz="2400" b="1" dirty="0">
                <a:latin typeface="Constantia" panose="02030602050306030303" pitchFamily="18" charset="0"/>
              </a:rPr>
              <a:t>Page </a:t>
            </a:r>
            <a:r>
              <a:rPr lang="fr-FR" sz="2400" dirty="0">
                <a:latin typeface="Constantia" panose="02030602050306030303" pitchFamily="18" charset="0"/>
              </a:rPr>
              <a:t>pour rétablir les paramètres d’affichage par défaut du document.</a:t>
            </a:r>
          </a:p>
        </p:txBody>
      </p:sp>
    </p:spTree>
    <p:extLst>
      <p:ext uri="{BB962C8B-B14F-4D97-AF65-F5344CB8AC3E}">
        <p14:creationId xmlns:p14="http://schemas.microsoft.com/office/powerpoint/2010/main" val="2240055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3970318"/>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les affichages d’un document </a:t>
            </a:r>
            <a:endParaRPr lang="fr-FR" sz="2400" dirty="0">
              <a:latin typeface="Constantia" panose="02030602050306030303" pitchFamily="18" charset="0"/>
            </a:endParaRPr>
          </a:p>
          <a:p>
            <a:pPr algn="just"/>
            <a:r>
              <a:rPr lang="fr-FR" sz="2400" dirty="0">
                <a:latin typeface="Constantia" panose="02030602050306030303" pitchFamily="18" charset="0"/>
              </a:rPr>
              <a:t>Notez que certains boutons des options d’affichage sont également disponibles dans la barre d’état située en bas à droite de votre écran. Cliquez sur chaque bouton et comparez les affichages obtenus à ceux accessibles à partir de l’onglet Affichage.</a:t>
            </a:r>
          </a:p>
          <a:p>
            <a:pPr algn="just"/>
            <a:r>
              <a:rPr lang="fr-FR" sz="2400" dirty="0">
                <a:latin typeface="Constantia" panose="02030602050306030303" pitchFamily="18" charset="0"/>
              </a:rPr>
              <a:t>Vous pouvez également ajuster votre écran pour modifier l’affichage du ruban. Dans l’angle supérieur droit, cliquez sur le bouton </a:t>
            </a:r>
            <a:r>
              <a:rPr lang="fr-FR" sz="2400" b="1" dirty="0">
                <a:latin typeface="Constantia" panose="02030602050306030303" pitchFamily="18" charset="0"/>
              </a:rPr>
              <a:t>Options d’affichage du ruban</a:t>
            </a:r>
          </a:p>
          <a:p>
            <a:pPr algn="just"/>
            <a:r>
              <a:rPr lang="fr-FR" sz="2400" dirty="0">
                <a:latin typeface="Constantia" panose="02030602050306030303" pitchFamily="18" charset="0"/>
              </a:rPr>
              <a:t>Sélectionnez </a:t>
            </a:r>
            <a:r>
              <a:rPr lang="fr-FR" sz="2400" b="1" dirty="0">
                <a:latin typeface="Constantia" panose="02030602050306030303" pitchFamily="18" charset="0"/>
              </a:rPr>
              <a:t>Masquer automatiquement le ruban</a:t>
            </a:r>
            <a:r>
              <a:rPr lang="fr-FR" sz="2400" dirty="0">
                <a:latin typeface="Constantia" panose="02030602050306030303" pitchFamily="18" charset="0"/>
              </a:rPr>
              <a:t>. Le ruban est masqué pour fournir plus d’espace de travail dans le document.</a:t>
            </a: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Options d’affichage du ruban</a:t>
            </a:r>
            <a:r>
              <a:rPr lang="fr-FR" sz="2400" dirty="0">
                <a:latin typeface="Constantia" panose="02030602050306030303" pitchFamily="18" charset="0"/>
              </a:rPr>
              <a:t>, puis sélectionnez </a:t>
            </a:r>
            <a:r>
              <a:rPr lang="fr-FR" sz="2400" b="1" dirty="0">
                <a:latin typeface="Constantia" panose="02030602050306030303" pitchFamily="18" charset="0"/>
              </a:rPr>
              <a:t>Afficher les onglets</a:t>
            </a:r>
            <a:r>
              <a:rPr lang="fr-FR" sz="2400" dirty="0">
                <a:latin typeface="Constantia" panose="02030602050306030303" pitchFamily="18" charset="0"/>
              </a:rPr>
              <a:t>. Seuls les onglets s’affichent.</a:t>
            </a:r>
          </a:p>
        </p:txBody>
      </p:sp>
    </p:spTree>
    <p:extLst>
      <p:ext uri="{BB962C8B-B14F-4D97-AF65-F5344CB8AC3E}">
        <p14:creationId xmlns:p14="http://schemas.microsoft.com/office/powerpoint/2010/main" val="2214014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5262979"/>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Utilisation du zoom</a:t>
            </a:r>
          </a:p>
          <a:p>
            <a:pPr algn="just"/>
            <a:r>
              <a:rPr lang="fr-FR" sz="2400" dirty="0">
                <a:latin typeface="Constantia" panose="02030602050306030303" pitchFamily="18" charset="0"/>
              </a:rPr>
              <a:t>Le groupe de commandes Zoom vous permet de zoomer pour obtenir une vue rapprochée d’une page ou effectuer un zoom arrière pour voir plus du document avec un affichage plus petit. Ces commandes vous permettent également de déterminer le nombre de pages d’un document que Word doit afficher dans un même écran. Le </a:t>
            </a:r>
            <a:r>
              <a:rPr lang="fr-FR" sz="2400" b="1" u="sng" dirty="0">
                <a:latin typeface="Constantia" panose="02030602050306030303" pitchFamily="18" charset="0"/>
              </a:rPr>
              <a:t>zoom sur objet </a:t>
            </a:r>
            <a:r>
              <a:rPr lang="fr-FR" sz="2400" dirty="0">
                <a:latin typeface="Constantia" panose="02030602050306030303" pitchFamily="18" charset="0"/>
              </a:rPr>
              <a:t>du mode Lecture vous permet de zoomer sur des objets tels que des tableaux, des graphiques ou des images tout en restant en mode Lecture.</a:t>
            </a:r>
          </a:p>
          <a:p>
            <a:pPr algn="just"/>
            <a:r>
              <a:rPr lang="fr-FR" sz="2400" dirty="0">
                <a:latin typeface="Constantia" panose="02030602050306030303" pitchFamily="18" charset="0"/>
              </a:rPr>
              <a:t>Dans le groupe Zoom, le bouton Largeur de la page élargit votre document pour s’adapter à la largeur de la fenêtre. Le bouton Zoom ouvre la boîte de dialogue Zoom, dans laquelle sont proposées plusieurs options de zoom avant et zoom arrière. Par exemple, vous pouvez saisir un nombre dans la zone Pourcentage pour modifier l’affichage ou afficher plusieurs pages. De même, dans la section Facteur de zoom, vous pouvez agrandir le document en cliquant sur un pourcentage pouvant aller jusqu’à 200 %. La zone d’aperçu montre comment le document apparaîtra à l’écran.  </a:t>
            </a:r>
          </a:p>
        </p:txBody>
      </p:sp>
    </p:spTree>
    <p:extLst>
      <p:ext uri="{BB962C8B-B14F-4D97-AF65-F5344CB8AC3E}">
        <p14:creationId xmlns:p14="http://schemas.microsoft.com/office/powerpoint/2010/main" val="1389101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5632311"/>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Utilisation du zoom</a:t>
            </a:r>
          </a:p>
          <a:p>
            <a:pPr algn="just"/>
            <a:r>
              <a:rPr lang="fr-FR" sz="2400" dirty="0">
                <a:latin typeface="Constantia" panose="02030602050306030303" pitchFamily="18" charset="0"/>
              </a:rPr>
              <a:t>Vous pouvez aussi utiliser le curseur de zoom pour effectuer des zooms arrière et avant. Ce curseur est situé en bas à droite de votre écran, dans la barre d’état. Le curseur de zoom est également disponible dans l’écran d’impression du mode </a:t>
            </a:r>
            <a:r>
              <a:rPr lang="fr-FR" sz="2400" dirty="0" err="1">
                <a:latin typeface="Constantia" panose="02030602050306030303" pitchFamily="18" charset="0"/>
              </a:rPr>
              <a:t>Backstage</a:t>
            </a:r>
            <a:r>
              <a:rPr lang="fr-FR" sz="2400" dirty="0">
                <a:latin typeface="Constantia" panose="02030602050306030303" pitchFamily="18" charset="0"/>
              </a:rPr>
              <a:t>.</a:t>
            </a:r>
          </a:p>
          <a:p>
            <a:pPr algn="just"/>
            <a:r>
              <a:rPr lang="fr-FR" sz="2400" dirty="0">
                <a:latin typeface="Constantia" panose="02030602050306030303" pitchFamily="18" charset="0"/>
              </a:rPr>
              <a:t>Dans cet exercice, vous utiliserez les commandes de zoom pour afficher une ou deux pages. Vous utiliserez également le curseur de zoom dans la barre d’état pour augmenter ou diminuer la taille de l’image affichée. </a:t>
            </a:r>
            <a:endParaRPr lang="fr-FR" dirty="0"/>
          </a:p>
          <a:p>
            <a:r>
              <a:rPr lang="fr-FR" sz="2400" dirty="0">
                <a:latin typeface="Constantia" panose="02030602050306030303" pitchFamily="18" charset="0"/>
              </a:rPr>
              <a:t>Cliquez sur le bouton d’option 200 % dans la section Facteur de zoom de la boîte de dialogue, puis cliquez sur OK. L’image du document est agrandie à deux fois sa taille réelle.</a:t>
            </a:r>
          </a:p>
          <a:p>
            <a:r>
              <a:rPr lang="fr-FR" sz="2400" dirty="0">
                <a:effectLst>
                  <a:outerShdw blurRad="38100" dist="38100" dir="2700000" algn="tl">
                    <a:srgbClr val="000000">
                      <a:alpha val="43137"/>
                    </a:srgbClr>
                  </a:outerShdw>
                </a:effectLst>
                <a:latin typeface="Constantia" panose="02030602050306030303" pitchFamily="18" charset="0"/>
              </a:rPr>
              <a:t>Remarque</a:t>
            </a:r>
          </a:p>
          <a:p>
            <a:r>
              <a:rPr lang="fr-FR" sz="2400" dirty="0">
                <a:latin typeface="Constantia" panose="02030602050306030303" pitchFamily="18" charset="0"/>
              </a:rPr>
              <a:t>Pour utiliser l’option Plusieurs pages de la boîte de dialogue Zoom, cliquez sur la flèche de menu déroulant puis sélectionnez les miniatures correspondant au nombre de pages que vous souhaitez afficher à l’écran.</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85779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2862322"/>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Utiliser le Zoom</a:t>
            </a:r>
          </a:p>
          <a:p>
            <a:pPr algn="just"/>
            <a:endParaRPr lang="fr-FR" sz="2400" dirty="0">
              <a:latin typeface="Constantia" panose="02030602050306030303" pitchFamily="18" charset="0"/>
            </a:endParaRPr>
          </a:p>
          <a:p>
            <a:pPr algn="just"/>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a:t>
            </a: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Une page </a:t>
            </a:r>
            <a:r>
              <a:rPr lang="fr-FR" sz="2400" dirty="0">
                <a:latin typeface="Constantia" panose="02030602050306030303" pitchFamily="18" charset="0"/>
              </a:rPr>
              <a:t>dans le groupe de commandes Zoom pour afficher une page entière à l’écran.</a:t>
            </a: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Plusieurs pages </a:t>
            </a:r>
            <a:r>
              <a:rPr lang="fr-FR" sz="2400" dirty="0">
                <a:latin typeface="Constantia" panose="02030602050306030303" pitchFamily="18" charset="0"/>
              </a:rPr>
              <a:t>pour passer à un affichage de plusieurs pages.</a:t>
            </a: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Zoom</a:t>
            </a:r>
            <a:r>
              <a:rPr lang="fr-FR" sz="2400" dirty="0">
                <a:latin typeface="Constantia" panose="02030602050306030303" pitchFamily="18" charset="0"/>
              </a:rPr>
              <a:t>. La boîte de dialogue </a:t>
            </a:r>
            <a:r>
              <a:rPr lang="fr-FR" sz="2400" i="1" dirty="0">
                <a:latin typeface="Constantia" panose="02030602050306030303" pitchFamily="18" charset="0"/>
              </a:rPr>
              <a:t>Zoom </a:t>
            </a:r>
            <a:r>
              <a:rPr lang="fr-FR" sz="2400" dirty="0">
                <a:latin typeface="Constantia" panose="02030602050306030303" pitchFamily="18" charset="0"/>
              </a:rPr>
              <a:t>s’affiche. </a:t>
            </a:r>
          </a:p>
        </p:txBody>
      </p:sp>
    </p:spTree>
    <p:extLst>
      <p:ext uri="{BB962C8B-B14F-4D97-AF65-F5344CB8AC3E}">
        <p14:creationId xmlns:p14="http://schemas.microsoft.com/office/powerpoint/2010/main" val="1597179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pic>
        <p:nvPicPr>
          <p:cNvPr id="10" name="Image 9"/>
          <p:cNvPicPr>
            <a:picLocks noChangeAspect="1"/>
          </p:cNvPicPr>
          <p:nvPr/>
        </p:nvPicPr>
        <p:blipFill rotWithShape="1">
          <a:blip r:embed="rId2"/>
          <a:srcRect l="35574" t="22863" r="35698" b="32181"/>
          <a:stretch/>
        </p:blipFill>
        <p:spPr>
          <a:xfrm>
            <a:off x="3516065" y="1847968"/>
            <a:ext cx="5245769" cy="4615374"/>
          </a:xfrm>
          <a:prstGeom prst="rect">
            <a:avLst/>
          </a:prstGeom>
        </p:spPr>
      </p:pic>
    </p:spTree>
    <p:extLst>
      <p:ext uri="{BB962C8B-B14F-4D97-AF65-F5344CB8AC3E}">
        <p14:creationId xmlns:p14="http://schemas.microsoft.com/office/powerpoint/2010/main" val="173589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5078313"/>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Utiliser le Zoom</a:t>
            </a:r>
          </a:p>
          <a:p>
            <a:pPr algn="just"/>
            <a:r>
              <a:rPr lang="fr-FR" sz="2400" dirty="0">
                <a:latin typeface="Constantia" panose="02030602050306030303" pitchFamily="18" charset="0"/>
              </a:rPr>
              <a:t>Cliquez sur le bouton d’option 200 % dans la section Facteur de zoom de la boîte de dialogue, puis cliquez sur </a:t>
            </a:r>
            <a:r>
              <a:rPr lang="fr-FR" sz="2400" b="1" dirty="0">
                <a:latin typeface="Constantia" panose="02030602050306030303" pitchFamily="18" charset="0"/>
              </a:rPr>
              <a:t>OK</a:t>
            </a:r>
            <a:r>
              <a:rPr lang="fr-FR" sz="2400" dirty="0">
                <a:latin typeface="Constantia" panose="02030602050306030303" pitchFamily="18" charset="0"/>
              </a:rPr>
              <a:t>. L’image du document est agrandie à deux fois sa taille réelle.</a:t>
            </a:r>
          </a:p>
          <a:p>
            <a:pPr algn="just"/>
            <a:r>
              <a:rPr lang="fr-FR" sz="2400" b="1" dirty="0">
                <a:latin typeface="Constantia" panose="02030602050306030303" pitchFamily="18" charset="0"/>
              </a:rPr>
              <a:t>Remarque</a:t>
            </a:r>
            <a:endParaRPr lang="fr-FR" sz="2400" dirty="0">
              <a:latin typeface="Constantia" panose="02030602050306030303" pitchFamily="18" charset="0"/>
            </a:endParaRPr>
          </a:p>
          <a:p>
            <a:pPr algn="just"/>
            <a:r>
              <a:rPr lang="fr-FR" sz="2400" dirty="0">
                <a:latin typeface="Constantia" panose="02030602050306030303" pitchFamily="18" charset="0"/>
              </a:rPr>
              <a:t>Pour utiliser l’option Plusieurs pages de la boîte de dialogue Zoom, cliquez sur la flèche de menu déroulant puis sélectionnez les miniatures correspondant au nombre de pages que vous souhaitez afficher à l’écran.</a:t>
            </a: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Zoom arrière </a:t>
            </a:r>
            <a:r>
              <a:rPr lang="fr-FR" sz="2400" dirty="0">
                <a:latin typeface="Constantia" panose="02030602050306030303" pitchFamily="18" charset="0"/>
              </a:rPr>
              <a:t>du curseur de zoom, situé à l’extrémité droite de la barre d’état. Chaque fois que vous cliquez sur le bouton Zoom arrière, Word diminue la taille de la partie affichée de votre document de 10 %. Cliquez jusqu’à ce que l’indicateur Zoom arrière affiche </a:t>
            </a:r>
            <a:r>
              <a:rPr lang="fr-FR" sz="2400" b="1" dirty="0">
                <a:latin typeface="Constantia" panose="02030602050306030303" pitchFamily="18" charset="0"/>
              </a:rPr>
              <a:t>60 %</a:t>
            </a:r>
            <a:endParaRPr lang="fr-FR" sz="2400" dirty="0">
              <a:latin typeface="Constantia" panose="02030602050306030303" pitchFamily="18" charset="0"/>
            </a:endParaRP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34892164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4131900"/>
          </a:xfrm>
          <a:prstGeom prst="rect">
            <a:avLst/>
          </a:prstGeom>
          <a:noFill/>
        </p:spPr>
        <p:txBody>
          <a:bodyPr wrap="square" rtlCol="0">
            <a:spAutoFit/>
          </a:bodyPr>
          <a:lstStyle/>
          <a:p>
            <a:pPr algn="just">
              <a:lnSpc>
                <a:spcPct val="150000"/>
              </a:lnSpc>
            </a:pPr>
            <a:r>
              <a:rPr lang="fr-FR" sz="25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500" b="1" dirty="0">
                <a:latin typeface="Constantia" panose="02030602050306030303" pitchFamily="18" charset="0"/>
              </a:rPr>
              <a:t>Utiliser le Zoom</a:t>
            </a:r>
          </a:p>
          <a:p>
            <a:pPr algn="just"/>
            <a:endParaRPr lang="fr-FR" sz="2500" dirty="0">
              <a:latin typeface="Constantia" panose="02030602050306030303" pitchFamily="18" charset="0"/>
            </a:endParaRPr>
          </a:p>
          <a:p>
            <a:pPr algn="just"/>
            <a:r>
              <a:rPr lang="fr-FR" sz="2500" dirty="0">
                <a:latin typeface="Constantia" panose="02030602050306030303" pitchFamily="18" charset="0"/>
              </a:rPr>
              <a:t>Cliquez sur le bouton </a:t>
            </a:r>
            <a:r>
              <a:rPr lang="fr-FR" sz="2500" b="1" dirty="0">
                <a:latin typeface="Constantia" panose="02030602050306030303" pitchFamily="18" charset="0"/>
              </a:rPr>
              <a:t>Zoom avant </a:t>
            </a:r>
            <a:r>
              <a:rPr lang="fr-FR" sz="2500" dirty="0">
                <a:latin typeface="Constantia" panose="02030602050306030303" pitchFamily="18" charset="0"/>
              </a:rPr>
              <a:t>du curseur de zoom. Effectuez un zoom à </a:t>
            </a:r>
            <a:r>
              <a:rPr lang="fr-FR" sz="2500" b="1" dirty="0">
                <a:latin typeface="Constantia" panose="02030602050306030303" pitchFamily="18" charset="0"/>
              </a:rPr>
              <a:t>80 %</a:t>
            </a:r>
            <a:r>
              <a:rPr lang="fr-FR" sz="2500" dirty="0">
                <a:latin typeface="Constantia" panose="02030602050306030303" pitchFamily="18" charset="0"/>
              </a:rPr>
              <a:t>.</a:t>
            </a:r>
          </a:p>
          <a:p>
            <a:pPr algn="just"/>
            <a:r>
              <a:rPr lang="fr-FR" sz="2500" dirty="0">
                <a:latin typeface="Constantia" panose="02030602050306030303" pitchFamily="18" charset="0"/>
              </a:rPr>
              <a:t>Faites glisser le curseur de zoom complètement vers la gauche ; Word réduit le document à la taille miniature.</a:t>
            </a:r>
          </a:p>
          <a:p>
            <a:pPr algn="just"/>
            <a:r>
              <a:rPr lang="fr-FR" sz="2500" dirty="0">
                <a:latin typeface="Constantia" panose="02030602050306030303" pitchFamily="18" charset="0"/>
              </a:rPr>
              <a:t>Maintenant, dans le groupe de commandes Zoom de l’onglet Affichage, cliquez sur le bouton </a:t>
            </a:r>
            <a:r>
              <a:rPr lang="fr-FR" sz="2500" b="1" dirty="0">
                <a:latin typeface="Constantia" panose="02030602050306030303" pitchFamily="18" charset="0"/>
              </a:rPr>
              <a:t>Largeur de la page</a:t>
            </a:r>
            <a:r>
              <a:rPr lang="fr-FR" sz="2500" dirty="0">
                <a:latin typeface="Constantia" panose="02030602050306030303" pitchFamily="18" charset="0"/>
              </a:rPr>
              <a:t>. L’affichage du document s’adapte à la largeur de la fenêtre.</a:t>
            </a:r>
          </a:p>
          <a:p>
            <a:pPr algn="just"/>
            <a:r>
              <a:rPr lang="fr-FR" sz="2500" dirty="0">
                <a:latin typeface="Constantia" panose="02030602050306030303" pitchFamily="18" charset="0"/>
              </a:rPr>
              <a:t>Cliquez sur le bouton </a:t>
            </a:r>
            <a:r>
              <a:rPr lang="fr-FR" sz="2500" b="1" dirty="0">
                <a:latin typeface="Constantia" panose="02030602050306030303" pitchFamily="18" charset="0"/>
              </a:rPr>
              <a:t>100 % </a:t>
            </a:r>
            <a:r>
              <a:rPr lang="fr-FR" sz="2500" dirty="0">
                <a:latin typeface="Constantia" panose="02030602050306030303" pitchFamily="18" charset="0"/>
              </a:rPr>
              <a:t>pour rétablir la taille normale du document.</a:t>
            </a:r>
          </a:p>
          <a:p>
            <a:pPr algn="just"/>
            <a:r>
              <a:rPr lang="fr-FR" sz="2500" b="1" dirty="0">
                <a:latin typeface="Constantia" panose="02030602050306030303" pitchFamily="18" charset="0"/>
              </a:rPr>
              <a:t>PAUSE. LAISSEZ </a:t>
            </a:r>
            <a:r>
              <a:rPr lang="fr-FR" sz="2500" dirty="0">
                <a:latin typeface="Constantia" panose="02030602050306030303" pitchFamily="18" charset="0"/>
              </a:rPr>
              <a:t>le document ouvert pour l’utiliser dans l’exercice suivant.</a:t>
            </a:r>
          </a:p>
        </p:txBody>
      </p:sp>
    </p:spTree>
    <p:extLst>
      <p:ext uri="{BB962C8B-B14F-4D97-AF65-F5344CB8AC3E}">
        <p14:creationId xmlns:p14="http://schemas.microsoft.com/office/powerpoint/2010/main" val="3461990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5262979"/>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Modification de l’affichage des fenêtres</a:t>
            </a:r>
          </a:p>
          <a:p>
            <a:pPr algn="just"/>
            <a:r>
              <a:rPr lang="fr-FR" sz="2400" dirty="0">
                <a:latin typeface="Constantia" panose="02030602050306030303" pitchFamily="18" charset="0"/>
              </a:rPr>
              <a:t>Les commandes du groupe Fenêtre vous permettent d’ouvrir et d’organiser plusieurs fenêtres de document. Dans cet exercice, vous apprendrez à créer un second document dans une nouvelle fenêtre, à afficher plusieurs documents ouverts sur un même moniteur, à fractionner un même document pour afficher différentes parties de celui-ci, à afficher plusieurs documents côte à côte, à redéfinir la position des fenêtres pour diviser l’écran de manière égale et à passer d’une fenêtre à l’autre.</a:t>
            </a:r>
          </a:p>
          <a:p>
            <a:pPr algn="just"/>
            <a:r>
              <a:rPr lang="fr-FR" sz="2400" b="1" dirty="0">
                <a:latin typeface="Constantia" panose="02030602050306030303" pitchFamily="18" charset="0"/>
              </a:rPr>
              <a:t>Les commandes du groupe Fenêtre sont les suivantes :</a:t>
            </a:r>
            <a:endParaRPr lang="fr-FR" sz="2400" dirty="0">
              <a:latin typeface="Constantia" panose="02030602050306030303" pitchFamily="18" charset="0"/>
            </a:endParaRPr>
          </a:p>
          <a:p>
            <a:pPr marL="342900" indent="-342900" algn="just">
              <a:buFont typeface="Arial" panose="020B0604020202020204" pitchFamily="34" charset="0"/>
              <a:buChar char="•"/>
            </a:pPr>
            <a:r>
              <a:rPr lang="fr-FR" sz="2400" dirty="0">
                <a:latin typeface="Constantia" panose="02030602050306030303" pitchFamily="18" charset="0"/>
              </a:rPr>
              <a:t>Le</a:t>
            </a:r>
            <a:r>
              <a:rPr lang="fr-FR" sz="2400" b="1" dirty="0">
                <a:latin typeface="Constantia" panose="02030602050306030303" pitchFamily="18" charset="0"/>
              </a:rPr>
              <a:t> </a:t>
            </a:r>
            <a:r>
              <a:rPr lang="fr-FR" sz="2400" dirty="0">
                <a:latin typeface="Constantia" panose="02030602050306030303" pitchFamily="18" charset="0"/>
              </a:rPr>
              <a:t>bouton </a:t>
            </a:r>
            <a:r>
              <a:rPr lang="fr-FR" sz="2400" b="1" dirty="0">
                <a:latin typeface="Constantia" panose="02030602050306030303" pitchFamily="18" charset="0"/>
              </a:rPr>
              <a:t>Nouvelle fenêtre </a:t>
            </a:r>
            <a:r>
              <a:rPr lang="fr-FR" sz="2400" dirty="0">
                <a:latin typeface="Constantia" panose="02030602050306030303" pitchFamily="18" charset="0"/>
              </a:rPr>
              <a:t>ouvre une nouvelle fenêtre qui contient le document actif. Cette fenêtre affiche le nom du document dans la barre de titre, suivi du numéro Chaque nouvelle fenêtre que vous ouvrez dans le même document reçoit un numéro attribué chronologiquement. Cette fonctionnalité vous permet de modifier plusieurs endroits de votre document.</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718010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5262979"/>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Modification de l’affichage des fenêtres</a:t>
            </a:r>
          </a:p>
          <a:p>
            <a:pPr algn="just"/>
            <a:r>
              <a:rPr lang="fr-FR" sz="2400" b="1" dirty="0">
                <a:latin typeface="Constantia" panose="02030602050306030303" pitchFamily="18" charset="0"/>
              </a:rPr>
              <a:t>Le bouton Réorganiser tout: </a:t>
            </a:r>
            <a:r>
              <a:rPr lang="fr-FR" sz="2400" dirty="0">
                <a:latin typeface="Constantia" panose="02030602050306030303" pitchFamily="18" charset="0"/>
              </a:rPr>
              <a:t>affiche plusieurs fenêtres en même temps. Ceci est utile pour comparer des documents ou pour utiliser des informations provenant de plusieurs documents.</a:t>
            </a:r>
          </a:p>
          <a:p>
            <a:pPr algn="just"/>
            <a:r>
              <a:rPr lang="fr-FR" sz="2400" b="1" dirty="0">
                <a:effectLst>
                  <a:outerShdw blurRad="38100" dist="38100" dir="2700000" algn="tl">
                    <a:srgbClr val="000000">
                      <a:alpha val="43137"/>
                    </a:srgbClr>
                  </a:outerShdw>
                </a:effectLst>
                <a:latin typeface="Constantia" panose="02030602050306030303" pitchFamily="18" charset="0"/>
              </a:rPr>
              <a:t>La commande Fractionner: </a:t>
            </a:r>
            <a:r>
              <a:rPr lang="fr-FR" sz="2400" dirty="0">
                <a:latin typeface="Constantia" panose="02030602050306030303" pitchFamily="18" charset="0"/>
              </a:rPr>
              <a:t>divise une fenêtre de document en deux fenêtres qui défilent indépendamment l’une de l’autre. Cela vous permet d’afficher deux parties d’un même document en même temps.</a:t>
            </a:r>
          </a:p>
          <a:p>
            <a:pPr algn="just"/>
            <a:r>
              <a:rPr lang="fr-FR" sz="2400" b="1" dirty="0">
                <a:latin typeface="Constantia" panose="02030602050306030303" pitchFamily="18" charset="0"/>
              </a:rPr>
              <a:t>Côte à côte: </a:t>
            </a:r>
            <a:r>
              <a:rPr lang="fr-FR" sz="2400" dirty="0">
                <a:latin typeface="Constantia" panose="02030602050306030303" pitchFamily="18" charset="0"/>
              </a:rPr>
              <a:t>vous permet d’afficher deux documents côte à côte. Lorsque vous affichez des documents côte à côte, vous pouvez utiliser la commande </a:t>
            </a:r>
            <a:r>
              <a:rPr lang="fr-FR" sz="2400" b="1" dirty="0">
                <a:latin typeface="Constantia" panose="02030602050306030303" pitchFamily="18" charset="0"/>
              </a:rPr>
              <a:t>Défilement synchrone </a:t>
            </a:r>
            <a:r>
              <a:rPr lang="fr-FR" sz="2400" dirty="0">
                <a:latin typeface="Constantia" panose="02030602050306030303" pitchFamily="18" charset="0"/>
              </a:rPr>
              <a:t>pour lier le défilement des deux documents afin de pouvoir les faire défiler simultanément.</a:t>
            </a:r>
          </a:p>
          <a:p>
            <a:pPr algn="just"/>
            <a:r>
              <a:rPr lang="fr-FR" sz="2400" b="1">
                <a:latin typeface="Constantia" panose="02030602050306030303" pitchFamily="18" charset="0"/>
              </a:rPr>
              <a:t>Rétablir </a:t>
            </a:r>
            <a:r>
              <a:rPr lang="fr-FR" sz="2400" b="1" dirty="0">
                <a:latin typeface="Constantia" panose="02030602050306030303" pitchFamily="18" charset="0"/>
              </a:rPr>
              <a:t>la position de </a:t>
            </a:r>
            <a:r>
              <a:rPr lang="fr-FR" sz="2400" b="1">
                <a:latin typeface="Constantia" panose="02030602050306030303" pitchFamily="18" charset="0"/>
              </a:rPr>
              <a:t>la fenêtre: </a:t>
            </a:r>
            <a:r>
              <a:rPr lang="fr-FR" sz="2400" dirty="0">
                <a:latin typeface="Constantia" panose="02030602050306030303" pitchFamily="18" charset="0"/>
              </a:rPr>
              <a:t>s’utilise avec le bouton Côte à côte. Lors de l’affichage de deux documents côte à côte, le bouton Réinitialiser la position de la fenêtre positionnera les deux documents de manière égale à l’écran.</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7976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DÉMARRAGE DE WORD 2016</a:t>
            </a:r>
            <a:endParaRPr lang="fr-FR" sz="2400" dirty="0">
              <a:latin typeface="Constantia" panose="02030602050306030303" pitchFamily="18" charset="0"/>
            </a:endParaRPr>
          </a:p>
        </p:txBody>
      </p:sp>
      <p:sp>
        <p:nvSpPr>
          <p:cNvPr id="4" name="ZoneTexte 3"/>
          <p:cNvSpPr txBox="1"/>
          <p:nvPr/>
        </p:nvSpPr>
        <p:spPr>
          <a:xfrm>
            <a:off x="496389" y="1783805"/>
            <a:ext cx="11201028" cy="4524315"/>
          </a:xfrm>
          <a:prstGeom prst="rect">
            <a:avLst/>
          </a:prstGeom>
          <a:noFill/>
        </p:spPr>
        <p:txBody>
          <a:bodyPr wrap="square" rtlCol="0">
            <a:spAutoFit/>
          </a:bodyPr>
          <a:lstStyle/>
          <a:p>
            <a:pPr algn="just"/>
            <a:r>
              <a:rPr lang="fr-FR" sz="2400" b="1" dirty="0">
                <a:latin typeface="Constantia" panose="02030602050306030303" pitchFamily="18" charset="0"/>
              </a:rPr>
              <a:t>DÉMARRAGE DE WORD</a:t>
            </a:r>
          </a:p>
          <a:p>
            <a:pPr algn="just"/>
            <a:r>
              <a:rPr lang="fr-FR" sz="2400" dirty="0">
                <a:latin typeface="Constantia" panose="02030602050306030303" pitchFamily="18" charset="0"/>
              </a:rPr>
              <a:t> Dans cet exercice, vous allez apprendre à démarrer Word à l’aide de Windows 10.</a:t>
            </a:r>
          </a:p>
          <a:p>
            <a:pPr algn="just"/>
            <a:r>
              <a:rPr lang="fr-FR" sz="2400" dirty="0">
                <a:latin typeface="Constantia" panose="02030602050306030303" pitchFamily="18" charset="0"/>
              </a:rPr>
              <a:t>Dans Windows 10, cliquer sur le bouton Démarrer affiche le menu Démarrer. Dans ce menu, pour lancer une application, vous pouvez utiliser votre souris ou, si vous avez un périphérique à écran tactile, appuyer sur l’application. Pour commencer à utiliser le Word 2016, repérez l’icône Word et cliquez sur le bouton gauche de la souris ou, si vous utilisez un périphérique à écran tactile, appuyez sur l’icône.</a:t>
            </a:r>
          </a:p>
          <a:p>
            <a:pPr algn="just"/>
            <a:r>
              <a:rPr lang="fr-FR" sz="2400" dirty="0">
                <a:latin typeface="Constantia" panose="02030602050306030303" pitchFamily="18" charset="0"/>
              </a:rPr>
              <a:t>Lorsque Word est lancé, le nouvel écran Word 2016 s’ouvre. Sur le côté gauche de votre écran, sous Récent, la liste des documents consultés récemment s’affiche. Le volet droit de la fenêtre affiche une page de document vierge et plusieurs modèles pour créer des documents personnalisés. Pour créer un document vierge, cliquez sur la page Document vierge. Word ouvre un nouveau document.</a:t>
            </a:r>
          </a:p>
        </p:txBody>
      </p:sp>
    </p:spTree>
    <p:extLst>
      <p:ext uri="{BB962C8B-B14F-4D97-AF65-F5344CB8AC3E}">
        <p14:creationId xmlns:p14="http://schemas.microsoft.com/office/powerpoint/2010/main" val="29075753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4154984"/>
          </a:xfrm>
          <a:prstGeom prst="rect">
            <a:avLst/>
          </a:prstGeom>
          <a:noFill/>
        </p:spPr>
        <p:txBody>
          <a:bodyPr wrap="square" rtlCol="0">
            <a:spAutoFit/>
          </a:bodyPr>
          <a:lstStyle/>
          <a:p>
            <a:pPr algn="just"/>
            <a:r>
              <a:rPr lang="fr-FR" sz="2400" b="1" dirty="0">
                <a:effectLst>
                  <a:outerShdw blurRad="38100" dist="38100" dir="2700000" algn="tl">
                    <a:srgbClr val="000000">
                      <a:alpha val="43137"/>
                    </a:srgbClr>
                  </a:outerShdw>
                </a:effectLst>
                <a:latin typeface="Constantia" panose="02030602050306030303" pitchFamily="18" charset="0"/>
              </a:rPr>
              <a:t>Modification de l’affichage des fenêtres</a:t>
            </a:r>
          </a:p>
          <a:p>
            <a:pPr algn="just"/>
            <a:r>
              <a:rPr lang="fr-FR" sz="2400" dirty="0">
                <a:latin typeface="Constantia" panose="02030602050306030303" pitchFamily="18" charset="0"/>
              </a:rPr>
              <a:t>Le</a:t>
            </a:r>
            <a:r>
              <a:rPr lang="fr-FR" sz="2400" b="1" dirty="0">
                <a:latin typeface="Constantia" panose="02030602050306030303" pitchFamily="18" charset="0"/>
              </a:rPr>
              <a:t> </a:t>
            </a:r>
            <a:r>
              <a:rPr lang="fr-FR" sz="2400" dirty="0">
                <a:latin typeface="Constantia" panose="02030602050306030303" pitchFamily="18" charset="0"/>
              </a:rPr>
              <a:t>bouton Changer de fenêtre permet de sélectionner le document qui doit être actif (celui qui est prêt à être modifié). Le nom du document actif s’affiche dans la barre de titre.</a:t>
            </a:r>
          </a:p>
          <a:p>
            <a:pPr algn="just"/>
            <a:r>
              <a:rPr lang="fr-FR" sz="2400" dirty="0">
                <a:latin typeface="Constantia" panose="02030602050306030303" pitchFamily="18" charset="0"/>
              </a:rPr>
              <a:t>Il arrive que vous deviez déplacer une fenêtre sans quitter l’application associée. C’est dans ce cas que les trois boutons situés dans l’angle supérieur droit de l’écran se révèlent utiles. Le bouton Réduire réduit la fenêtre, c’est-à-dire qu’elle disparaît et n’est accessible qu’à partir de la barre des tâches Windows. Le bouton Restaurer affiche un document à sa taille précédente en réduisant ou en agrandissant son affichage. Enfin, le bouton Fermer ferme la fenêtre. Si vous n’avez qu’un seul document Word ouvert, le fait de cliquer sur le bouton Fermer entraînera la fermeture de Word.</a:t>
            </a:r>
          </a:p>
        </p:txBody>
      </p:sp>
    </p:spTree>
    <p:extLst>
      <p:ext uri="{BB962C8B-B14F-4D97-AF65-F5344CB8AC3E}">
        <p14:creationId xmlns:p14="http://schemas.microsoft.com/office/powerpoint/2010/main" val="1368539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5078313"/>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les affichages d’un document </a:t>
            </a:r>
            <a:endParaRPr lang="fr-FR" sz="2400" dirty="0">
              <a:latin typeface="Constantia" panose="02030602050306030303" pitchFamily="18" charset="0"/>
            </a:endParaRPr>
          </a:p>
          <a:p>
            <a:pPr algn="just"/>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a:t>
            </a:r>
          </a:p>
          <a:p>
            <a:pPr algn="just"/>
            <a:r>
              <a:rPr lang="fr-FR" sz="2400" dirty="0">
                <a:latin typeface="Constantia" panose="02030602050306030303" pitchFamily="18" charset="0"/>
              </a:rPr>
              <a:t>Dans le groupe de commandes Fenêtre, cliquez sur le bouton </a:t>
            </a:r>
            <a:r>
              <a:rPr lang="fr-FR" sz="2400" b="1" dirty="0">
                <a:latin typeface="Constantia" panose="02030602050306030303" pitchFamily="18" charset="0"/>
              </a:rPr>
              <a:t>Nouvelle fenêtre</a:t>
            </a:r>
            <a:r>
              <a:rPr lang="fr-FR" sz="2400" dirty="0">
                <a:latin typeface="Constantia" panose="02030602050306030303" pitchFamily="18" charset="0"/>
              </a:rPr>
              <a:t>. Une nouvelle fenêtre s’affiche avec </a:t>
            </a:r>
            <a:r>
              <a:rPr lang="fr-FR" sz="2400" b="1" i="1" dirty="0">
                <a:latin typeface="Constantia" panose="02030602050306030303" pitchFamily="18" charset="0"/>
              </a:rPr>
              <a:t>Star Bright Satellite Proposal:2 </a:t>
            </a:r>
            <a:r>
              <a:rPr lang="fr-FR" sz="2400" dirty="0">
                <a:latin typeface="Constantia" panose="02030602050306030303" pitchFamily="18" charset="0"/>
              </a:rPr>
              <a:t>dans la barre de titre et devient le document actif.</a:t>
            </a:r>
          </a:p>
          <a:p>
            <a:pPr algn="just"/>
            <a:r>
              <a:rPr lang="fr-FR" sz="2400" dirty="0">
                <a:latin typeface="Constantia" panose="02030602050306030303" pitchFamily="18" charset="0"/>
              </a:rPr>
              <a:t>Dans le groupe de commandes Fenêtre, cliquez sur le bouton </a:t>
            </a:r>
            <a:r>
              <a:rPr lang="fr-FR" sz="2400" b="1" dirty="0">
                <a:latin typeface="Constantia" panose="02030602050306030303" pitchFamily="18" charset="0"/>
              </a:rPr>
              <a:t>Changer de fenêtre</a:t>
            </a:r>
            <a:r>
              <a:rPr lang="fr-FR" sz="2400" dirty="0">
                <a:latin typeface="Constantia" panose="02030602050306030303" pitchFamily="18" charset="0"/>
              </a:rPr>
              <a:t>. Un menu de fenêtres ouvertes s’affiche.</a:t>
            </a:r>
          </a:p>
          <a:p>
            <a:r>
              <a:rPr lang="fr-FR" sz="2400" dirty="0">
                <a:latin typeface="Constantia" panose="02030602050306030303" pitchFamily="18" charset="0"/>
              </a:rPr>
              <a:t>Dans le menu déroulant Changer de fenêtre, cliquez sur </a:t>
            </a:r>
            <a:r>
              <a:rPr lang="fr-FR" sz="2400" b="1" i="1" dirty="0">
                <a:latin typeface="Constantia" panose="02030602050306030303" pitchFamily="18" charset="0"/>
              </a:rPr>
              <a:t>Star Bright Satellite Proposal:1</a:t>
            </a:r>
            <a:r>
              <a:rPr lang="fr-FR" sz="2400" dirty="0">
                <a:latin typeface="Constantia" panose="02030602050306030303" pitchFamily="18" charset="0"/>
              </a:rPr>
              <a:t>. Le document d’origine devient le document actif.</a:t>
            </a:r>
          </a:p>
          <a:p>
            <a:r>
              <a:rPr lang="fr-FR" sz="2400" dirty="0">
                <a:latin typeface="Constantia" panose="02030602050306030303" pitchFamily="18" charset="0"/>
              </a:rPr>
              <a:t>Cliquez sur le bouton </a:t>
            </a:r>
            <a:r>
              <a:rPr lang="fr-FR" sz="2400" b="1" dirty="0">
                <a:latin typeface="Constantia" panose="02030602050306030303" pitchFamily="18" charset="0"/>
              </a:rPr>
              <a:t>Réorganiser tout</a:t>
            </a:r>
            <a:r>
              <a:rPr lang="fr-FR" sz="2400" dirty="0">
                <a:latin typeface="Constantia" panose="02030602050306030303" pitchFamily="18" charset="0"/>
              </a:rPr>
              <a:t>. Word affiche les deux fenêtres, l’une au-dessus de l’autre.</a:t>
            </a:r>
          </a:p>
          <a:p>
            <a:r>
              <a:rPr lang="fr-FR" sz="2400" dirty="0">
                <a:latin typeface="Constantia" panose="02030602050306030303" pitchFamily="18" charset="0"/>
              </a:rPr>
              <a:t>Cliquez sur le bouton </a:t>
            </a:r>
            <a:r>
              <a:rPr lang="fr-FR" sz="2400" b="1" dirty="0">
                <a:latin typeface="Constantia" panose="02030602050306030303" pitchFamily="18" charset="0"/>
              </a:rPr>
              <a:t>Côte à côte </a:t>
            </a:r>
            <a:r>
              <a:rPr lang="fr-FR" sz="2400" dirty="0">
                <a:latin typeface="Constantia" panose="02030602050306030303" pitchFamily="18" charset="0"/>
              </a:rPr>
              <a:t>pour organiser les fenêtres les unes à côté des autres à l’écran.</a:t>
            </a:r>
          </a:p>
        </p:txBody>
      </p:sp>
    </p:spTree>
    <p:extLst>
      <p:ext uri="{BB962C8B-B14F-4D97-AF65-F5344CB8AC3E}">
        <p14:creationId xmlns:p14="http://schemas.microsoft.com/office/powerpoint/2010/main" val="3726988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4339650"/>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les affichages d’un document </a:t>
            </a:r>
          </a:p>
          <a:p>
            <a:pPr algn="just"/>
            <a:r>
              <a:rPr lang="fr-FR" sz="2400" dirty="0">
                <a:latin typeface="Constantia" panose="02030602050306030303" pitchFamily="18" charset="0"/>
              </a:rPr>
              <a:t>Notez que le bouton </a:t>
            </a:r>
            <a:r>
              <a:rPr lang="fr-FR" sz="2400" b="1" dirty="0">
                <a:latin typeface="Constantia" panose="02030602050306030303" pitchFamily="18" charset="0"/>
              </a:rPr>
              <a:t>Défilement synchrone </a:t>
            </a:r>
            <a:r>
              <a:rPr lang="fr-FR" sz="2400" dirty="0">
                <a:latin typeface="Constantia" panose="02030602050306030303" pitchFamily="18" charset="0"/>
              </a:rPr>
              <a:t>est activé par défaut. Placez votre point d’insertion sur le curseur de la barre de défilement verticale, puis appuyez sur le bouton gauche de la souris tout en déplaçant le curseur vers le haut et vers le bas pour faire défiler les documents. Notez que les deux documents défilent simultanément.</a:t>
            </a:r>
          </a:p>
          <a:p>
            <a:pPr algn="just"/>
            <a:r>
              <a:rPr lang="fr-FR" sz="2400" dirty="0">
                <a:latin typeface="Constantia" panose="02030602050306030303" pitchFamily="18" charset="0"/>
              </a:rPr>
              <a:t>Cliquez n’importe où dans le document </a:t>
            </a:r>
            <a:r>
              <a:rPr lang="fr-FR" sz="2400" b="1" i="1" dirty="0">
                <a:latin typeface="Constantia" panose="02030602050306030303" pitchFamily="18" charset="0"/>
              </a:rPr>
              <a:t>Star Bright Satellite Proposal:2</a:t>
            </a:r>
            <a:r>
              <a:rPr lang="fr-FR" sz="2400" dirty="0">
                <a:latin typeface="Constantia" panose="02030602050306030303" pitchFamily="18" charset="0"/>
              </a:rPr>
              <a:t>. Il devient à présent le document actif.</a:t>
            </a: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Défilement synchrone </a:t>
            </a:r>
            <a:r>
              <a:rPr lang="fr-FR" sz="2400" dirty="0">
                <a:latin typeface="Constantia" panose="02030602050306030303" pitchFamily="18" charset="0"/>
              </a:rPr>
              <a:t>pour désactiver cette fonctionnalité. Placez votre point d’insertion sur la barre de défilement verticale et faites défiler vers le bas. Notez que le document </a:t>
            </a:r>
            <a:r>
              <a:rPr lang="fr-FR" sz="2400" b="1" i="1" dirty="0">
                <a:latin typeface="Constantia" panose="02030602050306030303" pitchFamily="18" charset="0"/>
              </a:rPr>
              <a:t>Star Bright Satellite Proposal:2 </a:t>
            </a:r>
            <a:r>
              <a:rPr lang="fr-FR" sz="2400" dirty="0">
                <a:latin typeface="Constantia" panose="02030602050306030303" pitchFamily="18" charset="0"/>
              </a:rPr>
              <a:t>défile maintenant de manière indépendante.</a:t>
            </a:r>
          </a:p>
        </p:txBody>
      </p:sp>
    </p:spTree>
    <p:extLst>
      <p:ext uri="{BB962C8B-B14F-4D97-AF65-F5344CB8AC3E}">
        <p14:creationId xmlns:p14="http://schemas.microsoft.com/office/powerpoint/2010/main" val="31581761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4339650"/>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les affichages d’un document </a:t>
            </a: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Fermer </a:t>
            </a:r>
            <a:r>
              <a:rPr lang="fr-FR" sz="2400" dirty="0">
                <a:latin typeface="Constantia" panose="02030602050306030303" pitchFamily="18" charset="0"/>
              </a:rPr>
              <a:t>pour fermer le document </a:t>
            </a:r>
            <a:r>
              <a:rPr lang="fr-FR" sz="2400" b="1" i="1" dirty="0">
                <a:latin typeface="Constantia" panose="02030602050306030303" pitchFamily="18" charset="0"/>
              </a:rPr>
              <a:t>Star Bright Satellite Proposal:2</a:t>
            </a:r>
            <a:r>
              <a:rPr lang="fr-FR" sz="2400" dirty="0">
                <a:latin typeface="Constantia" panose="02030602050306030303" pitchFamily="18" charset="0"/>
              </a:rPr>
              <a:t>.</a:t>
            </a: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Agrandir </a:t>
            </a:r>
            <a:r>
              <a:rPr lang="fr-FR" sz="2400" dirty="0">
                <a:latin typeface="Constantia" panose="02030602050306030303" pitchFamily="18" charset="0"/>
              </a:rPr>
              <a:t>du document </a:t>
            </a:r>
            <a:r>
              <a:rPr lang="fr-FR" sz="2400" b="1" i="1" dirty="0">
                <a:latin typeface="Constantia" panose="02030602050306030303" pitchFamily="18" charset="0"/>
              </a:rPr>
              <a:t>Star Bright Satellite </a:t>
            </a:r>
            <a:r>
              <a:rPr lang="fr-FR" sz="2400" b="1" i="1" dirty="0" err="1">
                <a:latin typeface="Constantia" panose="02030602050306030303" pitchFamily="18" charset="0"/>
              </a:rPr>
              <a:t>Proposal</a:t>
            </a:r>
            <a:r>
              <a:rPr lang="fr-FR" sz="2400" b="1" i="1" dirty="0">
                <a:latin typeface="Constantia" panose="02030602050306030303" pitchFamily="18" charset="0"/>
              </a:rPr>
              <a:t> </a:t>
            </a:r>
            <a:r>
              <a:rPr lang="fr-FR" sz="2400" dirty="0">
                <a:latin typeface="Constantia" panose="02030602050306030303" pitchFamily="18" charset="0"/>
              </a:rPr>
              <a:t>pour remplir l’écran.</a:t>
            </a: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Fractionner</a:t>
            </a:r>
            <a:r>
              <a:rPr lang="fr-FR" sz="2400" dirty="0">
                <a:latin typeface="Constantia" panose="02030602050306030303" pitchFamily="18" charset="0"/>
              </a:rPr>
              <a:t>. Notez que vous disposez maintenant d’une barre de fractionnement horizontale. Faites glisser la barre de fractionnement sous le texte Proposition de transfert, puis relâchez le bouton de la souris. En fractionnant votre document, il est plus facile de modifier deux sections différentes. La fenêtre de document est fractionnée en deux et le bouton </a:t>
            </a:r>
            <a:r>
              <a:rPr lang="fr-FR" sz="2400" b="1" dirty="0">
                <a:latin typeface="Constantia" panose="02030602050306030303" pitchFamily="18" charset="0"/>
              </a:rPr>
              <a:t>Fractionner </a:t>
            </a:r>
            <a:r>
              <a:rPr lang="fr-FR" sz="2400" dirty="0">
                <a:latin typeface="Constantia" panose="02030602050306030303" pitchFamily="18" charset="0"/>
              </a:rPr>
              <a:t>devient le bouton </a:t>
            </a:r>
            <a:r>
              <a:rPr lang="fr-FR" sz="2400" b="1" dirty="0">
                <a:latin typeface="Constantia" panose="02030602050306030303" pitchFamily="18" charset="0"/>
              </a:rPr>
              <a:t>Annuler le fractionnement.</a:t>
            </a:r>
            <a:endParaRPr lang="fr-FR" sz="2400" dirty="0">
              <a:latin typeface="Constantia" panose="02030602050306030303" pitchFamily="18" charset="0"/>
            </a:endParaRPr>
          </a:p>
        </p:txBody>
      </p:sp>
    </p:spTree>
    <p:extLst>
      <p:ext uri="{BB962C8B-B14F-4D97-AF65-F5344CB8AC3E}">
        <p14:creationId xmlns:p14="http://schemas.microsoft.com/office/powerpoint/2010/main" val="11079289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685109"/>
            <a:ext cx="11959048" cy="3600986"/>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les affichages d’un document </a:t>
            </a:r>
          </a:p>
          <a:p>
            <a:pPr algn="just"/>
            <a:endParaRPr lang="fr-FR" sz="2400" dirty="0">
              <a:latin typeface="Constantia" panose="02030602050306030303" pitchFamily="18" charset="0"/>
            </a:endParaRPr>
          </a:p>
          <a:p>
            <a:pPr algn="just"/>
            <a:r>
              <a:rPr lang="fr-FR" sz="2400" dirty="0">
                <a:latin typeface="Constantia" panose="02030602050306030303" pitchFamily="18" charset="0"/>
              </a:rPr>
              <a:t>Cliquez sur </a:t>
            </a:r>
            <a:r>
              <a:rPr lang="fr-FR" sz="2400" b="1" dirty="0">
                <a:latin typeface="Constantia" panose="02030602050306030303" pitchFamily="18" charset="0"/>
              </a:rPr>
              <a:t>Annuler le fractionnement</a:t>
            </a:r>
            <a:r>
              <a:rPr lang="fr-FR" sz="2400" dirty="0">
                <a:latin typeface="Constantia" panose="02030602050306030303" pitchFamily="18" charset="0"/>
              </a:rPr>
              <a:t>.</a:t>
            </a: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Réduire</a:t>
            </a:r>
            <a:r>
              <a:rPr lang="fr-FR" sz="2400" dirty="0">
                <a:latin typeface="Constantia" panose="02030602050306030303" pitchFamily="18" charset="0"/>
              </a:rPr>
              <a:t>. Le document est réduit et devient une icône dans la barre des tâches Windows située en bas de l’écran, et le Bureau s’affiche.</a:t>
            </a:r>
          </a:p>
          <a:p>
            <a:pPr algn="just"/>
            <a:r>
              <a:rPr lang="fr-FR" sz="2400" dirty="0">
                <a:latin typeface="Constantia" panose="02030602050306030303" pitchFamily="18" charset="0"/>
              </a:rPr>
              <a:t>Passez la souris sur l’icône Word dans la barre des tâches, puis cliquez sur l’icône du document </a:t>
            </a:r>
            <a:r>
              <a:rPr lang="fr-FR" sz="2400" b="1" i="1" dirty="0">
                <a:latin typeface="Constantia" panose="02030602050306030303" pitchFamily="18" charset="0"/>
              </a:rPr>
              <a:t>Star Bright Satellite </a:t>
            </a:r>
            <a:r>
              <a:rPr lang="fr-FR" sz="2400" b="1" i="1" dirty="0" err="1">
                <a:latin typeface="Constantia" panose="02030602050306030303" pitchFamily="18" charset="0"/>
              </a:rPr>
              <a:t>Proposal</a:t>
            </a:r>
            <a:r>
              <a:rPr lang="fr-FR" sz="2400" b="1" i="1" dirty="0">
                <a:latin typeface="Constantia" panose="02030602050306030303" pitchFamily="18" charset="0"/>
              </a:rPr>
              <a:t> </a:t>
            </a:r>
            <a:r>
              <a:rPr lang="fr-FR" sz="2400" dirty="0">
                <a:latin typeface="Constantia" panose="02030602050306030303" pitchFamily="18" charset="0"/>
              </a:rPr>
              <a:t>dans la barre des tâches afin d’afficher le document à l’écran.</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10818891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4154984"/>
          </a:xfrm>
          <a:prstGeom prst="rect">
            <a:avLst/>
          </a:prstGeom>
          <a:noFill/>
        </p:spPr>
        <p:txBody>
          <a:bodyPr wrap="square" rtlCol="0">
            <a:spAutoFit/>
          </a:bodyPr>
          <a:lstStyle/>
          <a:p>
            <a:pPr algn="just"/>
            <a:r>
              <a:rPr lang="fr-FR" sz="2400" b="1" dirty="0">
                <a:latin typeface="Constantia" panose="02030602050306030303" pitchFamily="18" charset="0"/>
              </a:rPr>
              <a:t>COUPE, COPIE ET COLLAGE DE TEXTE</a:t>
            </a:r>
            <a:endParaRPr lang="fr-FR" sz="2400" dirty="0">
              <a:latin typeface="Constantia" panose="02030602050306030303" pitchFamily="18" charset="0"/>
            </a:endParaRPr>
          </a:p>
          <a:p>
            <a:pPr algn="just"/>
            <a:r>
              <a:rPr lang="fr-FR" sz="2400" dirty="0">
                <a:latin typeface="Constantia" panose="02030602050306030303" pitchFamily="18" charset="0"/>
              </a:rPr>
              <a:t>Il est souvent nécessaire de copier ou de déplacer du texte pour l’insérer à un autre endroit d’un document. Lorsque vous utilisez la commande Copier ou Couper, le </a:t>
            </a:r>
            <a:r>
              <a:rPr lang="fr-FR" sz="2400" b="1" u="sng" dirty="0">
                <a:latin typeface="Constantia" panose="02030602050306030303" pitchFamily="18" charset="0"/>
              </a:rPr>
              <a:t>Presse-papiers </a:t>
            </a:r>
            <a:r>
              <a:rPr lang="fr-FR" sz="2400" dirty="0">
                <a:latin typeface="Constantia" panose="02030602050306030303" pitchFamily="18" charset="0"/>
              </a:rPr>
              <a:t>stocke les éléments copiés ou coupés et vous permet de les insérer à un autre emplacement du document ou dans un autre fichier Office. Lorsque vous </a:t>
            </a:r>
            <a:r>
              <a:rPr lang="fr-FR" sz="2400" b="1" u="sng" dirty="0">
                <a:latin typeface="Constantia" panose="02030602050306030303" pitchFamily="18" charset="0"/>
              </a:rPr>
              <a:t>coupez </a:t>
            </a:r>
            <a:r>
              <a:rPr lang="fr-FR" sz="2400" dirty="0">
                <a:latin typeface="Constantia" panose="02030602050306030303" pitchFamily="18" charset="0"/>
              </a:rPr>
              <a:t>du texte, Word le supprime de son emplacement d’origine et le stocke dans le Presse-papiers. Lorsque vous </a:t>
            </a:r>
            <a:r>
              <a:rPr lang="fr-FR" sz="2400" b="1" u="sng" dirty="0">
                <a:latin typeface="Constantia" panose="02030602050306030303" pitchFamily="18" charset="0"/>
              </a:rPr>
              <a:t>copiez </a:t>
            </a:r>
            <a:r>
              <a:rPr lang="fr-FR" sz="2400" dirty="0">
                <a:latin typeface="Constantia" panose="02030602050306030303" pitchFamily="18" charset="0"/>
              </a:rPr>
              <a:t>du texte, Word en stocke la copie dans le Presse-papiers. La commande </a:t>
            </a:r>
            <a:r>
              <a:rPr lang="fr-FR" sz="2400" b="1" u="sng" dirty="0">
                <a:latin typeface="Constantia" panose="02030602050306030303" pitchFamily="18" charset="0"/>
              </a:rPr>
              <a:t>Coller </a:t>
            </a:r>
            <a:r>
              <a:rPr lang="fr-FR" sz="2400" dirty="0">
                <a:latin typeface="Constantia" panose="02030602050306030303" pitchFamily="18" charset="0"/>
              </a:rPr>
              <a:t>colle ensuite le texte du Presse-papiers vers un nouvel emplacement du document d’origine ou vers un nouveau document. Dans cet exercice, vous apprendrez deux manières différentes de copier et de déplacer du texte : à l’aide du Presse-papiers et à l’aide de la souris.</a:t>
            </a:r>
          </a:p>
        </p:txBody>
      </p:sp>
    </p:spTree>
    <p:extLst>
      <p:ext uri="{BB962C8B-B14F-4D97-AF65-F5344CB8AC3E}">
        <p14:creationId xmlns:p14="http://schemas.microsoft.com/office/powerpoint/2010/main" val="24824363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pic>
        <p:nvPicPr>
          <p:cNvPr id="2" name="Image 1"/>
          <p:cNvPicPr>
            <a:picLocks noChangeAspect="1"/>
          </p:cNvPicPr>
          <p:nvPr/>
        </p:nvPicPr>
        <p:blipFill>
          <a:blip r:embed="rId2"/>
          <a:stretch>
            <a:fillRect/>
          </a:stretch>
        </p:blipFill>
        <p:spPr>
          <a:xfrm>
            <a:off x="152400" y="1888309"/>
            <a:ext cx="11872245" cy="4609473"/>
          </a:xfrm>
          <a:prstGeom prst="rect">
            <a:avLst/>
          </a:prstGeom>
        </p:spPr>
      </p:pic>
    </p:spTree>
    <p:extLst>
      <p:ext uri="{BB962C8B-B14F-4D97-AF65-F5344CB8AC3E}">
        <p14:creationId xmlns:p14="http://schemas.microsoft.com/office/powerpoint/2010/main" val="18098298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pic>
        <p:nvPicPr>
          <p:cNvPr id="3" name="Image 2"/>
          <p:cNvPicPr>
            <a:picLocks noChangeAspect="1"/>
          </p:cNvPicPr>
          <p:nvPr/>
        </p:nvPicPr>
        <p:blipFill>
          <a:blip r:embed="rId2"/>
          <a:stretch>
            <a:fillRect/>
          </a:stretch>
        </p:blipFill>
        <p:spPr>
          <a:xfrm>
            <a:off x="709996" y="1685109"/>
            <a:ext cx="9199886" cy="4463505"/>
          </a:xfrm>
          <a:prstGeom prst="rect">
            <a:avLst/>
          </a:prstGeom>
        </p:spPr>
      </p:pic>
    </p:spTree>
    <p:extLst>
      <p:ext uri="{BB962C8B-B14F-4D97-AF65-F5344CB8AC3E}">
        <p14:creationId xmlns:p14="http://schemas.microsoft.com/office/powerpoint/2010/main" val="21158945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37361"/>
            <a:ext cx="11959048" cy="5101397"/>
          </a:xfrm>
          <a:prstGeom prst="rect">
            <a:avLst/>
          </a:prstGeom>
          <a:noFill/>
        </p:spPr>
        <p:txBody>
          <a:bodyPr wrap="square" rtlCol="0">
            <a:spAutoFit/>
          </a:bodyPr>
          <a:lstStyle/>
          <a:p>
            <a:pPr algn="just">
              <a:lnSpc>
                <a:spcPct val="150000"/>
              </a:lnSpc>
            </a:pPr>
            <a:r>
              <a:rPr lang="fr-FR" sz="2500" b="1" dirty="0">
                <a:latin typeface="Constantia" panose="02030602050306030303" pitchFamily="18" charset="0"/>
              </a:rPr>
              <a:t>Copie et déplacement de texte grâce aux commandes du Presse-papiers</a:t>
            </a:r>
          </a:p>
          <a:p>
            <a:pPr algn="just"/>
            <a:r>
              <a:rPr lang="fr-FR" sz="2400" dirty="0">
                <a:latin typeface="Constantia" panose="02030602050306030303" pitchFamily="18" charset="0"/>
              </a:rPr>
              <a:t>Le Presse-papiers permet de couper ou de copier plusieurs éléments et de les coller dans n’importe quel document Office. Dans cet exercice, vous apprendrez à utiliser le groupe de commandes du Presse-papiers sous l’onglet Accueil pour copier et déplacer du texte.</a:t>
            </a:r>
          </a:p>
          <a:p>
            <a:pPr algn="just"/>
            <a:r>
              <a:rPr lang="fr-FR" sz="2400" dirty="0">
                <a:latin typeface="Constantia" panose="02030602050306030303" pitchFamily="18" charset="0"/>
              </a:rPr>
              <a:t>Les éléments copiés ou coupés resteront dans le Presse-papiers jusqu’à la fermeture de tous les programmes Office ou jusqu’à ce que vous cliquiez sur le bouton Effacer tout dans le volet Presse-papiers. Le Presse-papiers contient jusqu’à 24 éléments. Lorsque vous ajoutez un autre élément, Word supprime le premier du Presse-papiers et place le dernier au sommet de la liste. Chaque entrée du Presse-papiers comprend une icône représentant le programme Office source et une partie du texte copié ou une miniature de l’image copiée. Par défaut, lorsque vous sélectionnez du texte, un message s’affiche dans la barre d’état, indiquant le nombre de mots que vous avez sélectionnés et le nombre total de mots du document. </a:t>
            </a:r>
          </a:p>
        </p:txBody>
      </p:sp>
    </p:spTree>
    <p:extLst>
      <p:ext uri="{BB962C8B-B14F-4D97-AF65-F5344CB8AC3E}">
        <p14:creationId xmlns:p14="http://schemas.microsoft.com/office/powerpoint/2010/main" val="8464468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685109"/>
            <a:ext cx="11959048" cy="4708981"/>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Utiliser le Presse-papiers pour copier et déplacer du texte</a:t>
            </a:r>
          </a:p>
          <a:p>
            <a:pPr algn="just"/>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a:t>
            </a:r>
          </a:p>
          <a:p>
            <a:pPr algn="just"/>
            <a:r>
              <a:rPr lang="fr-FR" sz="2400" dirty="0">
                <a:latin typeface="Constantia" panose="02030602050306030303" pitchFamily="18" charset="0"/>
              </a:rPr>
              <a:t>Cliquez trois fois pour sélectionner le </a:t>
            </a:r>
            <a:r>
              <a:rPr lang="fr-FR" sz="2400" b="1" dirty="0">
                <a:latin typeface="Constantia" panose="02030602050306030303" pitchFamily="18" charset="0"/>
              </a:rPr>
              <a:t>deuxième paragraphe </a:t>
            </a:r>
            <a:r>
              <a:rPr lang="fr-FR" sz="2400" dirty="0">
                <a:latin typeface="Constantia" panose="02030602050306030303" pitchFamily="18" charset="0"/>
              </a:rPr>
              <a:t>du document, sous le titre Description de la proposition.</a:t>
            </a:r>
          </a:p>
          <a:p>
            <a:pPr algn="just"/>
            <a:r>
              <a:rPr lang="fr-FR" sz="2400" dirty="0">
                <a:latin typeface="Constantia" panose="02030602050306030303" pitchFamily="18" charset="0"/>
              </a:rPr>
              <a:t>Sous l’onglet </a:t>
            </a:r>
            <a:r>
              <a:rPr lang="fr-FR" sz="2400" b="1" dirty="0">
                <a:latin typeface="Constantia" panose="02030602050306030303" pitchFamily="18" charset="0"/>
              </a:rPr>
              <a:t>Accueil </a:t>
            </a:r>
            <a:r>
              <a:rPr lang="fr-FR" sz="2400" dirty="0">
                <a:latin typeface="Constantia" panose="02030602050306030303" pitchFamily="18" charset="0"/>
              </a:rPr>
              <a:t>dans le groupe Presse-papiers, cliquez sur le bouton </a:t>
            </a:r>
            <a:r>
              <a:rPr lang="fr-FR" sz="2400" b="1" dirty="0">
                <a:latin typeface="Constantia" panose="02030602050306030303" pitchFamily="18" charset="0"/>
              </a:rPr>
              <a:t>Couper</a:t>
            </a:r>
            <a:r>
              <a:rPr lang="fr-FR" sz="2400" dirty="0">
                <a:latin typeface="Constantia" panose="02030602050306030303" pitchFamily="18" charset="0"/>
              </a:rPr>
              <a:t>. Lorsque vous utilisez la commande Couper ou Copier, Word place automatiquement l’élément dans le Presse-papiers.</a:t>
            </a:r>
          </a:p>
          <a:p>
            <a:pPr algn="just"/>
            <a:r>
              <a:rPr lang="fr-FR" sz="2400" dirty="0">
                <a:latin typeface="Constantia" panose="02030602050306030303" pitchFamily="18" charset="0"/>
              </a:rPr>
              <a:t>Cliquez pour placer le point d’insertion devant le premier caractère de la phrase qui commence ainsi « </a:t>
            </a:r>
            <a:r>
              <a:rPr lang="fr-FR" sz="2400" i="1" dirty="0">
                <a:latin typeface="Constantia" panose="02030602050306030303" pitchFamily="18" charset="0"/>
              </a:rPr>
              <a:t>Star Radio Satellite Bright est la plus grande société de radio par satellite . . . </a:t>
            </a:r>
            <a:r>
              <a:rPr lang="fr-FR" sz="2400" dirty="0">
                <a:latin typeface="Constantia" panose="02030602050306030303" pitchFamily="18" charset="0"/>
              </a:rPr>
              <a:t>»</a:t>
            </a:r>
          </a:p>
          <a:p>
            <a:pPr algn="just"/>
            <a:r>
              <a:rPr lang="fr-FR" sz="2400" dirty="0">
                <a:latin typeface="Constantia" panose="02030602050306030303" pitchFamily="18" charset="0"/>
              </a:rPr>
              <a:t>Cliquez sur le lanceur de boîte de dialogue du groupe de commandes </a:t>
            </a:r>
            <a:r>
              <a:rPr lang="fr-FR" sz="2400" b="1" dirty="0">
                <a:latin typeface="Constantia" panose="02030602050306030303" pitchFamily="18" charset="0"/>
              </a:rPr>
              <a:t>Presse-papiers </a:t>
            </a:r>
            <a:r>
              <a:rPr lang="fr-FR" sz="2400" dirty="0">
                <a:latin typeface="Constantia" panose="02030602050306030303" pitchFamily="18" charset="0"/>
              </a:rPr>
              <a:t>pour afficher le volet des tâches du Presse-papiers.</a:t>
            </a:r>
          </a:p>
        </p:txBody>
      </p:sp>
    </p:spTree>
    <p:extLst>
      <p:ext uri="{BB962C8B-B14F-4D97-AF65-F5344CB8AC3E}">
        <p14:creationId xmlns:p14="http://schemas.microsoft.com/office/powerpoint/2010/main" val="381384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a:latin typeface="Constantia" panose="02030602050306030303" pitchFamily="18" charset="0"/>
              </a:rPr>
              <a:t>DÉMARRAGE DE WORD 2016</a:t>
            </a:r>
            <a:endParaRPr lang="fr-FR" sz="2800" dirty="0">
              <a:latin typeface="Constantia" panose="02030602050306030303" pitchFamily="18" charset="0"/>
            </a:endParaRPr>
          </a:p>
        </p:txBody>
      </p:sp>
      <p:sp>
        <p:nvSpPr>
          <p:cNvPr id="4" name="ZoneTexte 3"/>
          <p:cNvSpPr txBox="1"/>
          <p:nvPr/>
        </p:nvSpPr>
        <p:spPr>
          <a:xfrm>
            <a:off x="496389" y="1783805"/>
            <a:ext cx="11201028" cy="1569660"/>
          </a:xfrm>
          <a:prstGeom prst="rect">
            <a:avLst/>
          </a:prstGeom>
          <a:noFill/>
        </p:spPr>
        <p:txBody>
          <a:bodyPr wrap="square" rtlCol="0">
            <a:spAutoFit/>
          </a:bodyPr>
          <a:lstStyle/>
          <a:p>
            <a:pPr algn="just"/>
            <a:r>
              <a:rPr lang="fr-FR" sz="2400" b="1" dirty="0">
                <a:latin typeface="Constantia" panose="02030602050306030303" pitchFamily="18" charset="0"/>
              </a:rPr>
              <a:t>DÉMARRAGE DE WORD</a:t>
            </a:r>
          </a:p>
          <a:p>
            <a:pPr algn="just"/>
            <a:r>
              <a:rPr lang="fr-FR" sz="2400" dirty="0">
                <a:latin typeface="Constantia" panose="02030602050306030303" pitchFamily="18" charset="0"/>
              </a:rPr>
              <a:t> Le </a:t>
            </a:r>
            <a:r>
              <a:rPr lang="fr-FR" sz="2400" b="1" u="sng" dirty="0">
                <a:latin typeface="Constantia" panose="02030602050306030303" pitchFamily="18" charset="0"/>
              </a:rPr>
              <a:t>point d’insertion </a:t>
            </a:r>
            <a:r>
              <a:rPr lang="fr-FR" sz="2400" dirty="0">
                <a:latin typeface="Constantia" panose="02030602050306030303" pitchFamily="18" charset="0"/>
              </a:rPr>
              <a:t>qui clignote dans le coin supérieur gauche de ce document indique l’endroit où vous commencez à créer votre texte. Lorsque vous placez votre curseur près de ce point, il se transforme en un grand « I » appelé </a:t>
            </a:r>
            <a:r>
              <a:rPr lang="fr-FR" sz="2400" b="1" u="sng" dirty="0">
                <a:latin typeface="Constantia" panose="02030602050306030303" pitchFamily="18" charset="0"/>
              </a:rPr>
              <a:t>pointeur en I</a:t>
            </a:r>
            <a:r>
              <a:rPr lang="fr-FR" sz="2400" dirty="0">
                <a:latin typeface="Constantia" panose="02030602050306030303" pitchFamily="18" charset="0"/>
              </a:rPr>
              <a:t>.</a:t>
            </a:r>
            <a:endParaRPr lang="fr-FR" sz="3200" dirty="0">
              <a:latin typeface="Constantia" panose="02030602050306030303" pitchFamily="18" charset="0"/>
            </a:endParaRPr>
          </a:p>
        </p:txBody>
      </p:sp>
    </p:spTree>
    <p:extLst>
      <p:ext uri="{BB962C8B-B14F-4D97-AF65-F5344CB8AC3E}">
        <p14:creationId xmlns:p14="http://schemas.microsoft.com/office/powerpoint/2010/main" val="530074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685109"/>
            <a:ext cx="11959048" cy="3970318"/>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Utiliser le Presse-papiers pour copier et déplacer du texte</a:t>
            </a:r>
          </a:p>
          <a:p>
            <a:pPr algn="just"/>
            <a:r>
              <a:rPr lang="fr-FR" sz="2400" dirty="0">
                <a:latin typeface="Constantia" panose="02030602050306030303" pitchFamily="18" charset="0"/>
              </a:rPr>
              <a:t>Dans la liste des éléments coupés et copiés, déplacez le pointeur de la souris sur le texte que vous avez coupé à l’étape 2, puis cliquez sur la flèche déroulante pour ouvrir les options du volet des tâches du Presse-papiers.</a:t>
            </a:r>
          </a:p>
          <a:p>
            <a:pPr algn="just"/>
            <a:r>
              <a:rPr lang="fr-FR" sz="2400" dirty="0">
                <a:latin typeface="Constantia" panose="02030602050306030303" pitchFamily="18" charset="0"/>
              </a:rPr>
              <a:t>Cliquez sur </a:t>
            </a:r>
            <a:r>
              <a:rPr lang="fr-FR" sz="2400" b="1" dirty="0">
                <a:latin typeface="Constantia" panose="02030602050306030303" pitchFamily="18" charset="0"/>
              </a:rPr>
              <a:t>Coller </a:t>
            </a:r>
            <a:r>
              <a:rPr lang="fr-FR" sz="2400" dirty="0">
                <a:latin typeface="Constantia" panose="02030602050306030303" pitchFamily="18" charset="0"/>
              </a:rPr>
              <a:t>pour insérer le texte au nouvel emplacement.</a:t>
            </a: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Fermer </a:t>
            </a:r>
            <a:r>
              <a:rPr lang="fr-FR" sz="2400" dirty="0">
                <a:latin typeface="Constantia" panose="02030602050306030303" pitchFamily="18" charset="0"/>
              </a:rPr>
              <a:t>du volet Presse-papiers.</a:t>
            </a:r>
          </a:p>
          <a:p>
            <a:pPr algn="just"/>
            <a:r>
              <a:rPr lang="fr-FR" sz="2400" b="1" dirty="0">
                <a:latin typeface="Constantia" panose="02030602050306030303" pitchFamily="18" charset="0"/>
              </a:rPr>
              <a:t>PAUSE. LAISSEZ </a:t>
            </a:r>
            <a:r>
              <a:rPr lang="fr-FR" sz="2400" dirty="0">
                <a:latin typeface="Constantia" panose="02030602050306030303" pitchFamily="18" charset="0"/>
              </a:rPr>
              <a:t>le document ouvert pour l’utiliser dans l’exercice suivant.</a:t>
            </a:r>
          </a:p>
          <a:p>
            <a:pPr algn="just"/>
            <a:endParaRPr lang="fr-FR" sz="2400" dirty="0">
              <a:latin typeface="Constantia" panose="02030602050306030303" pitchFamily="18" charset="0"/>
            </a:endParaRPr>
          </a:p>
          <a:p>
            <a:pPr algn="just"/>
            <a:r>
              <a:rPr lang="fr-FR" sz="2400" b="1" dirty="0">
                <a:latin typeface="Constantia" panose="02030602050306030303" pitchFamily="18" charset="0"/>
              </a:rPr>
              <a:t>Remarque</a:t>
            </a:r>
            <a:endParaRPr lang="fr-FR" sz="2400" dirty="0">
              <a:latin typeface="Constantia" panose="02030602050306030303" pitchFamily="18" charset="0"/>
            </a:endParaRPr>
          </a:p>
          <a:p>
            <a:pPr algn="just"/>
            <a:r>
              <a:rPr lang="fr-FR" sz="2400" dirty="0">
                <a:latin typeface="Constantia" panose="02030602050306030303" pitchFamily="18" charset="0"/>
              </a:rPr>
              <a:t>Le volet Presse-papiers peut être différent selon le nombre d’éléments collectés.</a:t>
            </a:r>
          </a:p>
        </p:txBody>
      </p:sp>
    </p:spTree>
    <p:extLst>
      <p:ext uri="{BB962C8B-B14F-4D97-AF65-F5344CB8AC3E}">
        <p14:creationId xmlns:p14="http://schemas.microsoft.com/office/powerpoint/2010/main" val="36798263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685109"/>
            <a:ext cx="11959048" cy="3970318"/>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Utiliser le Presse-papiers pour copier et déplacer du texte</a:t>
            </a:r>
          </a:p>
          <a:p>
            <a:pPr algn="just"/>
            <a:r>
              <a:rPr lang="fr-FR" sz="2400" dirty="0">
                <a:latin typeface="Constantia" panose="02030602050306030303" pitchFamily="18" charset="0"/>
              </a:rPr>
              <a:t>Dans la liste des éléments coupés et copiés, déplacez le pointeur de la souris sur le texte que vous avez coupé à l’étape 2, puis cliquez sur la flèche déroulante pour ouvrir les options du volet des tâches du Presse-papiers.</a:t>
            </a:r>
          </a:p>
          <a:p>
            <a:pPr algn="just"/>
            <a:r>
              <a:rPr lang="fr-FR" sz="2400" dirty="0">
                <a:latin typeface="Constantia" panose="02030602050306030303" pitchFamily="18" charset="0"/>
              </a:rPr>
              <a:t>Cliquez sur </a:t>
            </a:r>
            <a:r>
              <a:rPr lang="fr-FR" sz="2400" b="1" dirty="0">
                <a:latin typeface="Constantia" panose="02030602050306030303" pitchFamily="18" charset="0"/>
              </a:rPr>
              <a:t>Coller </a:t>
            </a:r>
            <a:r>
              <a:rPr lang="fr-FR" sz="2400" dirty="0">
                <a:latin typeface="Constantia" panose="02030602050306030303" pitchFamily="18" charset="0"/>
              </a:rPr>
              <a:t>pour insérer le texte au nouvel emplacement.</a:t>
            </a: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Fermer </a:t>
            </a:r>
            <a:r>
              <a:rPr lang="fr-FR" sz="2400" dirty="0">
                <a:latin typeface="Constantia" panose="02030602050306030303" pitchFamily="18" charset="0"/>
              </a:rPr>
              <a:t>du volet Presse-papiers.</a:t>
            </a:r>
          </a:p>
          <a:p>
            <a:pPr algn="just"/>
            <a:r>
              <a:rPr lang="fr-FR" sz="2400" b="1" dirty="0">
                <a:latin typeface="Constantia" panose="02030602050306030303" pitchFamily="18" charset="0"/>
              </a:rPr>
              <a:t>PAUSE. LAISSEZ </a:t>
            </a:r>
            <a:r>
              <a:rPr lang="fr-FR" sz="2400" dirty="0">
                <a:latin typeface="Constantia" panose="02030602050306030303" pitchFamily="18" charset="0"/>
              </a:rPr>
              <a:t>le document ouvert pour l’utiliser dans l’exercice suivant.</a:t>
            </a:r>
          </a:p>
          <a:p>
            <a:pPr algn="just"/>
            <a:endParaRPr lang="fr-FR" sz="2400" dirty="0">
              <a:latin typeface="Constantia" panose="02030602050306030303" pitchFamily="18" charset="0"/>
            </a:endParaRPr>
          </a:p>
          <a:p>
            <a:pPr algn="just"/>
            <a:r>
              <a:rPr lang="fr-FR" sz="2400" b="1" dirty="0">
                <a:latin typeface="Constantia" panose="02030602050306030303" pitchFamily="18" charset="0"/>
              </a:rPr>
              <a:t>Remarque</a:t>
            </a:r>
            <a:endParaRPr lang="fr-FR" sz="2400" dirty="0">
              <a:latin typeface="Constantia" panose="02030602050306030303" pitchFamily="18" charset="0"/>
            </a:endParaRPr>
          </a:p>
          <a:p>
            <a:pPr algn="just"/>
            <a:r>
              <a:rPr lang="fr-FR" sz="2400" dirty="0">
                <a:latin typeface="Constantia" panose="02030602050306030303" pitchFamily="18" charset="0"/>
              </a:rPr>
              <a:t>Le volet Presse-papiers peut être différent selon le nombre d’éléments collectés.</a:t>
            </a:r>
          </a:p>
        </p:txBody>
      </p:sp>
    </p:spTree>
    <p:extLst>
      <p:ext uri="{BB962C8B-B14F-4D97-AF65-F5344CB8AC3E}">
        <p14:creationId xmlns:p14="http://schemas.microsoft.com/office/powerpoint/2010/main" val="8168038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pic>
        <p:nvPicPr>
          <p:cNvPr id="2" name="Image 1"/>
          <p:cNvPicPr>
            <a:picLocks noChangeAspect="1"/>
          </p:cNvPicPr>
          <p:nvPr/>
        </p:nvPicPr>
        <p:blipFill>
          <a:blip r:embed="rId2"/>
          <a:stretch>
            <a:fillRect/>
          </a:stretch>
        </p:blipFill>
        <p:spPr>
          <a:xfrm>
            <a:off x="152401" y="1888309"/>
            <a:ext cx="11905310" cy="4610462"/>
          </a:xfrm>
          <a:prstGeom prst="rect">
            <a:avLst/>
          </a:prstGeom>
        </p:spPr>
      </p:pic>
    </p:spTree>
    <p:extLst>
      <p:ext uri="{BB962C8B-B14F-4D97-AF65-F5344CB8AC3E}">
        <p14:creationId xmlns:p14="http://schemas.microsoft.com/office/powerpoint/2010/main" val="34875022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685109"/>
            <a:ext cx="11959048" cy="3046988"/>
          </a:xfrm>
          <a:prstGeom prst="rect">
            <a:avLst/>
          </a:prstGeom>
          <a:noFill/>
        </p:spPr>
        <p:txBody>
          <a:bodyPr wrap="square" rtlCol="0">
            <a:spAutoFit/>
          </a:bodyPr>
          <a:lstStyle/>
          <a:p>
            <a:pPr algn="just"/>
            <a:r>
              <a:rPr lang="fr-FR" sz="2400" b="1" dirty="0">
                <a:latin typeface="Constantia" panose="02030602050306030303" pitchFamily="18" charset="0"/>
              </a:rPr>
              <a:t>Utilisation de la souris pour copier ou déplacer du texte</a:t>
            </a:r>
          </a:p>
          <a:p>
            <a:pPr algn="just"/>
            <a:r>
              <a:rPr lang="fr-FR" sz="2400" dirty="0">
                <a:latin typeface="Constantia" panose="02030602050306030303" pitchFamily="18" charset="0"/>
              </a:rPr>
              <a:t>Pour déplacer une sélection de texte, utilisez votre souris pour glisser-déplacer la sélection à un nouvel emplacement. Maintenez la touche Ctrl enfoncée pendant que vous faites glisser le texte pour le copier. Lorsque vous déplacez du texte en le faisant glisser, le pointeur affiche un carré. Lorsque vous copiez du texte en le faisant glisser, le pointeur affiche un carré accompagné d’un signe plus (+). Le texte que vous coupez ou copiez à l’aide de la souris n’est pas stocké dans le Presse-papiers. Dans cette section, vous apprendrez à utiliser la souris pour copier ou déplacer du texte.</a:t>
            </a:r>
          </a:p>
        </p:txBody>
      </p:sp>
    </p:spTree>
    <p:extLst>
      <p:ext uri="{BB962C8B-B14F-4D97-AF65-F5344CB8AC3E}">
        <p14:creationId xmlns:p14="http://schemas.microsoft.com/office/powerpoint/2010/main" val="931101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685109"/>
            <a:ext cx="11959048" cy="4708981"/>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Utiliser la souris pour copier et déplacer du texte</a:t>
            </a:r>
          </a:p>
          <a:p>
            <a:pPr algn="just"/>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a:t>
            </a:r>
          </a:p>
          <a:p>
            <a:pPr algn="just"/>
            <a:r>
              <a:rPr lang="fr-FR" sz="2400" dirty="0">
                <a:latin typeface="Constantia" panose="02030602050306030303" pitchFamily="18" charset="0"/>
              </a:rPr>
              <a:t>Sélectionnez le deuxième paragraphe de la première page qui commence ainsi : « </a:t>
            </a:r>
            <a:r>
              <a:rPr lang="fr-FR" sz="2400" i="1" dirty="0">
                <a:latin typeface="Constantia" panose="02030602050306030303" pitchFamily="18" charset="0"/>
              </a:rPr>
              <a:t>Star Radio Satellite Bright est la plus grande société de radio par satellite du pays . . . »</a:t>
            </a:r>
            <a:endParaRPr lang="fr-FR" sz="2400" dirty="0">
              <a:latin typeface="Constantia" panose="02030602050306030303" pitchFamily="18" charset="0"/>
            </a:endParaRPr>
          </a:p>
          <a:p>
            <a:pPr algn="just"/>
            <a:r>
              <a:rPr lang="fr-FR" sz="2400" dirty="0">
                <a:latin typeface="Constantia" panose="02030602050306030303" pitchFamily="18" charset="0"/>
              </a:rPr>
              <a:t>Appuyez sur la touche </a:t>
            </a:r>
            <a:r>
              <a:rPr lang="fr-FR" sz="2400" b="1" dirty="0">
                <a:latin typeface="Constantia" panose="02030602050306030303" pitchFamily="18" charset="0"/>
              </a:rPr>
              <a:t>Ctrl </a:t>
            </a:r>
            <a:r>
              <a:rPr lang="fr-FR" sz="2400" dirty="0">
                <a:latin typeface="Constantia" panose="02030602050306030303" pitchFamily="18" charset="0"/>
              </a:rPr>
              <a:t>tout en cliquant, puis faites glisser le paragraphe sélectionné et déplacez-le au-dessus du premier paragraphe de la première page. Le pointeur affiche un signe plus (+) lorsque vous faites glisser le paragraphe pour indiquer que vous copiez le texte sélectionné. « </a:t>
            </a:r>
            <a:r>
              <a:rPr lang="fr-FR" sz="2400" i="1" dirty="0">
                <a:latin typeface="Constantia" panose="02030602050306030303" pitchFamily="18" charset="0"/>
              </a:rPr>
              <a:t>Star Radio Satellite Bright est la plus grande société de radio par satellite . . . </a:t>
            </a:r>
            <a:r>
              <a:rPr lang="fr-FR" sz="2400" dirty="0">
                <a:latin typeface="Constantia" panose="02030602050306030303" pitchFamily="18" charset="0"/>
              </a:rPr>
              <a:t>» s’affiche dans les premier et troisième paragraphes.</a:t>
            </a:r>
          </a:p>
          <a:p>
            <a:pPr algn="just"/>
            <a:r>
              <a:rPr lang="fr-FR" sz="2400" dirty="0">
                <a:latin typeface="Constantia" panose="02030602050306030303" pitchFamily="18" charset="0"/>
              </a:rPr>
              <a:t>Sélectionnez le troisième paragraphe et appuyez sur </a:t>
            </a:r>
            <a:r>
              <a:rPr lang="fr-FR" sz="2400" b="1" dirty="0">
                <a:latin typeface="Constantia" panose="02030602050306030303" pitchFamily="18" charset="0"/>
              </a:rPr>
              <a:t>Supprimer</a:t>
            </a:r>
            <a:r>
              <a:rPr lang="fr-FR" sz="2400" dirty="0">
                <a:latin typeface="Constantia" panose="02030602050306030303" pitchFamily="18" charset="0"/>
              </a:rPr>
              <a:t>.</a:t>
            </a:r>
          </a:p>
          <a:p>
            <a:pPr algn="just"/>
            <a:r>
              <a:rPr lang="fr-FR" sz="2400" b="1" dirty="0">
                <a:latin typeface="Constantia" panose="02030602050306030303" pitchFamily="18" charset="0"/>
              </a:rPr>
              <a:t>ENREGISTRER </a:t>
            </a:r>
            <a:r>
              <a:rPr lang="fr-FR" sz="2400" dirty="0">
                <a:latin typeface="Constantia" panose="02030602050306030303" pitchFamily="18" charset="0"/>
              </a:rPr>
              <a:t>le document sous le nom </a:t>
            </a:r>
            <a:r>
              <a:rPr lang="fr-FR" sz="2400" b="1" i="1" dirty="0">
                <a:latin typeface="Constantia" panose="02030602050306030303" pitchFamily="18" charset="0"/>
              </a:rPr>
              <a:t>Star Bright Satellite </a:t>
            </a:r>
            <a:r>
              <a:rPr lang="fr-FR" sz="2400" b="1" i="1" dirty="0" err="1">
                <a:latin typeface="Constantia" panose="02030602050306030303" pitchFamily="18" charset="0"/>
              </a:rPr>
              <a:t>Proposal</a:t>
            </a:r>
            <a:r>
              <a:rPr lang="fr-FR" sz="2400" b="1" i="1" dirty="0">
                <a:latin typeface="Constantia" panose="02030602050306030303" pitchFamily="18" charset="0"/>
              </a:rPr>
              <a:t> Final Update </a:t>
            </a:r>
            <a:r>
              <a:rPr lang="fr-FR" sz="2400" dirty="0">
                <a:latin typeface="Constantia" panose="02030602050306030303" pitchFamily="18" charset="0"/>
              </a:rPr>
              <a:t>dans le dossier de la leçon de votre clé USB.</a:t>
            </a:r>
          </a:p>
        </p:txBody>
      </p:sp>
    </p:spTree>
    <p:extLst>
      <p:ext uri="{BB962C8B-B14F-4D97-AF65-F5344CB8AC3E}">
        <p14:creationId xmlns:p14="http://schemas.microsoft.com/office/powerpoint/2010/main" val="13077591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685109"/>
            <a:ext cx="11959048" cy="1569660"/>
          </a:xfrm>
          <a:prstGeom prst="rect">
            <a:avLst/>
          </a:prstGeom>
          <a:noFill/>
        </p:spPr>
        <p:txBody>
          <a:bodyPr wrap="square" rtlCol="0">
            <a:spAutoFit/>
          </a:bodyPr>
          <a:lstStyle/>
          <a:p>
            <a:pPr algn="just"/>
            <a:r>
              <a:rPr lang="fr-FR" sz="2400" b="1" dirty="0">
                <a:latin typeface="Constantia" panose="02030602050306030303" pitchFamily="18" charset="0"/>
              </a:rPr>
              <a:t>Suppression de paragraphes vides</a:t>
            </a:r>
          </a:p>
          <a:p>
            <a:pPr algn="just"/>
            <a:r>
              <a:rPr lang="fr-FR" sz="2400" dirty="0">
                <a:latin typeface="Constantia" panose="02030602050306030303" pitchFamily="18" charset="0"/>
              </a:rPr>
              <a:t>Lorsque vous créez un document ou révisez un document existant, il est conseillé de supprimer les lignes vides supplémentaires entre les paragraphes. Dans cette section, vous apprendrez à supprimer les paragraphes vides.</a:t>
            </a:r>
          </a:p>
        </p:txBody>
      </p:sp>
    </p:spTree>
    <p:extLst>
      <p:ext uri="{BB962C8B-B14F-4D97-AF65-F5344CB8AC3E}">
        <p14:creationId xmlns:p14="http://schemas.microsoft.com/office/powerpoint/2010/main" val="7337374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685109"/>
            <a:ext cx="11959048" cy="5262979"/>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Supprimer les paragraphes vides</a:t>
            </a:r>
          </a:p>
          <a:p>
            <a:pPr algn="just">
              <a:lnSpc>
                <a:spcPct val="150000"/>
              </a:lnSpc>
            </a:pPr>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a:t>
            </a:r>
          </a:p>
          <a:p>
            <a:endParaRPr lang="fr-FR" sz="2400" dirty="0">
              <a:latin typeface="Constantia" panose="02030602050306030303" pitchFamily="18" charset="0"/>
            </a:endParaRPr>
          </a:p>
          <a:p>
            <a:r>
              <a:rPr lang="fr-FR" sz="2400" dirty="0">
                <a:latin typeface="Constantia" panose="02030602050306030303" pitchFamily="18" charset="0"/>
              </a:rPr>
              <a:t>Si nécessaire, activez le bouton Afficher tout (¶).</a:t>
            </a:r>
          </a:p>
          <a:p>
            <a:r>
              <a:rPr lang="fr-FR" sz="2400" dirty="0">
                <a:latin typeface="Constantia" panose="02030602050306030303" pitchFamily="18" charset="0"/>
              </a:rPr>
              <a:t>Dans la première page après le deuxième paragraphe, placez le point d’insertion au début de la marque de paragraphe et appuyez sur </a:t>
            </a:r>
            <a:r>
              <a:rPr lang="fr-FR" sz="2400" b="1" dirty="0">
                <a:latin typeface="Constantia" panose="02030602050306030303" pitchFamily="18" charset="0"/>
              </a:rPr>
              <a:t>Supprimer</a:t>
            </a:r>
            <a:r>
              <a:rPr lang="fr-FR" sz="2400" dirty="0">
                <a:latin typeface="Constantia" panose="02030602050306030303" pitchFamily="18" charset="0"/>
              </a:rPr>
              <a:t>.</a:t>
            </a:r>
          </a:p>
          <a:p>
            <a:endParaRPr lang="fr-FR" sz="2400" dirty="0">
              <a:latin typeface="Constantia" panose="02030602050306030303" pitchFamily="18" charset="0"/>
            </a:endParaRPr>
          </a:p>
          <a:p>
            <a:r>
              <a:rPr lang="fr-FR" sz="2400" dirty="0">
                <a:latin typeface="Constantia" panose="02030602050306030303" pitchFamily="18" charset="0"/>
              </a:rPr>
              <a:t>Dans la deuxième page, supprimez les marques de paragraphe supplémentaires dans le corps du texte, sous le titre </a:t>
            </a:r>
            <a:r>
              <a:rPr lang="fr-FR" sz="2400" i="1" dirty="0">
                <a:latin typeface="Constantia" panose="02030602050306030303" pitchFamily="18" charset="0"/>
              </a:rPr>
              <a:t>Atlanta, GA </a:t>
            </a:r>
            <a:r>
              <a:rPr lang="fr-FR" sz="2400" dirty="0">
                <a:latin typeface="Constantia" panose="02030602050306030303" pitchFamily="18" charset="0"/>
              </a:rPr>
              <a:t>en appuyant sur </a:t>
            </a:r>
            <a:r>
              <a:rPr lang="fr-FR" sz="2400" b="1" dirty="0">
                <a:latin typeface="Constantia" panose="02030602050306030303" pitchFamily="18" charset="0"/>
              </a:rPr>
              <a:t>Supprimer</a:t>
            </a:r>
            <a:r>
              <a:rPr lang="fr-FR" sz="2400" dirty="0">
                <a:latin typeface="Constantia" panose="02030602050306030303" pitchFamily="18" charset="0"/>
              </a:rPr>
              <a:t>. Répétez la procédure pour la page 3 afin de supprimer les marques de paragraphe supplémentaires sous le titre </a:t>
            </a:r>
            <a:r>
              <a:rPr lang="fr-FR" sz="2400" i="1" dirty="0">
                <a:latin typeface="Constantia" panose="02030602050306030303" pitchFamily="18" charset="0"/>
              </a:rPr>
              <a:t>Dallas, TX </a:t>
            </a:r>
            <a:r>
              <a:rPr lang="fr-FR" sz="2400" dirty="0">
                <a:latin typeface="Constantia" panose="02030602050306030303" pitchFamily="18" charset="0"/>
              </a:rPr>
              <a:t>et la page 4 sous le titre </a:t>
            </a:r>
            <a:r>
              <a:rPr lang="fr-FR" sz="2400" i="1" dirty="0">
                <a:latin typeface="Constantia" panose="02030602050306030303" pitchFamily="18" charset="0"/>
              </a:rPr>
              <a:t>Richmond, VA</a:t>
            </a:r>
            <a:r>
              <a:rPr lang="fr-FR" sz="2400" dirty="0">
                <a:latin typeface="Constantia" panose="02030602050306030303" pitchFamily="18" charset="0"/>
              </a:rPr>
              <a:t>.</a:t>
            </a:r>
          </a:p>
          <a:p>
            <a:r>
              <a:rPr lang="fr-FR" sz="2400" b="1" dirty="0">
                <a:latin typeface="Constantia" panose="02030602050306030303" pitchFamily="18" charset="0"/>
              </a:rPr>
              <a:t>ENREGISTRER </a:t>
            </a:r>
            <a:r>
              <a:rPr lang="fr-FR" sz="2400" dirty="0">
                <a:latin typeface="Constantia" panose="02030602050306030303" pitchFamily="18" charset="0"/>
              </a:rPr>
              <a:t>le document sous le même nom de fichier dans le dossier de la leçon </a:t>
            </a:r>
          </a:p>
          <a:p>
            <a:endParaRPr lang="fr-FR" sz="2400" dirty="0">
              <a:latin typeface="Constantia" panose="02030602050306030303" pitchFamily="18" charset="0"/>
            </a:endParaRPr>
          </a:p>
        </p:txBody>
      </p:sp>
    </p:spTree>
    <p:extLst>
      <p:ext uri="{BB962C8B-B14F-4D97-AF65-F5344CB8AC3E}">
        <p14:creationId xmlns:p14="http://schemas.microsoft.com/office/powerpoint/2010/main" val="10666715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685109"/>
            <a:ext cx="11959048" cy="4154984"/>
          </a:xfrm>
          <a:prstGeom prst="rect">
            <a:avLst/>
          </a:prstGeom>
          <a:noFill/>
        </p:spPr>
        <p:txBody>
          <a:bodyPr wrap="square" rtlCol="0">
            <a:spAutoFit/>
          </a:bodyPr>
          <a:lstStyle/>
          <a:p>
            <a:pPr algn="just"/>
            <a:r>
              <a:rPr lang="fr-FR" sz="2400" b="1" dirty="0">
                <a:latin typeface="Constantia" panose="02030602050306030303" pitchFamily="18" charset="0"/>
              </a:rPr>
              <a:t>MODIFICATION DES INFORMATIONS DANS LES PROPRIÉTÉS</a:t>
            </a:r>
          </a:p>
          <a:p>
            <a:pPr algn="just"/>
            <a:r>
              <a:rPr lang="fr-FR" sz="2400" dirty="0">
                <a:latin typeface="Constantia" panose="02030602050306030303" pitchFamily="18" charset="0"/>
              </a:rPr>
              <a:t>Le mode </a:t>
            </a:r>
            <a:r>
              <a:rPr lang="fr-FR" sz="2400" dirty="0" err="1">
                <a:latin typeface="Constantia" panose="02030602050306030303" pitchFamily="18" charset="0"/>
              </a:rPr>
              <a:t>Backstage</a:t>
            </a:r>
            <a:r>
              <a:rPr lang="fr-FR" sz="2400" dirty="0">
                <a:latin typeface="Constantia" panose="02030602050306030303" pitchFamily="18" charset="0"/>
              </a:rPr>
              <a:t> vous permet d’accéder aux propriétés de votre document, qui contient des informations telles que le nom de l’auteur, son objet, le nom de la société, et bien plus encore. Dans cet exercice, vous découvrirez deux manières d’ajouter des informations aux propriétés.</a:t>
            </a:r>
          </a:p>
          <a:p>
            <a:pPr algn="just"/>
            <a:r>
              <a:rPr lang="fr-FR" sz="2400" dirty="0">
                <a:latin typeface="Constantia" panose="02030602050306030303" pitchFamily="18" charset="0"/>
              </a:rPr>
              <a:t>Les </a:t>
            </a:r>
            <a:r>
              <a:rPr lang="fr-FR" sz="2400" b="1" u="sng" dirty="0">
                <a:latin typeface="Constantia" panose="02030602050306030303" pitchFamily="18" charset="0"/>
              </a:rPr>
              <a:t>propriétés du document </a:t>
            </a:r>
            <a:r>
              <a:rPr lang="fr-FR" sz="2400" dirty="0">
                <a:latin typeface="Constantia" panose="02030602050306030303" pitchFamily="18" charset="0"/>
              </a:rPr>
              <a:t>peuvent contenir l’auteur du document, sa date de création, son objet ou sa catégorie. Des mots clés peuvent être utilisés pour effectuer des recherches dans le document.</a:t>
            </a:r>
          </a:p>
          <a:p>
            <a:pPr algn="just"/>
            <a:r>
              <a:rPr lang="fr-FR" sz="2400" dirty="0">
                <a:latin typeface="Constantia" panose="02030602050306030303" pitchFamily="18" charset="0"/>
              </a:rPr>
              <a:t>Les propriétés du document actuel sont affichées dans l’écran Informations, en mode </a:t>
            </a:r>
            <a:r>
              <a:rPr lang="fr-FR" sz="2400" dirty="0" err="1">
                <a:latin typeface="Constantia" panose="02030602050306030303" pitchFamily="18" charset="0"/>
              </a:rPr>
              <a:t>Backstage</a:t>
            </a:r>
            <a:r>
              <a:rPr lang="fr-FR" sz="2400" dirty="0">
                <a:latin typeface="Constantia" panose="02030602050306030303" pitchFamily="18" charset="0"/>
              </a:rPr>
              <a:t>. Vous pouvez également accéder à la boîte de dialogue Propriétés avancées en cliquant sur la flèche déroulante vers le bas en regard de l’en-tête Propriétés.</a:t>
            </a:r>
          </a:p>
        </p:txBody>
      </p:sp>
    </p:spTree>
    <p:extLst>
      <p:ext uri="{BB962C8B-B14F-4D97-AF65-F5344CB8AC3E}">
        <p14:creationId xmlns:p14="http://schemas.microsoft.com/office/powerpoint/2010/main" val="27597614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685109"/>
            <a:ext cx="11959048" cy="5262979"/>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les informations dans les propriétés</a:t>
            </a:r>
          </a:p>
          <a:p>
            <a:pPr algn="just">
              <a:lnSpc>
                <a:spcPct val="150000"/>
              </a:lnSpc>
            </a:pPr>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a:t>
            </a:r>
          </a:p>
          <a:p>
            <a:pPr algn="just"/>
            <a:r>
              <a:rPr lang="fr-FR" sz="2400" dirty="0">
                <a:latin typeface="Constantia" panose="02030602050306030303" pitchFamily="18" charset="0"/>
              </a:rPr>
              <a:t>Cliquez sur </a:t>
            </a:r>
            <a:r>
              <a:rPr lang="fr-FR" sz="2400" b="1" dirty="0">
                <a:latin typeface="Constantia" panose="02030602050306030303" pitchFamily="18" charset="0"/>
              </a:rPr>
              <a:t>Fichier </a:t>
            </a:r>
            <a:r>
              <a:rPr lang="fr-FR" sz="2400" dirty="0">
                <a:latin typeface="Constantia" panose="02030602050306030303" pitchFamily="18" charset="0"/>
              </a:rPr>
              <a:t>pour ouvrir le mode </a:t>
            </a:r>
            <a:r>
              <a:rPr lang="fr-FR" sz="2400" dirty="0" err="1">
                <a:latin typeface="Constantia" panose="02030602050306030303" pitchFamily="18" charset="0"/>
              </a:rPr>
              <a:t>Backstage</a:t>
            </a:r>
            <a:r>
              <a:rPr lang="fr-FR" sz="2400" dirty="0">
                <a:latin typeface="Constantia" panose="02030602050306030303" pitchFamily="18" charset="0"/>
              </a:rPr>
              <a:t>. L’écran Informations apparaît par défaut et les propriétés du document sont listées à droite de l’écran. </a:t>
            </a:r>
          </a:p>
          <a:p>
            <a:pPr algn="just"/>
            <a:r>
              <a:rPr lang="fr-FR" sz="2400" dirty="0">
                <a:latin typeface="Constantia" panose="02030602050306030303" pitchFamily="18" charset="0"/>
              </a:rPr>
              <a:t>Au bas de la liste des propriétés, cliquez sur le lien </a:t>
            </a:r>
            <a:r>
              <a:rPr lang="fr-FR" sz="2400" b="1" dirty="0">
                <a:latin typeface="Constantia" panose="02030602050306030303" pitchFamily="18" charset="0"/>
              </a:rPr>
              <a:t>Afficher toutes les propriétés </a:t>
            </a:r>
            <a:r>
              <a:rPr lang="fr-FR" sz="2400" dirty="0">
                <a:latin typeface="Constantia" panose="02030602050306030303" pitchFamily="18" charset="0"/>
              </a:rPr>
              <a:t>pour agrandir l’affichage. </a:t>
            </a:r>
          </a:p>
          <a:p>
            <a:r>
              <a:rPr lang="fr-FR" sz="2400" dirty="0">
                <a:latin typeface="Constantia" panose="02030602050306030303" pitchFamily="18" charset="0"/>
              </a:rPr>
              <a:t>Tapez les informations suivantes dans les propriétés appropriées en cliquant sur chacune d’elles et en entrant le texte suivant :</a:t>
            </a:r>
          </a:p>
          <a:p>
            <a:r>
              <a:rPr lang="fr-FR" sz="2400" b="1" dirty="0">
                <a:latin typeface="Constantia" panose="02030602050306030303" pitchFamily="18" charset="0"/>
              </a:rPr>
              <a:t>4. </a:t>
            </a:r>
            <a:r>
              <a:rPr lang="fr-FR" sz="2400" dirty="0">
                <a:latin typeface="Constantia" panose="02030602050306030303" pitchFamily="18" charset="0"/>
              </a:rPr>
              <a:t>Titre : </a:t>
            </a:r>
            <a:r>
              <a:rPr lang="fr-FR" sz="2400" b="1" dirty="0">
                <a:latin typeface="Constantia" panose="02030602050306030303" pitchFamily="18" charset="0"/>
              </a:rPr>
              <a:t>Stratégies et procédures</a:t>
            </a:r>
            <a:endParaRPr lang="fr-FR" sz="2400" dirty="0">
              <a:latin typeface="Constantia" panose="02030602050306030303" pitchFamily="18" charset="0"/>
            </a:endParaRPr>
          </a:p>
          <a:p>
            <a:r>
              <a:rPr lang="fr-FR" sz="2400" b="1" dirty="0">
                <a:latin typeface="Constantia" panose="02030602050306030303" pitchFamily="18" charset="0"/>
              </a:rPr>
              <a:t>5. </a:t>
            </a:r>
            <a:r>
              <a:rPr lang="fr-FR" sz="2400" dirty="0">
                <a:latin typeface="Constantia" panose="02030602050306030303" pitchFamily="18" charset="0"/>
              </a:rPr>
              <a:t>Objet : </a:t>
            </a:r>
            <a:r>
              <a:rPr lang="fr-FR" sz="2400" b="1" dirty="0">
                <a:latin typeface="Constantia" panose="02030602050306030303" pitchFamily="18" charset="0"/>
              </a:rPr>
              <a:t>Manuel</a:t>
            </a:r>
            <a:endParaRPr lang="fr-FR" sz="2400" dirty="0">
              <a:latin typeface="Constantia" panose="02030602050306030303" pitchFamily="18" charset="0"/>
            </a:endParaRPr>
          </a:p>
          <a:p>
            <a:r>
              <a:rPr lang="fr-FR" sz="2400" b="1" dirty="0">
                <a:latin typeface="Constantia" panose="02030602050306030303" pitchFamily="18" charset="0"/>
              </a:rPr>
              <a:t>6. </a:t>
            </a:r>
            <a:r>
              <a:rPr lang="fr-FR" sz="2400" dirty="0">
                <a:latin typeface="Constantia" panose="02030602050306030303" pitchFamily="18" charset="0"/>
              </a:rPr>
              <a:t>Cliquez sur la flèche déroulante vers le bas dans l’en-tête Propriétés et cliquez sur </a:t>
            </a:r>
            <a:r>
              <a:rPr lang="fr-FR" sz="2400" b="1" dirty="0">
                <a:latin typeface="Constantia" panose="02030602050306030303" pitchFamily="18" charset="0"/>
              </a:rPr>
              <a:t>Propriétés avancées </a:t>
            </a:r>
            <a:r>
              <a:rPr lang="fr-FR" sz="2400" dirty="0">
                <a:latin typeface="Constantia" panose="02030602050306030303" pitchFamily="18" charset="0"/>
              </a:rPr>
              <a:t>pour ouvrir la boîte de dialogue </a:t>
            </a:r>
            <a:r>
              <a:rPr lang="fr-FR" sz="2400" i="1" dirty="0">
                <a:latin typeface="Constantia" panose="02030602050306030303" pitchFamily="18" charset="0"/>
              </a:rPr>
              <a:t>Propriétés</a:t>
            </a:r>
            <a:r>
              <a:rPr lang="fr-FR" sz="2400" dirty="0">
                <a:latin typeface="Constantia" panose="02030602050306030303" pitchFamily="18" charset="0"/>
              </a:rPr>
              <a:t>.</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13658633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685109"/>
            <a:ext cx="11959048" cy="3970318"/>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les informations dans les propriétés</a:t>
            </a:r>
          </a:p>
          <a:p>
            <a:pPr algn="just"/>
            <a:r>
              <a:rPr lang="fr-FR" sz="2400" dirty="0">
                <a:latin typeface="Constantia" panose="02030602050306030303" pitchFamily="18" charset="0"/>
              </a:rPr>
              <a:t>Sous l’onglet Résumé, ajoutez les informations suivantes dans les zones de texte appropriées :</a:t>
            </a:r>
          </a:p>
          <a:p>
            <a:pPr algn="just"/>
            <a:r>
              <a:rPr lang="fr-FR" sz="2400" dirty="0">
                <a:latin typeface="Constantia" panose="02030602050306030303" pitchFamily="18" charset="0"/>
              </a:rPr>
              <a:t>Responsable : </a:t>
            </a:r>
            <a:r>
              <a:rPr lang="fr-FR" sz="2400" b="1" dirty="0">
                <a:latin typeface="Constantia" panose="02030602050306030303" pitchFamily="18" charset="0"/>
              </a:rPr>
              <a:t>Caresse Cormier</a:t>
            </a:r>
            <a:endParaRPr lang="fr-FR" sz="2400" dirty="0">
              <a:latin typeface="Constantia" panose="02030602050306030303" pitchFamily="18" charset="0"/>
            </a:endParaRPr>
          </a:p>
          <a:p>
            <a:pPr algn="just"/>
            <a:r>
              <a:rPr lang="fr-FR" sz="2400" dirty="0" err="1">
                <a:latin typeface="Constantia" panose="02030602050306030303" pitchFamily="18" charset="0"/>
              </a:rPr>
              <a:t>Sociéte</a:t>
            </a:r>
            <a:r>
              <a:rPr lang="fr-FR" sz="2400" dirty="0">
                <a:latin typeface="Constantia" panose="02030602050306030303" pitchFamily="18" charset="0"/>
              </a:rPr>
              <a:t> : </a:t>
            </a:r>
            <a:r>
              <a:rPr lang="fr-FR" sz="2400" b="1" dirty="0">
                <a:latin typeface="Constantia" panose="02030602050306030303" pitchFamily="18" charset="0"/>
              </a:rPr>
              <a:t>Star Bright Satellite Radio</a:t>
            </a:r>
            <a:endParaRPr lang="fr-FR" sz="2400" dirty="0">
              <a:latin typeface="Constantia" panose="02030602050306030303" pitchFamily="18" charset="0"/>
            </a:endParaRPr>
          </a:p>
          <a:p>
            <a:pPr algn="just"/>
            <a:r>
              <a:rPr lang="fr-FR" sz="2400" dirty="0">
                <a:latin typeface="Constantia" panose="02030602050306030303" pitchFamily="18" charset="0"/>
              </a:rPr>
              <a:t>Mots clés : </a:t>
            </a:r>
            <a:r>
              <a:rPr lang="fr-FR" sz="2400" b="1" dirty="0">
                <a:latin typeface="Constantia" panose="02030602050306030303" pitchFamily="18" charset="0"/>
              </a:rPr>
              <a:t>stratégies, procédures, avantages </a:t>
            </a:r>
            <a:r>
              <a:rPr lang="fr-FR" sz="2400" dirty="0">
                <a:latin typeface="Constantia" panose="02030602050306030303" pitchFamily="18" charset="0"/>
              </a:rPr>
              <a:t>(séparez les mots clés par une virgule)</a:t>
            </a:r>
          </a:p>
          <a:p>
            <a:pPr algn="just"/>
            <a:r>
              <a:rPr lang="fr-FR" sz="2400" dirty="0">
                <a:latin typeface="Constantia" panose="02030602050306030303" pitchFamily="18" charset="0"/>
              </a:rPr>
              <a:t>Cliquez sur </a:t>
            </a:r>
            <a:r>
              <a:rPr lang="fr-FR" sz="2400" b="1" dirty="0">
                <a:latin typeface="Constantia" panose="02030602050306030303" pitchFamily="18" charset="0"/>
              </a:rPr>
              <a:t>OK </a:t>
            </a:r>
            <a:r>
              <a:rPr lang="fr-FR" sz="2400" dirty="0">
                <a:latin typeface="Constantia" panose="02030602050306030303" pitchFamily="18" charset="0"/>
              </a:rPr>
              <a:t>pour enregistrer vos modifications et fermer la feuille de propriétés.</a:t>
            </a:r>
          </a:p>
          <a:p>
            <a:pPr algn="just"/>
            <a:r>
              <a:rPr lang="fr-FR" sz="2400" b="1" dirty="0">
                <a:latin typeface="Constantia" panose="02030602050306030303" pitchFamily="18" charset="0"/>
              </a:rPr>
              <a:t>ENREGISTRER </a:t>
            </a:r>
            <a:r>
              <a:rPr lang="fr-FR" sz="2400" dirty="0">
                <a:latin typeface="Constantia" panose="02030602050306030303" pitchFamily="18" charset="0"/>
              </a:rPr>
              <a:t>le document sous le même nom de fichier dans le dossier de la leçon sur votre clé USB.</a:t>
            </a:r>
          </a:p>
          <a:p>
            <a:pPr algn="just"/>
            <a:r>
              <a:rPr lang="fr-FR" sz="2400" b="1" dirty="0">
                <a:latin typeface="Constantia" panose="02030602050306030303" pitchFamily="18" charset="0"/>
              </a:rPr>
              <a:t>PAUSE. LAISSEZ </a:t>
            </a:r>
            <a:r>
              <a:rPr lang="fr-FR" sz="2400" dirty="0">
                <a:latin typeface="Constantia" panose="02030602050306030303" pitchFamily="18" charset="0"/>
              </a:rPr>
              <a:t>le document ouvert pour l’utiliser dans l’exercice suivant.</a:t>
            </a:r>
          </a:p>
        </p:txBody>
      </p:sp>
    </p:spTree>
    <p:extLst>
      <p:ext uri="{BB962C8B-B14F-4D97-AF65-F5344CB8AC3E}">
        <p14:creationId xmlns:p14="http://schemas.microsoft.com/office/powerpoint/2010/main" val="3061835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496389" y="1783805"/>
            <a:ext cx="11201028" cy="4893647"/>
          </a:xfrm>
          <a:prstGeom prst="rect">
            <a:avLst/>
          </a:prstGeom>
          <a:noFill/>
        </p:spPr>
        <p:txBody>
          <a:bodyPr wrap="square" rtlCol="0">
            <a:spAutoFit/>
          </a:bodyPr>
          <a:lstStyle/>
          <a:p>
            <a:pPr algn="just"/>
            <a:r>
              <a:rPr lang="fr-FR" sz="2400" b="1" dirty="0">
                <a:latin typeface="Constantia" panose="02030602050306030303" pitchFamily="18" charset="0"/>
              </a:rPr>
              <a:t>Utilisation du ruban</a:t>
            </a:r>
          </a:p>
          <a:p>
            <a:pPr algn="just"/>
            <a:r>
              <a:rPr lang="fr-FR" sz="2400" dirty="0">
                <a:latin typeface="Constantia" panose="02030602050306030303" pitchFamily="18" charset="0"/>
              </a:rPr>
              <a:t>Dans Word 2016, le </a:t>
            </a:r>
            <a:r>
              <a:rPr lang="fr-FR" sz="2400" b="1" u="sng" dirty="0">
                <a:latin typeface="Constantia" panose="02030602050306030303" pitchFamily="18" charset="0"/>
              </a:rPr>
              <a:t>ruban </a:t>
            </a:r>
            <a:r>
              <a:rPr lang="fr-FR" sz="2400" dirty="0">
                <a:latin typeface="Constantia" panose="02030602050306030303" pitchFamily="18" charset="0"/>
              </a:rPr>
              <a:t>contient de nombreuses commandes rassemblées sous différents </a:t>
            </a:r>
            <a:r>
              <a:rPr lang="fr-FR" sz="2400" b="1" u="sng" dirty="0">
                <a:latin typeface="Constantia" panose="02030602050306030303" pitchFamily="18" charset="0"/>
              </a:rPr>
              <a:t>onglets</a:t>
            </a:r>
            <a:r>
              <a:rPr lang="fr-FR" sz="2400" dirty="0">
                <a:latin typeface="Constantia" panose="02030602050306030303" pitchFamily="18" charset="0"/>
              </a:rPr>
              <a:t>. Microsoft a attribué une couleur à chaque application Office. Word est symbolisé par la couleur bleue et le texte de l’onglet actif est bleu. Chaque onglet contient différents </a:t>
            </a:r>
            <a:r>
              <a:rPr lang="fr-FR" sz="2400" b="1" u="sng" dirty="0">
                <a:latin typeface="Constantia" panose="02030602050306030303" pitchFamily="18" charset="0"/>
              </a:rPr>
              <a:t>groupes </a:t>
            </a:r>
            <a:r>
              <a:rPr lang="fr-FR" sz="2400" dirty="0">
                <a:latin typeface="Constantia" panose="02030602050306030303" pitchFamily="18" charset="0"/>
              </a:rPr>
              <a:t>ou collections de commandes apparentées. Par exemple, dans l’onglet Accueil, les groupes sont libellés Presse-papiers, Police, Paragraphe, Styles et Modification. Chaque groupe contient une ou plusieurs icônes de commandes, certaines comportant un </a:t>
            </a:r>
            <a:r>
              <a:rPr lang="fr-FR" sz="2400" b="1" u="sng" dirty="0">
                <a:latin typeface="Constantia" panose="02030602050306030303" pitchFamily="18" charset="0"/>
              </a:rPr>
              <a:t>menu </a:t>
            </a:r>
            <a:r>
              <a:rPr lang="fr-FR" sz="2400" dirty="0">
                <a:latin typeface="Constantia" panose="02030602050306030303" pitchFamily="18" charset="0"/>
              </a:rPr>
              <a:t>déroulant ou une liste d’options qui leur est associée ; il suffit de cliquer sur la flèche déroulante pour afficher ce menu. Certains groupes ont un </a:t>
            </a:r>
            <a:r>
              <a:rPr lang="fr-FR" sz="2400" b="1" u="sng" dirty="0">
                <a:latin typeface="Constantia" panose="02030602050306030303" pitchFamily="18" charset="0"/>
              </a:rPr>
              <a:t>lanceur de boîte de dialogue</a:t>
            </a:r>
            <a:r>
              <a:rPr lang="fr-FR" sz="2400" dirty="0">
                <a:latin typeface="Constantia" panose="02030602050306030303" pitchFamily="18" charset="0"/>
              </a:rPr>
              <a:t>. Il s’agit d’une petite flèche située dans l’angle inférieur droit du groupe. Vous devez cliquer sur cette flèche pour lancer une </a:t>
            </a:r>
            <a:r>
              <a:rPr lang="fr-FR" sz="2400" b="1" u="sng" dirty="0">
                <a:latin typeface="Constantia" panose="02030602050306030303" pitchFamily="18" charset="0"/>
              </a:rPr>
              <a:t>boîte de dialogue </a:t>
            </a:r>
            <a:r>
              <a:rPr lang="fr-FR" sz="2400" dirty="0">
                <a:latin typeface="Constantia" panose="02030602050306030303" pitchFamily="18" charset="0"/>
              </a:rPr>
              <a:t>affichant des options ou des informations supplémentaires utiles pour exécuter une commande. </a:t>
            </a:r>
            <a:endParaRPr lang="fr-FR" sz="4000" dirty="0">
              <a:latin typeface="Constantia" panose="02030602050306030303" pitchFamily="18" charset="0"/>
            </a:endParaRPr>
          </a:p>
        </p:txBody>
      </p:sp>
    </p:spTree>
    <p:extLst>
      <p:ext uri="{BB962C8B-B14F-4D97-AF65-F5344CB8AC3E}">
        <p14:creationId xmlns:p14="http://schemas.microsoft.com/office/powerpoint/2010/main" val="16917768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719399"/>
            <a:ext cx="11959048" cy="3046988"/>
          </a:xfrm>
          <a:prstGeom prst="rect">
            <a:avLst/>
          </a:prstGeom>
          <a:noFill/>
        </p:spPr>
        <p:txBody>
          <a:bodyPr wrap="square" rtlCol="0">
            <a:spAutoFit/>
          </a:bodyPr>
          <a:lstStyle/>
          <a:p>
            <a:pPr algn="just"/>
            <a:r>
              <a:rPr lang="fr-FR" sz="2400" b="1" dirty="0">
                <a:latin typeface="Constantia" panose="02030602050306030303" pitchFamily="18" charset="0"/>
              </a:rPr>
              <a:t>INSPECTION DES DOCUMENTS</a:t>
            </a:r>
          </a:p>
          <a:p>
            <a:pPr algn="just"/>
            <a:r>
              <a:rPr lang="fr-FR" sz="2400" dirty="0">
                <a:latin typeface="Constantia" panose="02030602050306030303" pitchFamily="18" charset="0"/>
              </a:rPr>
              <a:t>Les documents Word peuvent contenir différents éléments que vous ne souhaitez pas nécessairement distribuer à d’autres personnes. Ces éléments peuvent inclure des informations que vous ne voulez pas que les autres voient ou du code logiciel que vous ne voulez pas que d’autres exécutent. Vos documents peuvent aussi présenter des problèmes d’accessibilité ou de compatibilité empêchant les autres utilisateurs de les ouvrir ou de les lire. Word 2016 contient trois inspecteurs que vous pouvez utiliser pour vérifier vos documents pour ces problèmes avant de les distribuer.</a:t>
            </a:r>
          </a:p>
        </p:txBody>
      </p:sp>
    </p:spTree>
    <p:extLst>
      <p:ext uri="{BB962C8B-B14F-4D97-AF65-F5344CB8AC3E}">
        <p14:creationId xmlns:p14="http://schemas.microsoft.com/office/powerpoint/2010/main" val="39125030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495750"/>
            <a:ext cx="11959048" cy="5632311"/>
          </a:xfrm>
          <a:prstGeom prst="rect">
            <a:avLst/>
          </a:prstGeom>
          <a:noFill/>
        </p:spPr>
        <p:txBody>
          <a:bodyPr wrap="square" rtlCol="0">
            <a:spAutoFit/>
          </a:bodyPr>
          <a:lstStyle/>
          <a:p>
            <a:pPr algn="just"/>
            <a:r>
              <a:rPr lang="fr-FR" sz="2400" b="1" dirty="0">
                <a:latin typeface="Constantia" panose="02030602050306030303" pitchFamily="18" charset="0"/>
              </a:rPr>
              <a:t>Contrôle d’absence d’informations masquées et personnelles</a:t>
            </a:r>
          </a:p>
          <a:p>
            <a:pPr algn="just"/>
            <a:r>
              <a:rPr lang="fr-FR" sz="2200" dirty="0">
                <a:latin typeface="Constantia" panose="02030602050306030303" pitchFamily="18" charset="0"/>
              </a:rPr>
              <a:t>L’inspecteur de document Word 2016 est un outil qui vous permet d’analyser le document actuellement ouvert à la recherche d’informations potentiellement sensibles telles que : </a:t>
            </a:r>
          </a:p>
          <a:p>
            <a:pPr marL="342900" indent="-342900" algn="just">
              <a:buFont typeface="Arial" panose="020B0604020202020204" pitchFamily="34" charset="0"/>
              <a:buChar char="•"/>
            </a:pPr>
            <a:r>
              <a:rPr lang="fr-FR" sz="2400" b="1" dirty="0">
                <a:latin typeface="Constantia" panose="02030602050306030303" pitchFamily="18" charset="0"/>
              </a:rPr>
              <a:t>Commentaires </a:t>
            </a:r>
            <a:r>
              <a:rPr lang="fr-FR" sz="2400" dirty="0">
                <a:latin typeface="Constantia" panose="02030602050306030303" pitchFamily="18" charset="0"/>
              </a:rPr>
              <a:t>et révisions</a:t>
            </a:r>
          </a:p>
          <a:p>
            <a:pPr marL="342900" indent="-342900" algn="just">
              <a:buFont typeface="Arial" panose="020B0604020202020204" pitchFamily="34" charset="0"/>
              <a:buChar char="•"/>
            </a:pPr>
            <a:r>
              <a:rPr lang="fr-FR" sz="2400" b="1" dirty="0">
                <a:latin typeface="Constantia" panose="02030602050306030303" pitchFamily="18" charset="0"/>
              </a:rPr>
              <a:t>Informations </a:t>
            </a:r>
            <a:r>
              <a:rPr lang="fr-FR" sz="2400" dirty="0">
                <a:latin typeface="Constantia" panose="02030602050306030303" pitchFamily="18" charset="0"/>
              </a:rPr>
              <a:t>personnelles dans les propriétés du document</a:t>
            </a:r>
          </a:p>
          <a:p>
            <a:pPr marL="342900" indent="-342900" algn="just">
              <a:buFont typeface="Arial" panose="020B0604020202020204" pitchFamily="34" charset="0"/>
              <a:buChar char="•"/>
            </a:pPr>
            <a:r>
              <a:rPr lang="fr-FR" sz="2400" b="1" dirty="0">
                <a:latin typeface="Constantia" panose="02030602050306030303" pitchFamily="18" charset="0"/>
              </a:rPr>
              <a:t>Texte </a:t>
            </a:r>
            <a:r>
              <a:rPr lang="fr-FR" sz="2400" dirty="0">
                <a:latin typeface="Constantia" panose="02030602050306030303" pitchFamily="18" charset="0"/>
              </a:rPr>
              <a:t>masqué</a:t>
            </a:r>
          </a:p>
          <a:p>
            <a:pPr marL="342900" indent="-342900" algn="just">
              <a:buFont typeface="Arial" panose="020B0604020202020204" pitchFamily="34" charset="0"/>
              <a:buChar char="•"/>
            </a:pPr>
            <a:r>
              <a:rPr lang="fr-FR" sz="2400" b="1" dirty="0">
                <a:latin typeface="Constantia" panose="02030602050306030303" pitchFamily="18" charset="0"/>
              </a:rPr>
              <a:t>Contenu </a:t>
            </a:r>
            <a:r>
              <a:rPr lang="fr-FR" sz="2400" dirty="0">
                <a:latin typeface="Constantia" panose="02030602050306030303" pitchFamily="18" charset="0"/>
              </a:rPr>
              <a:t>invisible</a:t>
            </a:r>
          </a:p>
          <a:p>
            <a:pPr marL="342900" indent="-342900" algn="just">
              <a:buFont typeface="Arial" panose="020B0604020202020204" pitchFamily="34" charset="0"/>
              <a:buChar char="•"/>
            </a:pPr>
            <a:r>
              <a:rPr lang="fr-FR" sz="2400" b="1" dirty="0">
                <a:latin typeface="Constantia" panose="02030602050306030303" pitchFamily="18" charset="0"/>
              </a:rPr>
              <a:t>En-têtes, </a:t>
            </a:r>
            <a:r>
              <a:rPr lang="fr-FR" sz="2400" dirty="0">
                <a:latin typeface="Constantia" panose="02030602050306030303" pitchFamily="18" charset="0"/>
              </a:rPr>
              <a:t>pieds de page et filigranes</a:t>
            </a:r>
          </a:p>
          <a:p>
            <a:pPr marL="342900" indent="-342900" algn="just">
              <a:buFont typeface="Arial" panose="020B0604020202020204" pitchFamily="34" charset="0"/>
              <a:buChar char="•"/>
            </a:pPr>
            <a:r>
              <a:rPr lang="fr-FR" sz="2400" b="1" dirty="0">
                <a:latin typeface="Constantia" panose="02030602050306030303" pitchFamily="18" charset="0"/>
              </a:rPr>
              <a:t>Données </a:t>
            </a:r>
            <a:r>
              <a:rPr lang="fr-FR" sz="2400" dirty="0">
                <a:latin typeface="Constantia" panose="02030602050306030303" pitchFamily="18" charset="0"/>
              </a:rPr>
              <a:t>XML</a:t>
            </a:r>
          </a:p>
          <a:p>
            <a:pPr algn="just"/>
            <a:r>
              <a:rPr lang="fr-FR" sz="2400" dirty="0">
                <a:latin typeface="Constantia" panose="02030602050306030303" pitchFamily="18" charset="0"/>
              </a:rPr>
              <a:t>Si l’inspecteur détecte des informations de ce type, il vous offre la possibilité de les supprimer du document. </a:t>
            </a:r>
          </a:p>
          <a:p>
            <a:pPr algn="just"/>
            <a:r>
              <a:rPr lang="fr-FR" sz="2400" b="1" dirty="0">
                <a:latin typeface="Constantia" panose="02030602050306030303" pitchFamily="18" charset="0"/>
              </a:rPr>
              <a:t>Remarque</a:t>
            </a:r>
            <a:endParaRPr lang="fr-FR" sz="2400" dirty="0">
              <a:latin typeface="Constantia" panose="02030602050306030303" pitchFamily="18" charset="0"/>
            </a:endParaRPr>
          </a:p>
          <a:p>
            <a:pPr algn="just"/>
            <a:r>
              <a:rPr lang="fr-FR" sz="2200" dirty="0">
                <a:latin typeface="Constantia" panose="02030602050306030303" pitchFamily="18" charset="0"/>
              </a:rPr>
              <a:t>L’inspecteur de document a la possibilité de supprimer définitivement des informations de vos documents. Il est judicieux de toujours travailler avec une copie de votre document de sorte de ne pas supprimer d’informations importantes par inadvertance.</a:t>
            </a:r>
          </a:p>
        </p:txBody>
      </p:sp>
    </p:spTree>
    <p:extLst>
      <p:ext uri="{BB962C8B-B14F-4D97-AF65-F5344CB8AC3E}">
        <p14:creationId xmlns:p14="http://schemas.microsoft.com/office/powerpoint/2010/main" val="16496067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685109"/>
            <a:ext cx="11959048" cy="4708981"/>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Utiliser l’Inspecteur de document</a:t>
            </a:r>
          </a:p>
          <a:p>
            <a:pPr algn="just"/>
            <a:r>
              <a:rPr lang="fr-FR" sz="2400" b="1" dirty="0">
                <a:latin typeface="Constantia" panose="02030602050306030303" pitchFamily="18" charset="0"/>
              </a:rPr>
              <a:t>PRÉPAREZ-VOUS. UTILISEZ </a:t>
            </a:r>
            <a:r>
              <a:rPr lang="fr-FR" sz="2400" dirty="0">
                <a:latin typeface="Constantia" panose="02030602050306030303" pitchFamily="18" charset="0"/>
              </a:rPr>
              <a:t>le document ouvert dans l’exercice précédent.</a:t>
            </a:r>
          </a:p>
          <a:p>
            <a:pPr algn="just"/>
            <a:r>
              <a:rPr lang="fr-FR" sz="2400" dirty="0">
                <a:latin typeface="Constantia" panose="02030602050306030303" pitchFamily="18" charset="0"/>
              </a:rPr>
              <a:t>Cliquez sur </a:t>
            </a:r>
            <a:r>
              <a:rPr lang="fr-FR" sz="2400" b="1" dirty="0">
                <a:latin typeface="Constantia" panose="02030602050306030303" pitchFamily="18" charset="0"/>
              </a:rPr>
              <a:t>Fichier </a:t>
            </a:r>
            <a:r>
              <a:rPr lang="fr-FR" sz="2400" dirty="0">
                <a:latin typeface="Constantia" panose="02030602050306030303" pitchFamily="18" charset="0"/>
              </a:rPr>
              <a:t>pour ouvrir le mode </a:t>
            </a:r>
            <a:r>
              <a:rPr lang="fr-FR" sz="2400" dirty="0" err="1">
                <a:latin typeface="Constantia" panose="02030602050306030303" pitchFamily="18" charset="0"/>
              </a:rPr>
              <a:t>Backstage</a:t>
            </a:r>
            <a:r>
              <a:rPr lang="fr-FR" sz="2400" dirty="0">
                <a:latin typeface="Constantia" panose="02030602050306030303" pitchFamily="18" charset="0"/>
              </a:rPr>
              <a:t>. L’écran Informations apparaît par défaut.</a:t>
            </a:r>
          </a:p>
          <a:p>
            <a:pPr algn="just"/>
            <a:r>
              <a:rPr lang="fr-FR" sz="2400" dirty="0">
                <a:latin typeface="Constantia" panose="02030602050306030303" pitchFamily="18" charset="0"/>
              </a:rPr>
              <a:t>Cliquez sur le bouton </a:t>
            </a:r>
            <a:r>
              <a:rPr lang="fr-FR" sz="2400" b="1" dirty="0">
                <a:latin typeface="Constantia" panose="02030602050306030303" pitchFamily="18" charset="0"/>
              </a:rPr>
              <a:t>Vérifier l’absence de problèmes </a:t>
            </a:r>
          </a:p>
          <a:p>
            <a:pPr algn="just"/>
            <a:r>
              <a:rPr lang="fr-FR" sz="2400" dirty="0">
                <a:latin typeface="Constantia" panose="02030602050306030303" pitchFamily="18" charset="0"/>
              </a:rPr>
              <a:t>Sélectionnez </a:t>
            </a:r>
            <a:r>
              <a:rPr lang="fr-FR" sz="2400" b="1" dirty="0">
                <a:latin typeface="Constantia" panose="02030602050306030303" pitchFamily="18" charset="0"/>
              </a:rPr>
              <a:t>Inspecter le document</a:t>
            </a:r>
            <a:r>
              <a:rPr lang="fr-FR" sz="2400" dirty="0">
                <a:latin typeface="Constantia" panose="02030602050306030303" pitchFamily="18" charset="0"/>
              </a:rPr>
              <a:t>. La boîte de dialogue </a:t>
            </a:r>
            <a:r>
              <a:rPr lang="fr-FR" sz="2400" i="1" dirty="0">
                <a:latin typeface="Constantia" panose="02030602050306030303" pitchFamily="18" charset="0"/>
              </a:rPr>
              <a:t>Inspecteur de document </a:t>
            </a:r>
            <a:r>
              <a:rPr lang="fr-FR" sz="2400" dirty="0">
                <a:latin typeface="Constantia" panose="02030602050306030303" pitchFamily="18" charset="0"/>
              </a:rPr>
              <a:t>s’ouvre.</a:t>
            </a:r>
          </a:p>
          <a:p>
            <a:pPr algn="just"/>
            <a:r>
              <a:rPr lang="fr-FR" sz="2400" dirty="0">
                <a:latin typeface="Constantia" panose="02030602050306030303" pitchFamily="18" charset="0"/>
              </a:rPr>
              <a:t>Cochez les cases des types de contenu que vous voulez inspecter, puis cliquez sur Inspecter. Une fois l’inspection terminée, une boîte de dialogue apparaît.</a:t>
            </a:r>
          </a:p>
          <a:p>
            <a:pPr algn="just"/>
            <a:r>
              <a:rPr lang="fr-FR" sz="2400" dirty="0">
                <a:latin typeface="Constantia" panose="02030602050306030303" pitchFamily="18" charset="0"/>
              </a:rPr>
              <a:t>Passez en revue les résultats sans supprimer d’informations. </a:t>
            </a:r>
          </a:p>
          <a:p>
            <a:pPr algn="just"/>
            <a:r>
              <a:rPr lang="fr-FR" sz="2400" dirty="0">
                <a:latin typeface="Constantia" panose="02030602050306030303" pitchFamily="18" charset="0"/>
              </a:rPr>
              <a:t>Cliquez sur </a:t>
            </a:r>
            <a:r>
              <a:rPr lang="fr-FR" sz="2400" b="1" dirty="0">
                <a:latin typeface="Constantia" panose="02030602050306030303" pitchFamily="18" charset="0"/>
              </a:rPr>
              <a:t>Fermer </a:t>
            </a:r>
            <a:r>
              <a:rPr lang="fr-FR" sz="2400" dirty="0">
                <a:latin typeface="Constantia" panose="02030602050306030303" pitchFamily="18" charset="0"/>
              </a:rPr>
              <a:t>pour fermer la boîte de dialogue. </a:t>
            </a:r>
          </a:p>
          <a:p>
            <a:pPr algn="just"/>
            <a:r>
              <a:rPr lang="fr-FR" sz="2400" b="1" dirty="0">
                <a:latin typeface="Constantia" panose="02030602050306030303" pitchFamily="18" charset="0"/>
              </a:rPr>
              <a:t>FERMER </a:t>
            </a:r>
            <a:r>
              <a:rPr lang="fr-FR" sz="2400" dirty="0">
                <a:latin typeface="Constantia" panose="02030602050306030303" pitchFamily="18" charset="0"/>
              </a:rPr>
              <a:t>Word.</a:t>
            </a:r>
          </a:p>
        </p:txBody>
      </p:sp>
    </p:spTree>
    <p:extLst>
      <p:ext uri="{BB962C8B-B14F-4D97-AF65-F5344CB8AC3E}">
        <p14:creationId xmlns:p14="http://schemas.microsoft.com/office/powerpoint/2010/main" val="35249214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495750"/>
            <a:ext cx="11959048" cy="4893647"/>
          </a:xfrm>
          <a:prstGeom prst="rect">
            <a:avLst/>
          </a:prstGeom>
          <a:noFill/>
        </p:spPr>
        <p:txBody>
          <a:bodyPr wrap="square" rtlCol="0">
            <a:spAutoFit/>
          </a:bodyPr>
          <a:lstStyle/>
          <a:p>
            <a:pPr algn="just"/>
            <a:r>
              <a:rPr lang="fr-FR" sz="2400" b="1" dirty="0">
                <a:latin typeface="Constantia" panose="02030602050306030303" pitchFamily="18" charset="0"/>
              </a:rPr>
              <a:t>Contrôle d’absence de problèmes d’accessibilité</a:t>
            </a:r>
          </a:p>
          <a:p>
            <a:pPr algn="just"/>
            <a:r>
              <a:rPr lang="fr-FR" sz="2400" dirty="0">
                <a:latin typeface="Constantia" panose="02030602050306030303" pitchFamily="18" charset="0"/>
              </a:rPr>
              <a:t>Dans Word 2016, le Vérificateur d’accessibilité analyse votre document pour y détecter des problèmes susceptibles d’empêcher des personnes présentant un handicap de le lire facilement. Ces problèmes incluent les suivants :</a:t>
            </a:r>
          </a:p>
          <a:p>
            <a:pPr marL="342900" indent="-342900" algn="just">
              <a:buFont typeface="Arial" panose="020B0604020202020204" pitchFamily="34" charset="0"/>
              <a:buChar char="•"/>
            </a:pPr>
            <a:r>
              <a:rPr lang="fr-FR" sz="2400" b="1" dirty="0">
                <a:latin typeface="Constantia" panose="02030602050306030303" pitchFamily="18" charset="0"/>
              </a:rPr>
              <a:t>Texte </a:t>
            </a:r>
            <a:r>
              <a:rPr lang="fr-FR" sz="2400" dirty="0">
                <a:latin typeface="Constantia" panose="02030602050306030303" pitchFamily="18" charset="0"/>
              </a:rPr>
              <a:t>de remplacement : Tous les objets de vos documents doivent inclure une description en texte de remplacement, pour permettre aux utilisateurs de liseuses aient une idée de ce que les objets représentent.</a:t>
            </a:r>
          </a:p>
          <a:p>
            <a:pPr marL="342900" indent="-342900" algn="just">
              <a:buFont typeface="Arial" panose="020B0604020202020204" pitchFamily="34" charset="0"/>
              <a:buChar char="•"/>
            </a:pPr>
            <a:r>
              <a:rPr lang="fr-FR" sz="2400" b="1" dirty="0">
                <a:latin typeface="Constantia" panose="02030602050306030303" pitchFamily="18" charset="0"/>
              </a:rPr>
              <a:t>En-têtes </a:t>
            </a:r>
            <a:r>
              <a:rPr lang="fr-FR" sz="2400" dirty="0">
                <a:latin typeface="Constantia" panose="02030602050306030303" pitchFamily="18" charset="0"/>
              </a:rPr>
              <a:t>de colonne de tableau : Les tableaux de données doivent avoir une ligne d’en-tête fournissant une structure contextuelle qui aide à la navigation. </a:t>
            </a:r>
          </a:p>
          <a:p>
            <a:pPr algn="just"/>
            <a:endParaRPr lang="fr-FR" sz="2400" dirty="0">
              <a:latin typeface="Constantia" panose="02030602050306030303" pitchFamily="18" charset="0"/>
            </a:endParaRPr>
          </a:p>
          <a:p>
            <a:pPr marL="285750" indent="-285750" algn="just">
              <a:buFont typeface="Arial" panose="020B0604020202020204" pitchFamily="34" charset="0"/>
              <a:buChar char="•"/>
            </a:pPr>
            <a:r>
              <a:rPr lang="fr-FR" sz="2400" b="1" dirty="0">
                <a:latin typeface="Constantia" panose="02030602050306030303" pitchFamily="18" charset="0"/>
              </a:rPr>
              <a:t>Utilisation </a:t>
            </a:r>
            <a:r>
              <a:rPr lang="fr-FR" sz="2400" dirty="0">
                <a:latin typeface="Constantia" panose="02030602050306030303" pitchFamily="18" charset="0"/>
              </a:rPr>
              <a:t>de styles : Dans les fichiers contenant plus de 1 200 mots, l’utilisation de styles permet à une liseuse de communiquer efficacement la structure du document. </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19159104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544433"/>
            <a:ext cx="11959048" cy="4893647"/>
          </a:xfrm>
          <a:prstGeom prst="rect">
            <a:avLst/>
          </a:prstGeom>
          <a:noFill/>
        </p:spPr>
        <p:txBody>
          <a:bodyPr wrap="square" rtlCol="0">
            <a:spAutoFit/>
          </a:bodyPr>
          <a:lstStyle/>
          <a:p>
            <a:pPr algn="just"/>
            <a:r>
              <a:rPr lang="fr-FR" sz="2400" b="1" dirty="0">
                <a:latin typeface="Constantia" panose="02030602050306030303" pitchFamily="18" charset="0"/>
              </a:rPr>
              <a:t>Contrôle d’absence de problèmes d’accessibilité</a:t>
            </a:r>
          </a:p>
          <a:p>
            <a:pPr algn="just"/>
            <a:r>
              <a:rPr lang="fr-FR" sz="2400" dirty="0">
                <a:latin typeface="Constantia" panose="02030602050306030303" pitchFamily="18" charset="0"/>
              </a:rPr>
              <a:t>Lorsque vous sélectionnez Vérifier l’accessibilité dans le menu Vérifier l’absence de problèmes, un volet Vérificateur d’accessibilité apparaît sur le côté droit de l’écran de votre document. Tout problème d’accessibilité détecté par le vérificateur apparaît dans le volet</a:t>
            </a:r>
          </a:p>
          <a:p>
            <a:r>
              <a:rPr lang="fr-FR" sz="2400" dirty="0">
                <a:latin typeface="Constantia" panose="02030602050306030303" pitchFamily="18" charset="0"/>
              </a:rPr>
              <a:t>Les problèmes sont classifiés sous l’une des catégories suivantes :</a:t>
            </a:r>
          </a:p>
          <a:p>
            <a:pPr marL="342900" indent="-342900">
              <a:buFont typeface="Arial" panose="020B0604020202020204" pitchFamily="34" charset="0"/>
              <a:buChar char="•"/>
            </a:pPr>
            <a:r>
              <a:rPr lang="fr-FR" sz="2400" b="1" dirty="0">
                <a:latin typeface="Constantia" panose="02030602050306030303" pitchFamily="18" charset="0"/>
              </a:rPr>
              <a:t>Erreur : </a:t>
            </a:r>
            <a:r>
              <a:rPr lang="fr-FR" sz="2400" dirty="0">
                <a:latin typeface="Constantia" panose="02030602050306030303" pitchFamily="18" charset="0"/>
              </a:rPr>
              <a:t>Signale un contenu susceptible de rendre un fichier impossible ou extrêmement difficile à comprendre pour des personnes présentant un handicap.</a:t>
            </a:r>
          </a:p>
          <a:p>
            <a:pPr marL="342900" indent="-342900">
              <a:buFont typeface="Arial" panose="020B0604020202020204" pitchFamily="34" charset="0"/>
              <a:buChar char="•"/>
            </a:pPr>
            <a:r>
              <a:rPr lang="fr-FR" sz="2400" b="1" dirty="0">
                <a:latin typeface="Constantia" panose="02030602050306030303" pitchFamily="18" charset="0"/>
              </a:rPr>
              <a:t>Avertissement : </a:t>
            </a:r>
            <a:r>
              <a:rPr lang="fr-FR" sz="2400" dirty="0">
                <a:latin typeface="Constantia" panose="02030602050306030303" pitchFamily="18" charset="0"/>
              </a:rPr>
              <a:t>Signale un contenu susceptible de rendre un fichier difficile à comprendre pour des personnes présentant un handicap.</a:t>
            </a:r>
          </a:p>
          <a:p>
            <a:pPr marL="342900" indent="-342900">
              <a:buFont typeface="Arial" panose="020B0604020202020204" pitchFamily="34" charset="0"/>
              <a:buChar char="•"/>
            </a:pPr>
            <a:r>
              <a:rPr lang="fr-FR" sz="2400" b="1" dirty="0">
                <a:latin typeface="Constantia" panose="02030602050306030303" pitchFamily="18" charset="0"/>
              </a:rPr>
              <a:t>Conseil : </a:t>
            </a:r>
            <a:r>
              <a:rPr lang="fr-FR" sz="2400" dirty="0">
                <a:latin typeface="Constantia" panose="02030602050306030303" pitchFamily="18" charset="0"/>
              </a:rPr>
              <a:t>Signale un contenu que les personnes présentant un handicap peuvent comprendre, mais qui pourraient toutefois être mieux organisées ou présentées.</a:t>
            </a:r>
          </a:p>
          <a:p>
            <a:r>
              <a:rPr lang="fr-FR" sz="2400" dirty="0">
                <a:latin typeface="Constantia" panose="02030602050306030303" pitchFamily="18" charset="0"/>
              </a:rPr>
              <a:t>Pour chaque problème détecté, le Vérificateur d’accessibilité fournit des informations à même de rendre votre document plus accessible. </a:t>
            </a:r>
          </a:p>
        </p:txBody>
      </p:sp>
    </p:spTree>
    <p:extLst>
      <p:ext uri="{BB962C8B-B14F-4D97-AF65-F5344CB8AC3E}">
        <p14:creationId xmlns:p14="http://schemas.microsoft.com/office/powerpoint/2010/main" val="6141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2: MODIFICATION DE BASE</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Constantia" panose="02030602050306030303" pitchFamily="18" charset="0"/>
              </a:rPr>
              <a:t>Modification et Organisation des affichages d’un document</a:t>
            </a:r>
          </a:p>
        </p:txBody>
      </p:sp>
      <p:sp>
        <p:nvSpPr>
          <p:cNvPr id="6" name="ZoneTexte 5"/>
          <p:cNvSpPr txBox="1"/>
          <p:nvPr/>
        </p:nvSpPr>
        <p:spPr>
          <a:xfrm>
            <a:off x="156754" y="1544433"/>
            <a:ext cx="11959048" cy="4154984"/>
          </a:xfrm>
          <a:prstGeom prst="rect">
            <a:avLst/>
          </a:prstGeom>
          <a:noFill/>
        </p:spPr>
        <p:txBody>
          <a:bodyPr wrap="square" rtlCol="0">
            <a:spAutoFit/>
          </a:bodyPr>
          <a:lstStyle/>
          <a:p>
            <a:pPr algn="just"/>
            <a:r>
              <a:rPr lang="fr-FR" sz="2400" b="1" dirty="0">
                <a:latin typeface="Constantia" panose="02030602050306030303" pitchFamily="18" charset="0"/>
              </a:rPr>
              <a:t>Contrôle d’absence de problèmes de compatibilité</a:t>
            </a:r>
          </a:p>
          <a:p>
            <a:pPr algn="just"/>
            <a:r>
              <a:rPr lang="fr-FR" sz="2400" dirty="0">
                <a:latin typeface="Constantia" panose="02030602050306030303" pitchFamily="18" charset="0"/>
              </a:rPr>
              <a:t>Dans Word 2016, le vérificateur de compatibilité analyse votre document pour y détecter des éléments non pris en charge par les versions antérieures de Word. Lorsque vous exécutez le Vérificateur de compatibilité à partir du menu Vérifier l’absence de problèmes, la boîte de dialogue Vérificateur de compatibilité Microsoft Word apparaît.</a:t>
            </a:r>
          </a:p>
          <a:p>
            <a:pPr algn="just"/>
            <a:r>
              <a:rPr lang="fr-FR" sz="2400" dirty="0">
                <a:latin typeface="Constantia" panose="02030602050306030303" pitchFamily="18" charset="0"/>
              </a:rPr>
              <a:t>La boîte de dialogue liste toutes les fonctions trouvées dans le document qui ne sont pas prises en charge par Word 2010, Word 2007 et Word 97-2003, et spécifie ce qui se produit lorsqu’un utilisateur ouvre le document dans l’une de ces versions. Pour éviter les problèmes de compatibilité, envisagez d’omettre ces fonctions dans votre document ou de l’enregistrer dans un format Word antérieur, comme décrit précédemment dans cette leçon. </a:t>
            </a:r>
          </a:p>
        </p:txBody>
      </p:sp>
    </p:spTree>
    <p:extLst>
      <p:ext uri="{BB962C8B-B14F-4D97-AF65-F5344CB8AC3E}">
        <p14:creationId xmlns:p14="http://schemas.microsoft.com/office/powerpoint/2010/main" val="24147261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1043464"/>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3"/>
            <a:ext cx="11201028" cy="776211"/>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192994"/>
            <a:ext cx="10515600" cy="531303"/>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solidFill>
                  <a:schemeClr val="bg1"/>
                </a:solidFill>
                <a:latin typeface="Constantia" panose="02030602050306030303" pitchFamily="18" charset="0"/>
                <a:cs typeface="Times New Roman" panose="02020603050405020304" pitchFamily="18" charset="0"/>
              </a:rPr>
              <a:t>MATRICE DE COMPÉTENCES DE LA LEÇON</a:t>
            </a:r>
            <a:endParaRPr lang="fr-FR" sz="3200" dirty="0">
              <a:solidFill>
                <a:schemeClr val="bg1"/>
              </a:solidFill>
              <a:latin typeface="Constantia" panose="02030602050306030303"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1175018603"/>
              </p:ext>
            </p:extLst>
          </p:nvPr>
        </p:nvGraphicFramePr>
        <p:xfrm>
          <a:off x="524689" y="2034633"/>
          <a:ext cx="11201028" cy="4771175"/>
        </p:xfrm>
        <a:graphic>
          <a:graphicData uri="http://schemas.openxmlformats.org/drawingml/2006/table">
            <a:tbl>
              <a:tblPr firstRow="1" bandRow="1">
                <a:tableStyleId>{5C22544A-7EE6-4342-B048-85BDC9FD1C3A}</a:tableStyleId>
              </a:tblPr>
              <a:tblGrid>
                <a:gridCol w="3967188">
                  <a:extLst>
                    <a:ext uri="{9D8B030D-6E8A-4147-A177-3AD203B41FA5}">
                      <a16:colId xmlns:a16="http://schemas.microsoft.com/office/drawing/2014/main" val="350264967"/>
                    </a:ext>
                  </a:extLst>
                </a:gridCol>
                <a:gridCol w="7233840">
                  <a:extLst>
                    <a:ext uri="{9D8B030D-6E8A-4147-A177-3AD203B41FA5}">
                      <a16:colId xmlns:a16="http://schemas.microsoft.com/office/drawing/2014/main" val="702413260"/>
                    </a:ext>
                  </a:extLst>
                </a:gridCol>
              </a:tblGrid>
              <a:tr h="363767">
                <a:tc>
                  <a:txBody>
                    <a:bodyPr/>
                    <a:lstStyle/>
                    <a:p>
                      <a:pPr algn="ctr"/>
                      <a:r>
                        <a:rPr lang="fr-FR" sz="2000" dirty="0">
                          <a:latin typeface="Constantia" panose="02030602050306030303" pitchFamily="18" charset="0"/>
                        </a:rPr>
                        <a:t>Compétence</a:t>
                      </a:r>
                    </a:p>
                  </a:txBody>
                  <a:tcPr>
                    <a:solidFill>
                      <a:srgbClr val="00B0F0"/>
                    </a:solidFill>
                  </a:tcPr>
                </a:tc>
                <a:tc>
                  <a:txBody>
                    <a:bodyPr/>
                    <a:lstStyle/>
                    <a:p>
                      <a:pPr algn="ctr"/>
                      <a:r>
                        <a:rPr lang="fr-FR" sz="2000" dirty="0">
                          <a:latin typeface="Constantia" panose="02030602050306030303" pitchFamily="18" charset="0"/>
                        </a:rPr>
                        <a:t>Objectif de l’Examen</a:t>
                      </a:r>
                    </a:p>
                  </a:txBody>
                  <a:tcPr>
                    <a:solidFill>
                      <a:srgbClr val="00B0F0"/>
                    </a:solidFill>
                  </a:tcPr>
                </a:tc>
                <a:extLst>
                  <a:ext uri="{0D108BD9-81ED-4DB2-BD59-A6C34878D82A}">
                    <a16:rowId xmlns:a16="http://schemas.microsoft.com/office/drawing/2014/main" val="697057679"/>
                  </a:ext>
                </a:extLst>
              </a:tr>
              <a:tr h="366362">
                <a:tc>
                  <a:txBody>
                    <a:bodyPr/>
                    <a:lstStyle/>
                    <a:p>
                      <a:pPr algn="just"/>
                      <a:r>
                        <a:rPr lang="fr-FR" dirty="0">
                          <a:latin typeface="Constantia" panose="02030602050306030303" pitchFamily="18" charset="0"/>
                        </a:rPr>
                        <a:t>Mise en forme manuelle des caractères</a:t>
                      </a:r>
                    </a:p>
                  </a:txBody>
                  <a:tcPr/>
                </a:tc>
                <a:tc>
                  <a:txBody>
                    <a:bodyPr/>
                    <a:lstStyle/>
                    <a:p>
                      <a:pPr algn="just"/>
                      <a:r>
                        <a:rPr lang="fr-FR" dirty="0">
                          <a:latin typeface="Constantia" panose="02030602050306030303" pitchFamily="18" charset="0"/>
                        </a:rPr>
                        <a:t>Appliquer</a:t>
                      </a:r>
                      <a:r>
                        <a:rPr lang="fr-FR" baseline="0" dirty="0">
                          <a:latin typeface="Constantia" panose="02030602050306030303" pitchFamily="18" charset="0"/>
                        </a:rPr>
                        <a:t> une mise en forme de la police</a:t>
                      </a:r>
                      <a:endParaRPr lang="fr-FR" dirty="0">
                        <a:latin typeface="Constantia" panose="02030602050306030303" pitchFamily="18" charset="0"/>
                      </a:endParaRPr>
                    </a:p>
                  </a:txBody>
                  <a:tcPr/>
                </a:tc>
                <a:extLst>
                  <a:ext uri="{0D108BD9-81ED-4DB2-BD59-A6C34878D82A}">
                    <a16:rowId xmlns:a16="http://schemas.microsoft.com/office/drawing/2014/main" val="2209150670"/>
                  </a:ext>
                </a:extLst>
              </a:tr>
              <a:tr h="1182244">
                <a:tc>
                  <a:txBody>
                    <a:bodyPr/>
                    <a:lstStyle/>
                    <a:p>
                      <a:pPr algn="just"/>
                      <a:r>
                        <a:rPr lang="fr-FR" dirty="0">
                          <a:latin typeface="Constantia" panose="02030602050306030303" pitchFamily="18" charset="0"/>
                        </a:rPr>
                        <a:t>Utilisation de la commande Reproduire la mise en forme</a:t>
                      </a:r>
                    </a:p>
                  </a:txBody>
                  <a:tcPr/>
                </a:tc>
                <a:tc>
                  <a:txBody>
                    <a:bodyPr/>
                    <a:lstStyle/>
                    <a:p>
                      <a:pPr algn="just"/>
                      <a:r>
                        <a:rPr lang="fr-FR" dirty="0">
                          <a:latin typeface="Constantia" panose="02030602050306030303" pitchFamily="18" charset="0"/>
                        </a:rPr>
                        <a:t>Appliquer une mise en forme en utilisant la commande Reproduire la mise en forme.</a:t>
                      </a:r>
                    </a:p>
                    <a:p>
                      <a:pPr algn="just"/>
                      <a:r>
                        <a:rPr lang="fr-FR" dirty="0">
                          <a:latin typeface="Constantia" panose="02030602050306030303" pitchFamily="18" charset="0"/>
                        </a:rPr>
                        <a:t>Reproduire la mise en forme.</a:t>
                      </a:r>
                    </a:p>
                    <a:p>
                      <a:pPr algn="just"/>
                      <a:r>
                        <a:rPr lang="fr-FR" dirty="0">
                          <a:latin typeface="Constantia" panose="02030602050306030303" pitchFamily="18" charset="0"/>
                        </a:rPr>
                        <a:t>Appliquer une couleur de surbrillance du texte au texte </a:t>
                      </a:r>
                      <a:r>
                        <a:rPr lang="fr-FR" dirty="0" err="1">
                          <a:latin typeface="Constantia" panose="02030602050306030303" pitchFamily="18" charset="0"/>
                        </a:rPr>
                        <a:t>selectionné</a:t>
                      </a:r>
                      <a:r>
                        <a:rPr lang="fr-FR" dirty="0">
                          <a:latin typeface="Constantia" panose="02030602050306030303" pitchFamily="18" charset="0"/>
                        </a:rPr>
                        <a:t>.</a:t>
                      </a:r>
                    </a:p>
                  </a:txBody>
                  <a:tcPr/>
                </a:tc>
                <a:extLst>
                  <a:ext uri="{0D108BD9-81ED-4DB2-BD59-A6C34878D82A}">
                    <a16:rowId xmlns:a16="http://schemas.microsoft.com/office/drawing/2014/main" val="1257530512"/>
                  </a:ext>
                </a:extLst>
              </a:tr>
              <a:tr h="411519">
                <a:tc>
                  <a:txBody>
                    <a:bodyPr/>
                    <a:lstStyle/>
                    <a:p>
                      <a:pPr algn="just"/>
                      <a:r>
                        <a:rPr lang="fr-FR" dirty="0">
                          <a:latin typeface="Constantia" panose="02030602050306030303" pitchFamily="18" charset="0"/>
                        </a:rPr>
                        <a:t>Mise en forme du texte avec les</a:t>
                      </a:r>
                      <a:r>
                        <a:rPr lang="fr-FR" baseline="0" dirty="0">
                          <a:latin typeface="Constantia" panose="02030602050306030303" pitchFamily="18" charset="0"/>
                        </a:rPr>
                        <a:t> styles</a:t>
                      </a:r>
                      <a:endParaRPr lang="fr-FR" dirty="0">
                        <a:latin typeface="Constantia" panose="02030602050306030303" pitchFamily="18" charset="0"/>
                      </a:endParaRPr>
                    </a:p>
                  </a:txBody>
                  <a:tcPr/>
                </a:tc>
                <a:tc>
                  <a:txBody>
                    <a:bodyPr/>
                    <a:lstStyle/>
                    <a:p>
                      <a:pPr algn="just"/>
                      <a:r>
                        <a:rPr lang="fr-FR" dirty="0">
                          <a:latin typeface="Constantia" panose="02030602050306030303" pitchFamily="18" charset="0"/>
                        </a:rPr>
                        <a:t>Appliquer</a:t>
                      </a:r>
                      <a:r>
                        <a:rPr lang="fr-FR" baseline="0" dirty="0">
                          <a:latin typeface="Constantia" panose="02030602050306030303" pitchFamily="18" charset="0"/>
                        </a:rPr>
                        <a:t> des styles prédéfinis au texte.</a:t>
                      </a:r>
                      <a:endParaRPr lang="fr-FR" dirty="0">
                        <a:latin typeface="Constantia" panose="02030602050306030303" pitchFamily="18" charset="0"/>
                      </a:endParaRPr>
                    </a:p>
                  </a:txBody>
                  <a:tcPr/>
                </a:tc>
                <a:extLst>
                  <a:ext uri="{0D108BD9-81ED-4DB2-BD59-A6C34878D82A}">
                    <a16:rowId xmlns:a16="http://schemas.microsoft.com/office/drawing/2014/main" val="2001356173"/>
                  </a:ext>
                </a:extLst>
              </a:tr>
              <a:tr h="396567">
                <a:tc>
                  <a:txBody>
                    <a:bodyPr/>
                    <a:lstStyle/>
                    <a:p>
                      <a:pPr algn="just"/>
                      <a:r>
                        <a:rPr lang="fr-FR" dirty="0">
                          <a:latin typeface="Constantia" panose="02030602050306030303" pitchFamily="18" charset="0"/>
                        </a:rPr>
                        <a:t>Mise en forme du</a:t>
                      </a:r>
                      <a:r>
                        <a:rPr lang="fr-FR" baseline="0" dirty="0">
                          <a:latin typeface="Constantia" panose="02030602050306030303" pitchFamily="18" charset="0"/>
                        </a:rPr>
                        <a:t> texte avec </a:t>
                      </a:r>
                      <a:r>
                        <a:rPr lang="fr-FR" baseline="0" dirty="0" err="1">
                          <a:latin typeface="Constantia" panose="02030602050306030303" pitchFamily="18" charset="0"/>
                        </a:rPr>
                        <a:t>WordArt</a:t>
                      </a:r>
                      <a:endParaRPr lang="fr-FR" dirty="0">
                        <a:latin typeface="Constantia" panose="02030602050306030303" pitchFamily="18" charset="0"/>
                      </a:endParaRPr>
                    </a:p>
                  </a:txBody>
                  <a:tcPr/>
                </a:tc>
                <a:tc>
                  <a:txBody>
                    <a:bodyPr/>
                    <a:lstStyle/>
                    <a:p>
                      <a:pPr algn="just"/>
                      <a:r>
                        <a:rPr lang="fr-FR" dirty="0">
                          <a:latin typeface="Constantia" panose="02030602050306030303" pitchFamily="18" charset="0"/>
                        </a:rPr>
                        <a:t>Remplacer du texte par un objet </a:t>
                      </a:r>
                      <a:r>
                        <a:rPr lang="fr-FR" dirty="0" err="1">
                          <a:latin typeface="Constantia" panose="02030602050306030303" pitchFamily="18" charset="0"/>
                        </a:rPr>
                        <a:t>WordArt</a:t>
                      </a:r>
                      <a:r>
                        <a:rPr lang="fr-FR" dirty="0">
                          <a:latin typeface="Constantia" panose="02030602050306030303" pitchFamily="18" charset="0"/>
                        </a:rPr>
                        <a:t>.</a:t>
                      </a:r>
                    </a:p>
                  </a:txBody>
                  <a:tcPr/>
                </a:tc>
                <a:extLst>
                  <a:ext uri="{0D108BD9-81ED-4DB2-BD59-A6C34878D82A}">
                    <a16:rowId xmlns:a16="http://schemas.microsoft.com/office/drawing/2014/main" val="1275248130"/>
                  </a:ext>
                </a:extLst>
              </a:tr>
              <a:tr h="431074">
                <a:tc>
                  <a:txBody>
                    <a:bodyPr/>
                    <a:lstStyle/>
                    <a:p>
                      <a:pPr algn="just"/>
                      <a:r>
                        <a:rPr lang="fr-FR" dirty="0">
                          <a:latin typeface="Constantia" panose="02030602050306030303" pitchFamily="18" charset="0"/>
                        </a:rPr>
                        <a:t>Insertion de</a:t>
                      </a:r>
                      <a:r>
                        <a:rPr lang="fr-FR" baseline="0" dirty="0">
                          <a:latin typeface="Constantia" panose="02030602050306030303" pitchFamily="18" charset="0"/>
                        </a:rPr>
                        <a:t> texte</a:t>
                      </a:r>
                      <a:endParaRPr lang="fr-FR" dirty="0">
                        <a:latin typeface="Constantia" panose="02030602050306030303" pitchFamily="18" charset="0"/>
                      </a:endParaRPr>
                    </a:p>
                  </a:txBody>
                  <a:tcPr/>
                </a:tc>
                <a:tc>
                  <a:txBody>
                    <a:bodyPr/>
                    <a:lstStyle/>
                    <a:p>
                      <a:pPr algn="just"/>
                      <a:r>
                        <a:rPr lang="fr-FR" dirty="0">
                          <a:latin typeface="Constantia" panose="02030602050306030303" pitchFamily="18" charset="0"/>
                        </a:rPr>
                        <a:t>Insérer du texte à partir d’un fichier ou d’une source externe.</a:t>
                      </a:r>
                    </a:p>
                  </a:txBody>
                  <a:tcPr/>
                </a:tc>
                <a:extLst>
                  <a:ext uri="{0D108BD9-81ED-4DB2-BD59-A6C34878D82A}">
                    <a16:rowId xmlns:a16="http://schemas.microsoft.com/office/drawing/2014/main" val="2191902592"/>
                  </a:ext>
                </a:extLst>
              </a:tr>
              <a:tr h="339634">
                <a:tc>
                  <a:txBody>
                    <a:bodyPr/>
                    <a:lstStyle/>
                    <a:p>
                      <a:pPr algn="just"/>
                      <a:r>
                        <a:rPr lang="fr-FR" dirty="0">
                          <a:latin typeface="Constantia" panose="02030602050306030303" pitchFamily="18" charset="0"/>
                        </a:rPr>
                        <a:t>Mise en forme de documents existants dans d’autres formats de fichier</a:t>
                      </a:r>
                    </a:p>
                  </a:txBody>
                  <a:tcPr/>
                </a:tc>
                <a:tc>
                  <a:txBody>
                    <a:bodyPr/>
                    <a:lstStyle/>
                    <a:p>
                      <a:pPr algn="just"/>
                      <a:r>
                        <a:rPr lang="fr-FR" dirty="0">
                          <a:latin typeface="Constantia" panose="02030602050306030303" pitchFamily="18" charset="0"/>
                        </a:rPr>
                        <a:t>Ouvrir un fichier</a:t>
                      </a:r>
                      <a:r>
                        <a:rPr lang="fr-FR" baseline="0" dirty="0">
                          <a:latin typeface="Constantia" panose="02030602050306030303" pitchFamily="18" charset="0"/>
                        </a:rPr>
                        <a:t> PDF dans Word pour le modifier</a:t>
                      </a:r>
                      <a:endParaRPr lang="fr-FR" dirty="0">
                        <a:latin typeface="Constantia" panose="02030602050306030303" pitchFamily="18" charset="0"/>
                      </a:endParaRPr>
                    </a:p>
                  </a:txBody>
                  <a:tcPr/>
                </a:tc>
                <a:extLst>
                  <a:ext uri="{0D108BD9-81ED-4DB2-BD59-A6C34878D82A}">
                    <a16:rowId xmlns:a16="http://schemas.microsoft.com/office/drawing/2014/main" val="4250831230"/>
                  </a:ext>
                </a:extLst>
              </a:tr>
              <a:tr h="940613">
                <a:tc>
                  <a:txBody>
                    <a:bodyPr/>
                    <a:lstStyle/>
                    <a:p>
                      <a:pPr algn="just"/>
                      <a:r>
                        <a:rPr lang="fr-FR" dirty="0">
                          <a:latin typeface="Constantia" panose="02030602050306030303" pitchFamily="18" charset="0"/>
                        </a:rPr>
                        <a:t>Suppression</a:t>
                      </a:r>
                      <a:r>
                        <a:rPr lang="fr-FR" baseline="0" dirty="0">
                          <a:latin typeface="Constantia" panose="02030602050306030303" pitchFamily="18" charset="0"/>
                        </a:rPr>
                        <a:t> de la mise en forme du texte</a:t>
                      </a:r>
                      <a:endParaRPr lang="fr-FR" dirty="0">
                        <a:latin typeface="Constantia" panose="02030602050306030303" pitchFamily="18" charset="0"/>
                      </a:endParaRPr>
                    </a:p>
                  </a:txBody>
                  <a:tcPr/>
                </a:tc>
                <a:tc>
                  <a:txBody>
                    <a:bodyPr/>
                    <a:lstStyle/>
                    <a:p>
                      <a:pPr algn="just"/>
                      <a:r>
                        <a:rPr lang="fr-FR" dirty="0">
                          <a:latin typeface="Constantia" panose="02030602050306030303" pitchFamily="18" charset="0"/>
                        </a:rPr>
                        <a:t>Effacer la mise en forme</a:t>
                      </a:r>
                    </a:p>
                  </a:txBody>
                  <a:tcPr/>
                </a:tc>
                <a:extLst>
                  <a:ext uri="{0D108BD9-81ED-4DB2-BD59-A6C34878D82A}">
                    <a16:rowId xmlns:a16="http://schemas.microsoft.com/office/drawing/2014/main" val="2450086622"/>
                  </a:ext>
                </a:extLst>
              </a:tr>
            </a:tbl>
          </a:graphicData>
        </a:graphic>
      </p:graphicFrame>
    </p:spTree>
    <p:extLst>
      <p:ext uri="{BB962C8B-B14F-4D97-AF65-F5344CB8AC3E}">
        <p14:creationId xmlns:p14="http://schemas.microsoft.com/office/powerpoint/2010/main" val="12049574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ORIENTATION DU LOGICIEL </a:t>
            </a:r>
          </a:p>
        </p:txBody>
      </p:sp>
      <p:sp>
        <p:nvSpPr>
          <p:cNvPr id="6" name="ZoneTexte 5"/>
          <p:cNvSpPr txBox="1"/>
          <p:nvPr/>
        </p:nvSpPr>
        <p:spPr>
          <a:xfrm>
            <a:off x="156754" y="1544433"/>
            <a:ext cx="11959048" cy="2308324"/>
          </a:xfrm>
          <a:prstGeom prst="rect">
            <a:avLst/>
          </a:prstGeom>
          <a:noFill/>
        </p:spPr>
        <p:txBody>
          <a:bodyPr wrap="square" rtlCol="0">
            <a:spAutoFit/>
          </a:bodyPr>
          <a:lstStyle/>
          <a:p>
            <a:pPr algn="just"/>
            <a:r>
              <a:rPr lang="fr-FR" sz="2400" b="1" dirty="0">
                <a:latin typeface="Constantia" panose="02030602050306030303" pitchFamily="18" charset="0"/>
              </a:rPr>
              <a:t>Le groupe Police </a:t>
            </a:r>
          </a:p>
          <a:p>
            <a:pPr algn="just"/>
            <a:r>
              <a:rPr lang="fr-FR" sz="2400" dirty="0">
                <a:latin typeface="Constantia" panose="02030602050306030303" pitchFamily="18" charset="0"/>
              </a:rPr>
              <a:t>Lorsque vous apprenez à mettre en forme un texte, il est important que vous vous familiarisiez avec le groupe de commandes Police. Le groupe Police, s’affiche dans l’onglet Accueil du ruban. Le groupe Police contient les commandes permettant de modifier l’aspect du texte. Les caractères peuvent utiliser une police, une taille de police, une couleur de texte, une surbrillance de texte et une ombre ou un éclat spécifique. </a:t>
            </a:r>
          </a:p>
        </p:txBody>
      </p:sp>
      <p:pic>
        <p:nvPicPr>
          <p:cNvPr id="2" name="Image 1"/>
          <p:cNvPicPr>
            <a:picLocks noChangeAspect="1"/>
          </p:cNvPicPr>
          <p:nvPr/>
        </p:nvPicPr>
        <p:blipFill>
          <a:blip r:embed="rId2"/>
          <a:stretch>
            <a:fillRect/>
          </a:stretch>
        </p:blipFill>
        <p:spPr>
          <a:xfrm>
            <a:off x="1214872" y="3852757"/>
            <a:ext cx="9762255" cy="2795500"/>
          </a:xfrm>
          <a:prstGeom prst="rect">
            <a:avLst/>
          </a:prstGeom>
        </p:spPr>
      </p:pic>
    </p:spTree>
    <p:extLst>
      <p:ext uri="{BB962C8B-B14F-4D97-AF65-F5344CB8AC3E}">
        <p14:creationId xmlns:p14="http://schemas.microsoft.com/office/powerpoint/2010/main" val="2294182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544433"/>
            <a:ext cx="11959048" cy="1569660"/>
          </a:xfrm>
          <a:prstGeom prst="rect">
            <a:avLst/>
          </a:prstGeom>
          <a:noFill/>
        </p:spPr>
        <p:txBody>
          <a:bodyPr wrap="square" rtlCol="0">
            <a:spAutoFit/>
          </a:bodyPr>
          <a:lstStyle/>
          <a:p>
            <a:pPr algn="just"/>
            <a:r>
              <a:rPr lang="fr-FR" sz="2400" b="1" dirty="0">
                <a:latin typeface="Constantia" panose="02030602050306030303" pitchFamily="18" charset="0"/>
              </a:rPr>
              <a:t>Le groupe Police </a:t>
            </a:r>
          </a:p>
          <a:p>
            <a:pPr algn="just"/>
            <a:r>
              <a:rPr lang="fr-FR" sz="2400" dirty="0">
                <a:latin typeface="Constantia" panose="02030602050306030303" pitchFamily="18" charset="0"/>
              </a:rPr>
              <a:t>La mise en forme des caractères rend votre texte plus lisible et plus accrocheur. Elle permet de modifier sensiblement l’aspect du document. Il importe de choisir la bonne police pour votre document, car vous voulez qu’il soit lisible. </a:t>
            </a:r>
          </a:p>
        </p:txBody>
      </p:sp>
    </p:spTree>
    <p:extLst>
      <p:ext uri="{BB962C8B-B14F-4D97-AF65-F5344CB8AC3E}">
        <p14:creationId xmlns:p14="http://schemas.microsoft.com/office/powerpoint/2010/main" val="5893167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544433"/>
            <a:ext cx="11959048" cy="4893647"/>
          </a:xfrm>
          <a:prstGeom prst="rect">
            <a:avLst/>
          </a:prstGeom>
          <a:noFill/>
        </p:spPr>
        <p:txBody>
          <a:bodyPr wrap="square" rtlCol="0">
            <a:spAutoFit/>
          </a:bodyPr>
          <a:lstStyle/>
          <a:p>
            <a:pPr algn="just"/>
            <a:r>
              <a:rPr lang="fr-FR" sz="2400" b="1" dirty="0">
                <a:latin typeface="Constantia" panose="02030602050306030303" pitchFamily="18" charset="0"/>
              </a:rPr>
              <a:t>Modification des polices et des tailles de police </a:t>
            </a:r>
          </a:p>
          <a:p>
            <a:pPr algn="just"/>
            <a:r>
              <a:rPr lang="fr-FR" sz="2400" dirty="0">
                <a:latin typeface="Constantia" panose="02030602050306030303" pitchFamily="18" charset="0"/>
              </a:rPr>
              <a:t>Un </a:t>
            </a:r>
            <a:r>
              <a:rPr lang="fr-FR" sz="2400" b="1" u="sng" dirty="0">
                <a:latin typeface="Constantia" panose="02030602050306030303" pitchFamily="18" charset="0"/>
              </a:rPr>
              <a:t>caractère </a:t>
            </a:r>
            <a:r>
              <a:rPr lang="fr-FR" sz="2400" dirty="0">
                <a:latin typeface="Constantia" panose="02030602050306030303" pitchFamily="18" charset="0"/>
              </a:rPr>
              <a:t>désigne une lettre, un numéro, un symbole ou un signe de ponctuation. Lors de la mise en forme d’un caractère, vous utilisez une police pour modifier l’aspect du texte. Une </a:t>
            </a:r>
            <a:r>
              <a:rPr lang="fr-FR" sz="2400" b="1" u="sng" dirty="0">
                <a:latin typeface="Constantia" panose="02030602050306030303" pitchFamily="18" charset="0"/>
              </a:rPr>
              <a:t>police </a:t>
            </a:r>
            <a:r>
              <a:rPr lang="fr-FR" sz="2400" dirty="0">
                <a:latin typeface="Constantia" panose="02030602050306030303" pitchFamily="18" charset="0"/>
              </a:rPr>
              <a:t>permet d’appliquer un style aux caractères. Chaque police possède un nom unique, tel que Times New Roman, Garamond ou Arial. Dans Word, la police par défaut est Calibri. Microsoft Word possède différentes polices, tailles de polices et attributs qui vous aideront à communiquer le message prévu dans un document. Si vous voulez que votre document attire l’attention, sélectionnez une police appropriée qui le rend agréable à lire. Dans cet exercice, vous utilisez les commandes du groupe Police et la mini-barre d’outils pour appliquer une police spécifique et sa taille au texte sélectionné. </a:t>
            </a:r>
          </a:p>
          <a:p>
            <a:pPr algn="just"/>
            <a:r>
              <a:rPr lang="fr-FR" sz="2400" dirty="0">
                <a:latin typeface="Constantia" panose="02030602050306030303" pitchFamily="18" charset="0"/>
              </a:rPr>
              <a:t>Les tailles de police sont mesurées en points. </a:t>
            </a:r>
            <a:r>
              <a:rPr lang="fr-FR" sz="2400" b="1" u="sng" dirty="0">
                <a:latin typeface="Constantia" panose="02030602050306030303" pitchFamily="18" charset="0"/>
              </a:rPr>
              <a:t>La taille en point (pt) </a:t>
            </a:r>
            <a:r>
              <a:rPr lang="fr-FR" sz="2400" dirty="0">
                <a:latin typeface="Constantia" panose="02030602050306030303" pitchFamily="18" charset="0"/>
              </a:rPr>
              <a:t>se réfère à la hauteur des caractères, un point étant égal approximativement à 1⁄ 72 de pouce, soit 0,035 cm environ. Dans Word, les tailles de point sont comprises entre 8 pt et 72 pt ou plus. </a:t>
            </a:r>
          </a:p>
        </p:txBody>
      </p:sp>
    </p:spTree>
    <p:extLst>
      <p:ext uri="{BB962C8B-B14F-4D97-AF65-F5344CB8AC3E}">
        <p14:creationId xmlns:p14="http://schemas.microsoft.com/office/powerpoint/2010/main" val="46460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latin typeface="Times New Roman" panose="02020603050405020304" pitchFamily="18" charset="0"/>
                <a:cs typeface="Times New Roman" panose="02020603050405020304" pitchFamily="18" charset="0"/>
              </a:rPr>
              <a:t>Chapitre 1</a:t>
            </a:r>
            <a:r>
              <a:rPr lang="fr-FR" sz="3600"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Constantia" panose="02030602050306030303" pitchFamily="18" charset="0"/>
              </a:rPr>
              <a:t>PRESENTATION DE WORD</a:t>
            </a:r>
            <a:r>
              <a:rPr lang="fr-FR" sz="3600" dirty="0">
                <a:solidFill>
                  <a:schemeClr val="bg1"/>
                </a:solidFill>
                <a:latin typeface="Times New Roman" panose="02020603050405020304" pitchFamily="18" charset="0"/>
                <a:cs typeface="Times New Roman" panose="02020603050405020304" pitchFamily="18" charset="0"/>
              </a:rPr>
              <a:t> </a:t>
            </a:r>
            <a:endParaRPr lang="fr-FR" sz="3600" dirty="0">
              <a:solidFill>
                <a:schemeClr val="bg1"/>
              </a:solidFill>
            </a:endParaRP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onstantia" panose="02030602050306030303" pitchFamily="18" charset="0"/>
              </a:rPr>
              <a:t>UTILISATION DES OUTILS </a:t>
            </a:r>
            <a:endParaRPr lang="fr-FR" sz="1600" dirty="0">
              <a:latin typeface="Constantia" panose="02030602050306030303" pitchFamily="18" charset="0"/>
            </a:endParaRPr>
          </a:p>
        </p:txBody>
      </p:sp>
      <p:sp>
        <p:nvSpPr>
          <p:cNvPr id="4" name="ZoneTexte 3"/>
          <p:cNvSpPr txBox="1"/>
          <p:nvPr/>
        </p:nvSpPr>
        <p:spPr>
          <a:xfrm>
            <a:off x="496389" y="1783805"/>
            <a:ext cx="11201028" cy="5262979"/>
          </a:xfrm>
          <a:prstGeom prst="rect">
            <a:avLst/>
          </a:prstGeom>
          <a:noFill/>
        </p:spPr>
        <p:txBody>
          <a:bodyPr wrap="square" rtlCol="0">
            <a:spAutoFit/>
          </a:bodyPr>
          <a:lstStyle/>
          <a:p>
            <a:pPr algn="just"/>
            <a:r>
              <a:rPr lang="fr-FR" sz="2400" b="1" dirty="0">
                <a:latin typeface="Constantia" panose="02030602050306030303" pitchFamily="18" charset="0"/>
              </a:rPr>
              <a:t>Utilisation du ruban</a:t>
            </a:r>
          </a:p>
          <a:p>
            <a:pPr algn="just"/>
            <a:r>
              <a:rPr lang="fr-FR" sz="2400" dirty="0">
                <a:latin typeface="Constantia" panose="02030602050306030303" pitchFamily="18" charset="0"/>
              </a:rPr>
              <a:t>Dans cet exercice, vous allez apprendre à utiliser le ruban en activant des onglets, en masquant et en affichant des groupes de commandes, et en utilisant le lanceur de boîte de dialogue et les flèches déroulantes.</a:t>
            </a:r>
          </a:p>
          <a:p>
            <a:pPr algn="just"/>
            <a:r>
              <a:rPr lang="fr-FR" sz="2400" dirty="0">
                <a:latin typeface="Constantia" panose="02030602050306030303" pitchFamily="18" charset="0"/>
              </a:rPr>
              <a:t>Dans les programmes Office 2016, le ruban est contextuel, ce qui signifie qu’il affiche les commandes associées au type de document ou à l’objet que vous avez ouvert et qui est affiché.</a:t>
            </a:r>
          </a:p>
          <a:p>
            <a:pPr algn="just"/>
            <a:r>
              <a:rPr lang="fr-FR" sz="2400" b="1" dirty="0">
                <a:latin typeface="Constantia" panose="02030602050306030303" pitchFamily="18" charset="0"/>
              </a:rPr>
              <a:t>PRÉPAREZ-VOUS</a:t>
            </a:r>
            <a:r>
              <a:rPr lang="fr-FR" sz="2400" dirty="0">
                <a:latin typeface="Constantia" panose="02030602050306030303" pitchFamily="18" charset="0"/>
              </a:rPr>
              <a:t>. Commencez par sélectionner Fichier &gt; Nouveau.</a:t>
            </a:r>
          </a:p>
          <a:p>
            <a:pPr marL="457200" indent="-457200" algn="just">
              <a:buFont typeface="+mj-lt"/>
              <a:buAutoNum type="arabicPeriod"/>
            </a:pPr>
            <a:r>
              <a:rPr lang="fr-FR" sz="2400" dirty="0">
                <a:latin typeface="Constantia" panose="02030602050306030303" pitchFamily="18" charset="0"/>
              </a:rPr>
              <a:t>Cliquez sur l’icône Document vierge pour créer un nouveau fichier de document. Le ruban se trouve en haut de l’écran Word. Dans le document que vous venez d’ouvrir, l’onglet Accueil est l’onglet par défaut sur le ruban. Notez de quelle manière le ruban est divisé en groupes : Presse-papiers, Police, Paragraphe, Styles et Modification.</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1401007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544433"/>
            <a:ext cx="11959048" cy="3262432"/>
          </a:xfrm>
          <a:prstGeom prst="rect">
            <a:avLst/>
          </a:prstGeom>
          <a:noFill/>
        </p:spPr>
        <p:txBody>
          <a:bodyPr wrap="square" rtlCol="0">
            <a:spAutoFit/>
          </a:bodyPr>
          <a:lstStyle/>
          <a:p>
            <a:pPr algn="just"/>
            <a:r>
              <a:rPr lang="fr-FR" sz="2400" b="1" dirty="0">
                <a:latin typeface="Constantia" panose="02030602050306030303" pitchFamily="18" charset="0"/>
              </a:rPr>
              <a:t>Modification des polices et des tailles de police </a:t>
            </a:r>
          </a:p>
          <a:p>
            <a:pPr algn="just"/>
            <a:r>
              <a:rPr lang="fr-FR" sz="2400" dirty="0">
                <a:latin typeface="Constantia" panose="02030602050306030303" pitchFamily="18" charset="0"/>
              </a:rPr>
              <a:t>Voici quelques exemples de polices et de tailles.</a:t>
            </a:r>
          </a:p>
          <a:p>
            <a:pPr algn="just"/>
            <a:endParaRPr lang="fr-FR" sz="2400" dirty="0">
              <a:latin typeface="Constantia" panose="02030602050306030303" pitchFamily="18" charset="0"/>
            </a:endParaRPr>
          </a:p>
          <a:p>
            <a:pPr algn="just"/>
            <a:r>
              <a:rPr lang="fr-FR" sz="1000" dirty="0">
                <a:latin typeface="Garamond" panose="02020404030301010803" pitchFamily="18" charset="0"/>
              </a:rPr>
              <a:t>Ceci est un Exemple de Garamond 10 pt  </a:t>
            </a:r>
          </a:p>
          <a:p>
            <a:pPr algn="just"/>
            <a:endParaRPr lang="fr-FR" sz="2400" dirty="0">
              <a:latin typeface="Constantia" panose="02030602050306030303" pitchFamily="18" charset="0"/>
            </a:endParaRPr>
          </a:p>
          <a:p>
            <a:pPr algn="just"/>
            <a:r>
              <a:rPr lang="fr-FR" sz="1400" dirty="0">
                <a:latin typeface="Arial" panose="020B0604020202020204" pitchFamily="34" charset="0"/>
                <a:cs typeface="Arial" panose="020B0604020202020204" pitchFamily="34" charset="0"/>
              </a:rPr>
              <a:t>Ceci est un Exemple d’Arial 14 pt  </a:t>
            </a:r>
          </a:p>
          <a:p>
            <a:pPr algn="just"/>
            <a:endParaRPr lang="fr-FR" sz="2400" dirty="0">
              <a:latin typeface="Constantia" panose="02030602050306030303" pitchFamily="18" charset="0"/>
            </a:endParaRPr>
          </a:p>
          <a:p>
            <a:pPr algn="just"/>
            <a:r>
              <a:rPr lang="fr-FR" sz="1400" dirty="0">
                <a:latin typeface="Comic Sans MS" panose="030F0702030302020204" pitchFamily="66" charset="0"/>
              </a:rPr>
              <a:t>Ceci est un Exemple de </a:t>
            </a:r>
            <a:r>
              <a:rPr lang="fr-FR" sz="1400" dirty="0" err="1">
                <a:latin typeface="Comic Sans MS" panose="030F0702030302020204" pitchFamily="66" charset="0"/>
              </a:rPr>
              <a:t>Comic</a:t>
            </a:r>
            <a:r>
              <a:rPr lang="fr-FR" sz="1400" dirty="0">
                <a:latin typeface="Comic Sans MS" panose="030F0702030302020204" pitchFamily="66" charset="0"/>
              </a:rPr>
              <a:t>  Sans MS 14 pt  </a:t>
            </a:r>
          </a:p>
          <a:p>
            <a:pPr algn="just"/>
            <a:endParaRPr lang="fr-FR" sz="2400" dirty="0">
              <a:latin typeface="Constantia" panose="02030602050306030303" pitchFamily="18" charset="0"/>
            </a:endParaRP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40623749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544433"/>
            <a:ext cx="11959048" cy="3785652"/>
          </a:xfrm>
          <a:prstGeom prst="rect">
            <a:avLst/>
          </a:prstGeom>
          <a:noFill/>
        </p:spPr>
        <p:txBody>
          <a:bodyPr wrap="square" rtlCol="0">
            <a:spAutoFit/>
          </a:bodyPr>
          <a:lstStyle/>
          <a:p>
            <a:pPr algn="just"/>
            <a:r>
              <a:rPr lang="fr-FR" sz="2400" b="1" dirty="0">
                <a:latin typeface="Constantia" panose="02030602050306030303" pitchFamily="18" charset="0"/>
              </a:rPr>
              <a:t>Modification des polices et des tailles de police </a:t>
            </a:r>
          </a:p>
          <a:p>
            <a:pPr algn="just"/>
            <a:r>
              <a:rPr lang="fr-FR" sz="2400" dirty="0">
                <a:latin typeface="Constantia" panose="02030602050306030303" pitchFamily="18" charset="0"/>
              </a:rPr>
              <a:t>Le groupe Police sous l’onglet Accueil contient les menus déroulants pour changer la police et la taille. La sélection de texte vous permet d’accéder aux mêmes commandes à l’aide de la mini-barre d’outils ou en cliquant sur le bouton droit pour afficher un menu contextuel permettant d’accéder à la boîte de dialogue Police. Pour modifier la police ou la taille à l’aide de l’un de ces outils, vous devez d’abord sélectionner le texte.</a:t>
            </a:r>
          </a:p>
          <a:p>
            <a:pPr algn="just"/>
            <a:r>
              <a:rPr lang="fr-FR" sz="2400" dirty="0">
                <a:latin typeface="Constantia" panose="02030602050306030303" pitchFamily="18" charset="0"/>
              </a:rPr>
              <a:t>Une autre solution pour changer la taille du texte consiste à sélectionner le texte, puis à cliquer sur le bouton </a:t>
            </a:r>
            <a:r>
              <a:rPr lang="fr-FR" sz="2400" i="1" dirty="0">
                <a:latin typeface="Constantia" panose="02030602050306030303" pitchFamily="18" charset="0"/>
              </a:rPr>
              <a:t>Augmenter la taille de la police </a:t>
            </a:r>
            <a:r>
              <a:rPr lang="fr-FR" sz="2400" dirty="0">
                <a:latin typeface="Constantia" panose="02030602050306030303" pitchFamily="18" charset="0"/>
              </a:rPr>
              <a:t>pour accroître la taille de la police ou sur le bouton </a:t>
            </a:r>
            <a:r>
              <a:rPr lang="fr-FR" sz="2400" i="1" dirty="0">
                <a:latin typeface="Constantia" panose="02030602050306030303" pitchFamily="18" charset="0"/>
              </a:rPr>
              <a:t>Diminuer la taille de la police </a:t>
            </a:r>
            <a:r>
              <a:rPr lang="fr-FR" sz="2400" dirty="0">
                <a:latin typeface="Constantia" panose="02030602050306030303" pitchFamily="18" charset="0"/>
              </a:rPr>
              <a:t>pour réduire la taille.  </a:t>
            </a:r>
          </a:p>
          <a:p>
            <a:pPr algn="just"/>
            <a:endParaRPr lang="fr-FR" sz="2400" dirty="0">
              <a:latin typeface="Constantia" panose="02030602050306030303" pitchFamily="18" charset="0"/>
            </a:endParaRPr>
          </a:p>
        </p:txBody>
      </p:sp>
    </p:spTree>
    <p:extLst>
      <p:ext uri="{BB962C8B-B14F-4D97-AF65-F5344CB8AC3E}">
        <p14:creationId xmlns:p14="http://schemas.microsoft.com/office/powerpoint/2010/main" val="986205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685109"/>
            <a:ext cx="11959048" cy="4339650"/>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les polices et les tailles de police </a:t>
            </a:r>
          </a:p>
          <a:p>
            <a:pPr algn="just"/>
            <a:endParaRPr lang="fr-FR" sz="2400" dirty="0">
              <a:latin typeface="Constantia" panose="02030602050306030303" pitchFamily="18" charset="0"/>
            </a:endParaRPr>
          </a:p>
          <a:p>
            <a:pPr algn="just"/>
            <a:r>
              <a:rPr lang="fr-FR" sz="2400" dirty="0">
                <a:latin typeface="Constantia" panose="02030602050306030303" pitchFamily="18" charset="0"/>
              </a:rPr>
              <a:t>Repérez les fichiers de données de cette leçon puis </a:t>
            </a:r>
            <a:r>
              <a:rPr lang="fr-FR" sz="2400" b="1" dirty="0">
                <a:latin typeface="Constantia" panose="02030602050306030303" pitchFamily="18" charset="0"/>
              </a:rPr>
              <a:t>OUVRIR </a:t>
            </a:r>
            <a:r>
              <a:rPr lang="fr-FR" sz="2400" b="1" i="1" dirty="0">
                <a:latin typeface="Constantia" panose="02030602050306030303" pitchFamily="18" charset="0"/>
              </a:rPr>
              <a:t>Class Descriptions</a:t>
            </a:r>
            <a:r>
              <a:rPr lang="fr-FR" sz="2400" dirty="0">
                <a:latin typeface="Constantia" panose="02030602050306030303" pitchFamily="18" charset="0"/>
              </a:rPr>
              <a:t>. </a:t>
            </a:r>
          </a:p>
          <a:p>
            <a:pPr algn="just"/>
            <a:r>
              <a:rPr lang="fr-FR" sz="2400" dirty="0">
                <a:latin typeface="Constantia" panose="02030602050306030303" pitchFamily="18" charset="0"/>
              </a:rPr>
              <a:t>Dans le document, sélectionnez la première ligne. </a:t>
            </a:r>
          </a:p>
          <a:p>
            <a:pPr algn="just"/>
            <a:r>
              <a:rPr lang="fr-FR" sz="2400" dirty="0">
                <a:latin typeface="Constantia" panose="02030602050306030303" pitchFamily="18" charset="0"/>
              </a:rPr>
              <a:t>Dans le groupe Police de l’onglet Accueil, cliquez sur la </a:t>
            </a:r>
            <a:r>
              <a:rPr lang="fr-FR" sz="2400" b="1" dirty="0">
                <a:latin typeface="Constantia" panose="02030602050306030303" pitchFamily="18" charset="0"/>
              </a:rPr>
              <a:t>flèche déroulante </a:t>
            </a:r>
            <a:r>
              <a:rPr lang="fr-FR" sz="2400" dirty="0">
                <a:latin typeface="Constantia" panose="02030602050306030303" pitchFamily="18" charset="0"/>
              </a:rPr>
              <a:t>Police pour afficher le menu Police. La première ligne est mise en forme avec la police de thème, Calibri. </a:t>
            </a:r>
          </a:p>
          <a:p>
            <a:pPr algn="just"/>
            <a:r>
              <a:rPr lang="fr-FR" sz="2400" dirty="0">
                <a:latin typeface="Constantia" panose="02030602050306030303" pitchFamily="18" charset="0"/>
              </a:rPr>
              <a:t>Faites défiler la liste vers le bas et positionnez le pointeur de la souris sur </a:t>
            </a:r>
            <a:r>
              <a:rPr lang="fr-FR" sz="2400" b="1" dirty="0">
                <a:latin typeface="Constantia" panose="02030602050306030303" pitchFamily="18" charset="0"/>
              </a:rPr>
              <a:t>Century Gothic</a:t>
            </a:r>
            <a:r>
              <a:rPr lang="fr-FR" sz="2400" dirty="0">
                <a:latin typeface="Constantia" panose="02030602050306030303" pitchFamily="18" charset="0"/>
              </a:rPr>
              <a:t>. Notez que lorsque vous pointez sur chaque police de la liste, le texte sélectionné change avec un </a:t>
            </a:r>
            <a:r>
              <a:rPr lang="fr-FR" sz="2400" b="1" u="sng" dirty="0">
                <a:latin typeface="Constantia" panose="02030602050306030303" pitchFamily="18" charset="0"/>
              </a:rPr>
              <a:t>aperçu instantané </a:t>
            </a:r>
            <a:r>
              <a:rPr lang="fr-FR" sz="2400" dirty="0">
                <a:latin typeface="Constantia" panose="02030602050306030303" pitchFamily="18" charset="0"/>
              </a:rPr>
              <a:t>de l’aspect correspondant. </a:t>
            </a:r>
          </a:p>
          <a:p>
            <a:pPr algn="just"/>
            <a:r>
              <a:rPr lang="fr-FR" sz="2400" dirty="0">
                <a:latin typeface="Constantia" panose="02030602050306030303" pitchFamily="18" charset="0"/>
              </a:rPr>
              <a:t>Cliquez sur </a:t>
            </a:r>
            <a:r>
              <a:rPr lang="fr-FR" sz="2400" b="1" dirty="0">
                <a:latin typeface="Constantia" panose="02030602050306030303" pitchFamily="18" charset="0"/>
              </a:rPr>
              <a:t>Century Gothic</a:t>
            </a:r>
            <a:r>
              <a:rPr lang="fr-FR" sz="2400" dirty="0">
                <a:latin typeface="Constantia" panose="02030602050306030303" pitchFamily="18" charset="0"/>
              </a:rPr>
              <a:t>.</a:t>
            </a:r>
          </a:p>
        </p:txBody>
      </p:sp>
    </p:spTree>
    <p:extLst>
      <p:ext uri="{BB962C8B-B14F-4D97-AF65-F5344CB8AC3E}">
        <p14:creationId xmlns:p14="http://schemas.microsoft.com/office/powerpoint/2010/main" val="38518375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685109"/>
            <a:ext cx="11959048" cy="4708981"/>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les polices et les tailles de police </a:t>
            </a:r>
          </a:p>
          <a:p>
            <a:pPr algn="just"/>
            <a:r>
              <a:rPr lang="fr-FR" sz="2400" dirty="0">
                <a:latin typeface="Constantia" panose="02030602050306030303" pitchFamily="18" charset="0"/>
              </a:rPr>
              <a:t>Laissez le texte sélectionné et cliquez sur la </a:t>
            </a:r>
            <a:r>
              <a:rPr lang="fr-FR" sz="2400" b="1" dirty="0">
                <a:latin typeface="Constantia" panose="02030602050306030303" pitchFamily="18" charset="0"/>
              </a:rPr>
              <a:t>flèche déroulante </a:t>
            </a:r>
            <a:r>
              <a:rPr lang="fr-FR" sz="2400" dirty="0">
                <a:latin typeface="Constantia" panose="02030602050306030303" pitchFamily="18" charset="0"/>
              </a:rPr>
              <a:t>du menu Taille de police. Le menu s’affiche. </a:t>
            </a:r>
          </a:p>
          <a:p>
            <a:pPr algn="just"/>
            <a:r>
              <a:rPr lang="fr-FR" sz="2400" dirty="0">
                <a:latin typeface="Constantia" panose="02030602050306030303" pitchFamily="18" charset="0"/>
              </a:rPr>
              <a:t>Cliquez sur </a:t>
            </a:r>
            <a:r>
              <a:rPr lang="fr-FR" sz="2400" b="1" dirty="0">
                <a:latin typeface="Constantia" panose="02030602050306030303" pitchFamily="18" charset="0"/>
              </a:rPr>
              <a:t>18</a:t>
            </a:r>
            <a:r>
              <a:rPr lang="fr-FR" sz="2400" dirty="0">
                <a:latin typeface="Constantia" panose="02030602050306030303" pitchFamily="18" charset="0"/>
              </a:rPr>
              <a:t>. </a:t>
            </a:r>
          </a:p>
          <a:p>
            <a:pPr algn="just"/>
            <a:r>
              <a:rPr lang="fr-FR" sz="2400" dirty="0">
                <a:latin typeface="Constantia" panose="02030602050306030303" pitchFamily="18" charset="0"/>
              </a:rPr>
              <a:t>Sélectionnez </a:t>
            </a:r>
            <a:r>
              <a:rPr lang="fr-FR" sz="2400" b="1" dirty="0">
                <a:latin typeface="Constantia" panose="02030602050306030303" pitchFamily="18" charset="0"/>
              </a:rPr>
              <a:t>Descriptions des cours d’exercices collectifs</a:t>
            </a:r>
            <a:r>
              <a:rPr lang="fr-FR" sz="2400" dirty="0">
                <a:latin typeface="Constantia" panose="02030602050306030303" pitchFamily="18" charset="0"/>
              </a:rPr>
              <a:t>. </a:t>
            </a:r>
          </a:p>
          <a:p>
            <a:pPr algn="just"/>
            <a:r>
              <a:rPr lang="fr-FR" sz="2400" dirty="0">
                <a:latin typeface="Constantia" panose="02030602050306030303" pitchFamily="18" charset="0"/>
              </a:rPr>
              <a:t>Cliquez sur la </a:t>
            </a:r>
            <a:r>
              <a:rPr lang="fr-FR" sz="2400" b="1" dirty="0">
                <a:latin typeface="Constantia" panose="02030602050306030303" pitchFamily="18" charset="0"/>
              </a:rPr>
              <a:t>flèche déroulante </a:t>
            </a:r>
            <a:r>
              <a:rPr lang="fr-FR" sz="2400" dirty="0">
                <a:latin typeface="Constantia" panose="02030602050306030303" pitchFamily="18" charset="0"/>
              </a:rPr>
              <a:t>pour ouvrir le menu Police, puis sélectionnez </a:t>
            </a:r>
            <a:r>
              <a:rPr lang="fr-FR" sz="2400" b="1" dirty="0" err="1">
                <a:latin typeface="Constantia" panose="02030602050306030303" pitchFamily="18" charset="0"/>
              </a:rPr>
              <a:t>Gadugi</a:t>
            </a:r>
            <a:r>
              <a:rPr lang="fr-FR" sz="2400" dirty="0">
                <a:latin typeface="Constantia" panose="02030602050306030303" pitchFamily="18" charset="0"/>
              </a:rPr>
              <a:t>. Vous pouvez gagner du temps en entrant le nom de la police dans la zone Police. </a:t>
            </a:r>
          </a:p>
          <a:p>
            <a:pPr algn="just"/>
            <a:r>
              <a:rPr lang="fr-FR" sz="2400" dirty="0">
                <a:latin typeface="Constantia" panose="02030602050306030303" pitchFamily="18" charset="0"/>
              </a:rPr>
              <a:t>Laissez le texte sélectionné, ouvrez le menu Taille de police et choisissez </a:t>
            </a:r>
            <a:r>
              <a:rPr lang="fr-FR" sz="2400" b="1" dirty="0">
                <a:latin typeface="Constantia" panose="02030602050306030303" pitchFamily="18" charset="0"/>
              </a:rPr>
              <a:t>16</a:t>
            </a:r>
            <a:r>
              <a:rPr lang="fr-FR" sz="2400" dirty="0">
                <a:latin typeface="Constantia" panose="02030602050306030303" pitchFamily="18" charset="0"/>
              </a:rPr>
              <a:t>. </a:t>
            </a:r>
          </a:p>
          <a:p>
            <a:pPr algn="just"/>
            <a:r>
              <a:rPr lang="fr-FR" sz="2400" dirty="0">
                <a:latin typeface="Constantia" panose="02030602050306030303" pitchFamily="18" charset="0"/>
              </a:rPr>
              <a:t>Sélectionnez le texte restant du document. </a:t>
            </a:r>
          </a:p>
          <a:p>
            <a:r>
              <a:rPr lang="fr-FR" sz="2400" dirty="0">
                <a:latin typeface="Constantia" panose="02030602050306030303" pitchFamily="18" charset="0"/>
              </a:rPr>
              <a:t>Pointez vers le texte sélectionné pour afficher la mini-barre d’outils. Si vous désélectionnez le texte par inadvertance, sélectionnez-le à nouveau pour afficher la mini-barre d’outils. </a:t>
            </a:r>
          </a:p>
        </p:txBody>
      </p:sp>
    </p:spTree>
    <p:extLst>
      <p:ext uri="{BB962C8B-B14F-4D97-AF65-F5344CB8AC3E}">
        <p14:creationId xmlns:p14="http://schemas.microsoft.com/office/powerpoint/2010/main" val="7840981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685109"/>
            <a:ext cx="11959048" cy="4708981"/>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les polices et les tailles de police </a:t>
            </a:r>
          </a:p>
          <a:p>
            <a:r>
              <a:rPr lang="fr-FR" sz="2400" dirty="0">
                <a:latin typeface="Constantia" panose="02030602050306030303" pitchFamily="18" charset="0"/>
              </a:rPr>
              <a:t>Cliquez sur la </a:t>
            </a:r>
            <a:r>
              <a:rPr lang="fr-FR" sz="2400" b="1" dirty="0">
                <a:latin typeface="Constantia" panose="02030602050306030303" pitchFamily="18" charset="0"/>
              </a:rPr>
              <a:t>flèche déroulante </a:t>
            </a:r>
            <a:r>
              <a:rPr lang="fr-FR" sz="2400" dirty="0">
                <a:latin typeface="Constantia" panose="02030602050306030303" pitchFamily="18" charset="0"/>
              </a:rPr>
              <a:t>du menu Police de la mini-barre d’outils et choisissez </a:t>
            </a:r>
            <a:r>
              <a:rPr lang="fr-FR" sz="2400" b="1" dirty="0">
                <a:latin typeface="Constantia" panose="02030602050306030303" pitchFamily="18" charset="0"/>
              </a:rPr>
              <a:t>Constantia</a:t>
            </a:r>
            <a:r>
              <a:rPr lang="fr-FR" sz="2400" dirty="0">
                <a:latin typeface="Constantia" panose="02030602050306030303" pitchFamily="18" charset="0"/>
              </a:rPr>
              <a:t>. Word affiche une seule police à la fois dans la zone de texte Police. Lorsque vous continuez à modifier la police, la liste des polices récemment utilisées s’affiche. </a:t>
            </a:r>
          </a:p>
          <a:p>
            <a:r>
              <a:rPr lang="fr-FR" sz="2400" dirty="0">
                <a:latin typeface="Constantia" panose="02030602050306030303" pitchFamily="18" charset="0"/>
              </a:rPr>
              <a:t>Laissez le texte sélectionné, cliquez sur le menu </a:t>
            </a:r>
            <a:r>
              <a:rPr lang="fr-FR" sz="2400" b="1" dirty="0">
                <a:latin typeface="Constantia" panose="02030602050306030303" pitchFamily="18" charset="0"/>
              </a:rPr>
              <a:t>Taille de police </a:t>
            </a:r>
            <a:r>
              <a:rPr lang="fr-FR" sz="2400" dirty="0">
                <a:latin typeface="Constantia" panose="02030602050306030303" pitchFamily="18" charset="0"/>
              </a:rPr>
              <a:t>de la mini-barre d’outils et choisissez </a:t>
            </a:r>
            <a:r>
              <a:rPr lang="fr-FR" sz="2400" b="1" dirty="0">
                <a:latin typeface="Constantia" panose="02030602050306030303" pitchFamily="18" charset="0"/>
              </a:rPr>
              <a:t>12</a:t>
            </a:r>
            <a:r>
              <a:rPr lang="fr-FR" sz="2400" dirty="0">
                <a:latin typeface="Constantia" panose="02030602050306030303" pitchFamily="18" charset="0"/>
              </a:rPr>
              <a:t>. </a:t>
            </a:r>
          </a:p>
          <a:p>
            <a:r>
              <a:rPr lang="fr-FR" sz="2400" dirty="0">
                <a:latin typeface="Constantia" panose="02030602050306030303" pitchFamily="18" charset="0"/>
              </a:rPr>
              <a:t>Cliquez dans une zone vide du document pour désélectionner le texte. </a:t>
            </a:r>
          </a:p>
          <a:p>
            <a:r>
              <a:rPr lang="fr-FR" sz="2400" dirty="0">
                <a:latin typeface="Constantia" panose="02030602050306030303" pitchFamily="18" charset="0"/>
              </a:rPr>
              <a:t>Sélectionnez </a:t>
            </a:r>
            <a:r>
              <a:rPr lang="fr-FR" sz="2400" b="1" dirty="0">
                <a:latin typeface="Constantia" panose="02030602050306030303" pitchFamily="18" charset="0"/>
              </a:rPr>
              <a:t>Preston Creek </a:t>
            </a:r>
            <a:r>
              <a:rPr lang="fr-FR" sz="2400" b="1" dirty="0" err="1">
                <a:latin typeface="Constantia" panose="02030602050306030303" pitchFamily="18" charset="0"/>
              </a:rPr>
              <a:t>Family</a:t>
            </a:r>
            <a:r>
              <a:rPr lang="fr-FR" sz="2400" b="1" dirty="0">
                <a:latin typeface="Constantia" panose="02030602050306030303" pitchFamily="18" charset="0"/>
              </a:rPr>
              <a:t> YMCA</a:t>
            </a:r>
            <a:r>
              <a:rPr lang="fr-FR" sz="2400" dirty="0">
                <a:latin typeface="Constantia" panose="02030602050306030303" pitchFamily="18" charset="0"/>
              </a:rPr>
              <a:t>. Dans le groupe Police, cliquez une fois sur le bouton </a:t>
            </a:r>
            <a:r>
              <a:rPr lang="fr-FR" sz="2400" b="1" dirty="0">
                <a:latin typeface="Constantia" panose="02030602050306030303" pitchFamily="18" charset="0"/>
              </a:rPr>
              <a:t>Augmenter la taille de la police </a:t>
            </a:r>
            <a:r>
              <a:rPr lang="fr-FR" sz="2400" dirty="0">
                <a:latin typeface="Constantia" panose="02030602050306030303" pitchFamily="18" charset="0"/>
              </a:rPr>
              <a:t>pour augmenter la taille du texte. </a:t>
            </a:r>
          </a:p>
          <a:p>
            <a:r>
              <a:rPr lang="fr-FR" sz="2400" dirty="0">
                <a:latin typeface="Constantia" panose="02030602050306030303" pitchFamily="18" charset="0"/>
              </a:rPr>
              <a:t>Cliquez trois fois sur le bouton </a:t>
            </a:r>
            <a:r>
              <a:rPr lang="fr-FR" sz="2400" b="1" dirty="0">
                <a:latin typeface="Constantia" panose="02030602050306030303" pitchFamily="18" charset="0"/>
              </a:rPr>
              <a:t>Augmenter la taille de la police </a:t>
            </a:r>
            <a:r>
              <a:rPr lang="fr-FR" sz="2400" dirty="0">
                <a:latin typeface="Constantia" panose="02030602050306030303" pitchFamily="18" charset="0"/>
              </a:rPr>
              <a:t>jusqu’à ce que la taille de point atteigne </a:t>
            </a:r>
            <a:r>
              <a:rPr lang="fr-FR" sz="2400" b="1" dirty="0">
                <a:latin typeface="Constantia" panose="02030602050306030303" pitchFamily="18" charset="0"/>
              </a:rPr>
              <a:t>26</a:t>
            </a:r>
            <a:r>
              <a:rPr lang="fr-FR" sz="2400" dirty="0">
                <a:latin typeface="Constantia" panose="02030602050306030303" pitchFamily="18" charset="0"/>
              </a:rPr>
              <a:t>. Notez que, chaque fois que vous cliquez sur le bouton, le chiffre indiqué dans la zone de texte Taille de police change. </a:t>
            </a:r>
          </a:p>
        </p:txBody>
      </p:sp>
    </p:spTree>
    <p:extLst>
      <p:ext uri="{BB962C8B-B14F-4D97-AF65-F5344CB8AC3E}">
        <p14:creationId xmlns:p14="http://schemas.microsoft.com/office/powerpoint/2010/main" val="36708631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192994"/>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685109"/>
            <a:ext cx="11959048" cy="1754326"/>
          </a:xfrm>
          <a:prstGeom prst="rect">
            <a:avLst/>
          </a:prstGeom>
          <a:noFill/>
        </p:spPr>
        <p:txBody>
          <a:bodyPr wrap="square" rtlCol="0">
            <a:spAutoFit/>
          </a:bodyPr>
          <a:lstStyle/>
          <a:p>
            <a:pPr algn="just">
              <a:lnSpc>
                <a:spcPct val="150000"/>
              </a:lnSpc>
            </a:pPr>
            <a:r>
              <a:rPr lang="fr-FR" sz="2400" b="1" dirty="0">
                <a:solidFill>
                  <a:srgbClr val="FF0000"/>
                </a:solidFill>
                <a:effectLst>
                  <a:outerShdw blurRad="38100" dist="38100" dir="2700000" algn="tl">
                    <a:srgbClr val="000000">
                      <a:alpha val="43137"/>
                    </a:srgbClr>
                  </a:outerShdw>
                </a:effectLst>
                <a:latin typeface="Constantia" panose="02030602050306030303" pitchFamily="18" charset="0"/>
              </a:rPr>
              <a:t>PAS À PAS </a:t>
            </a:r>
            <a:r>
              <a:rPr lang="fr-FR" sz="2400" b="1" dirty="0">
                <a:latin typeface="Constantia" panose="02030602050306030303" pitchFamily="18" charset="0"/>
              </a:rPr>
              <a:t>Modifier les polices et les tailles de police </a:t>
            </a:r>
          </a:p>
          <a:p>
            <a:r>
              <a:rPr lang="fr-FR" sz="2400" dirty="0">
                <a:latin typeface="Constantia" panose="02030602050306030303" pitchFamily="18" charset="0"/>
              </a:rPr>
              <a:t>Cliquez dans une zone vide du document pour désélectionner le texte. </a:t>
            </a:r>
          </a:p>
          <a:p>
            <a:r>
              <a:rPr lang="fr-FR" sz="2400" b="1" dirty="0">
                <a:latin typeface="Constantia" panose="02030602050306030303" pitchFamily="18" charset="0"/>
              </a:rPr>
              <a:t>ENREGISTRER </a:t>
            </a:r>
            <a:r>
              <a:rPr lang="fr-FR" sz="2400" dirty="0">
                <a:latin typeface="Constantia" panose="02030602050306030303" pitchFamily="18" charset="0"/>
              </a:rPr>
              <a:t>le document sous le nom </a:t>
            </a:r>
            <a:r>
              <a:rPr lang="fr-FR" sz="2400" b="1" i="1" dirty="0">
                <a:latin typeface="Constantia" panose="02030602050306030303" pitchFamily="18" charset="0"/>
              </a:rPr>
              <a:t>Classes </a:t>
            </a:r>
            <a:r>
              <a:rPr lang="fr-FR" sz="2400" dirty="0">
                <a:latin typeface="Constantia" panose="02030602050306030303" pitchFamily="18" charset="0"/>
              </a:rPr>
              <a:t>dans le dossier de la leçon de votre clé USB. </a:t>
            </a:r>
          </a:p>
        </p:txBody>
      </p:sp>
    </p:spTree>
    <p:extLst>
      <p:ext uri="{BB962C8B-B14F-4D97-AF65-F5344CB8AC3E}">
        <p14:creationId xmlns:p14="http://schemas.microsoft.com/office/powerpoint/2010/main" val="28605265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544433"/>
            <a:ext cx="11959048" cy="4154984"/>
          </a:xfrm>
          <a:prstGeom prst="rect">
            <a:avLst/>
          </a:prstGeom>
          <a:noFill/>
        </p:spPr>
        <p:txBody>
          <a:bodyPr wrap="square" rtlCol="0">
            <a:spAutoFit/>
          </a:bodyPr>
          <a:lstStyle/>
          <a:p>
            <a:pPr algn="just"/>
            <a:r>
              <a:rPr lang="fr-FR" sz="2400" b="1" dirty="0">
                <a:latin typeface="Constantia" panose="02030602050306030303" pitchFamily="18" charset="0"/>
              </a:rPr>
              <a:t>Modification des polices et des tailles de police </a:t>
            </a:r>
          </a:p>
          <a:p>
            <a:pPr algn="just"/>
            <a:r>
              <a:rPr lang="fr-FR" sz="2400" dirty="0">
                <a:latin typeface="Constantia" panose="02030602050306030303" pitchFamily="18" charset="0"/>
              </a:rPr>
              <a:t>Au lieu de modifier manuellement la police, comme vous l’avez fait dans l’exercice précédent, vous pouvez choisir d’appliquer l’un des deux espaces réservés de police : En-têtes ou Corps. Notez qu’en haut de la liste déroulante Police, il y a deux polices dans la section Polices de thème. L’une est suivie par (En-têtes) et l’autre par (Corps). Dans la boîte de dialogue Police, ces espaces réservés apparaissent en haut de la liste Police sous la forme +En-têtes et +Corps. Les polices réellement utilisées sont déterminées par le thème ou le jeu de styles en cours d’utilisation. Vous en saurez plus sur les thèmes et les jeux de styles dans une prochaine leçon. En choisissant l’une des polices de la section Polices de thème, vous permettez que la police change si nécessaire lorsqu’un autre thème ou jeu de styles est appliqué. </a:t>
            </a:r>
          </a:p>
        </p:txBody>
      </p:sp>
    </p:spTree>
    <p:extLst>
      <p:ext uri="{BB962C8B-B14F-4D97-AF65-F5344CB8AC3E}">
        <p14:creationId xmlns:p14="http://schemas.microsoft.com/office/powerpoint/2010/main" val="38699869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544433"/>
            <a:ext cx="11959048" cy="4154984"/>
          </a:xfrm>
          <a:prstGeom prst="rect">
            <a:avLst/>
          </a:prstGeom>
          <a:noFill/>
        </p:spPr>
        <p:txBody>
          <a:bodyPr wrap="square" rtlCol="0">
            <a:spAutoFit/>
          </a:bodyPr>
          <a:lstStyle/>
          <a:p>
            <a:pPr algn="just"/>
            <a:r>
              <a:rPr lang="fr-FR" sz="2400" b="1" dirty="0">
                <a:latin typeface="Constantia" panose="02030602050306030303" pitchFamily="18" charset="0"/>
              </a:rPr>
              <a:t>Application d’attributs de caractères </a:t>
            </a:r>
          </a:p>
          <a:p>
            <a:pPr algn="just"/>
            <a:r>
              <a:rPr lang="fr-FR" sz="2400" dirty="0">
                <a:latin typeface="Constantia" panose="02030602050306030303" pitchFamily="18" charset="0"/>
              </a:rPr>
              <a:t>En plus de la police et de la taille du texte, vous pouvez aussi modifier l’aspect des caractères pour insister sur un mot ou une phrase. Dans cet exercice, vous allez apprendre à appliquer les attributs de caractères, tels que Gras, Italique, Souligné, Couleurs de police ou Effets, au texte sélectionné des documents Word. </a:t>
            </a:r>
          </a:p>
          <a:p>
            <a:pPr algn="just"/>
            <a:r>
              <a:rPr lang="fr-FR" sz="2400" dirty="0">
                <a:latin typeface="Constantia" panose="02030602050306030303" pitchFamily="18" charset="0"/>
              </a:rPr>
              <a:t>Le groupe Police sous l’onglet Accueil inclut les commandes pour appliquer les attributs Gras, Italique et Souligné, afin d’attirer l’attention sur certains mots ou phrases de votre document. Vous pouvez utiliser ces attributs séparément, comme </a:t>
            </a:r>
            <a:r>
              <a:rPr lang="fr-FR" sz="2400" b="1" dirty="0">
                <a:latin typeface="Constantia" panose="02030602050306030303" pitchFamily="18" charset="0"/>
              </a:rPr>
              <a:t>Gras</a:t>
            </a:r>
            <a:r>
              <a:rPr lang="fr-FR" sz="2400" dirty="0">
                <a:latin typeface="Constantia" panose="02030602050306030303" pitchFamily="18" charset="0"/>
              </a:rPr>
              <a:t>, ou conjointement, comme </a:t>
            </a:r>
            <a:r>
              <a:rPr lang="fr-FR" sz="2400" b="1" dirty="0">
                <a:latin typeface="Constantia" panose="02030602050306030303" pitchFamily="18" charset="0"/>
              </a:rPr>
              <a:t>Gras Souligné</a:t>
            </a:r>
            <a:r>
              <a:rPr lang="fr-FR" sz="2400" dirty="0">
                <a:latin typeface="Constantia" panose="02030602050306030303" pitchFamily="18" charset="0"/>
              </a:rPr>
              <a:t>. Sélectionnez le texte pour appliquer un ou plusieurs attributs de caractère à l’aide du groupe de commandes Police ou de la mini-barre d’outils. </a:t>
            </a:r>
          </a:p>
        </p:txBody>
      </p:sp>
    </p:spTree>
    <p:extLst>
      <p:ext uri="{BB962C8B-B14F-4D97-AF65-F5344CB8AC3E}">
        <p14:creationId xmlns:p14="http://schemas.microsoft.com/office/powerpoint/2010/main" val="6947262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544433"/>
            <a:ext cx="11959048" cy="3046988"/>
          </a:xfrm>
          <a:prstGeom prst="rect">
            <a:avLst/>
          </a:prstGeom>
          <a:noFill/>
        </p:spPr>
        <p:txBody>
          <a:bodyPr wrap="square" rtlCol="0">
            <a:spAutoFit/>
          </a:bodyPr>
          <a:lstStyle/>
          <a:p>
            <a:pPr algn="just"/>
            <a:r>
              <a:rPr lang="fr-FR" sz="2400" b="1" dirty="0">
                <a:latin typeface="Constantia" panose="02030602050306030303" pitchFamily="18" charset="0"/>
              </a:rPr>
              <a:t>Application d’attributs de caractères </a:t>
            </a:r>
          </a:p>
          <a:p>
            <a:pPr algn="just"/>
            <a:r>
              <a:rPr lang="fr-FR" sz="2400" dirty="0">
                <a:latin typeface="Constantia" panose="02030602050306030303" pitchFamily="18" charset="0"/>
              </a:rPr>
              <a:t>Pour ouvrir la boîte de dialogue Police, utilisez l’un des raccourcis clavier, tels que </a:t>
            </a:r>
            <a:r>
              <a:rPr lang="fr-FR" sz="2400" dirty="0" err="1">
                <a:latin typeface="Constantia" panose="02030602050306030303" pitchFamily="18" charset="0"/>
              </a:rPr>
              <a:t>Ctrl+D</a:t>
            </a:r>
            <a:r>
              <a:rPr lang="fr-FR" sz="2400" dirty="0">
                <a:latin typeface="Constantia" panose="02030602050306030303" pitchFamily="18" charset="0"/>
              </a:rPr>
              <a:t>, ou cliquez avec le bouton droit sur la sélection pour accéder à un menu contextuel. </a:t>
            </a:r>
          </a:p>
          <a:p>
            <a:pPr algn="just"/>
            <a:r>
              <a:rPr lang="fr-FR" sz="2400" dirty="0">
                <a:latin typeface="Constantia" panose="02030602050306030303" pitchFamily="18" charset="0"/>
              </a:rPr>
              <a:t>Cliquez sur le lanceur de boîte dialogue de du groupe de commandes Police pour ouvrir la boîte de dialogue Police et accéder à des options supplémentaires de mise en forme des caractères. Dans cette boîte de dialogue, vous pouvez spécifier une couleur de police, un style de soulignement et différents effets, tels que Petites majuscules, Barré, Indice et Exposant. </a:t>
            </a:r>
          </a:p>
        </p:txBody>
      </p:sp>
    </p:spTree>
    <p:extLst>
      <p:ext uri="{BB962C8B-B14F-4D97-AF65-F5344CB8AC3E}">
        <p14:creationId xmlns:p14="http://schemas.microsoft.com/office/powerpoint/2010/main" val="25567977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8626" y="952023"/>
            <a:ext cx="12107176" cy="37771"/>
          </a:xfrm>
          <a:prstGeom prst="line">
            <a:avLst/>
          </a:prstGeom>
          <a:ln w="60325">
            <a:solidFill>
              <a:schemeClr val="tx1"/>
            </a:solidFill>
          </a:ln>
        </p:spPr>
        <p:style>
          <a:lnRef idx="3">
            <a:schemeClr val="accent5"/>
          </a:lnRef>
          <a:fillRef idx="0">
            <a:schemeClr val="accent5"/>
          </a:fillRef>
          <a:effectRef idx="2">
            <a:schemeClr val="accent5"/>
          </a:effectRef>
          <a:fontRef idx="minor">
            <a:schemeClr val="tx1"/>
          </a:fontRef>
        </p:style>
      </p:cxnSp>
      <p:sp>
        <p:nvSpPr>
          <p:cNvPr id="8" name="Titre 1"/>
          <p:cNvSpPr txBox="1">
            <a:spLocks/>
          </p:cNvSpPr>
          <p:nvPr/>
        </p:nvSpPr>
        <p:spPr>
          <a:xfrm>
            <a:off x="496389" y="242444"/>
            <a:ext cx="11201028" cy="689262"/>
          </a:xfrm>
          <a:prstGeom prst="rect">
            <a:avLst/>
          </a:prstGeom>
          <a:solidFill>
            <a:srgbClr val="00B0F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bg1"/>
                </a:solidFill>
                <a:effectLst>
                  <a:outerShdw blurRad="38100" dist="38100" dir="2700000" algn="tl">
                    <a:srgbClr val="000000">
                      <a:alpha val="43137"/>
                    </a:srgbClr>
                  </a:outerShdw>
                </a:effectLst>
                <a:latin typeface="Constantia" panose="02030602050306030303" pitchFamily="18" charset="0"/>
              </a:rPr>
              <a:t>Chapitre 3: MISE EN FORME DES </a:t>
            </a:r>
            <a:r>
              <a:rPr lang="fr-FR" sz="3600" b="1" dirty="0">
                <a:solidFill>
                  <a:schemeClr val="bg1"/>
                </a:solidFill>
                <a:latin typeface="Constantia" panose="02030602050306030303" pitchFamily="18" charset="0"/>
              </a:rPr>
              <a:t>CARACTERES</a:t>
            </a:r>
          </a:p>
        </p:txBody>
      </p:sp>
      <p:sp>
        <p:nvSpPr>
          <p:cNvPr id="9" name="Titre 1"/>
          <p:cNvSpPr txBox="1">
            <a:spLocks/>
          </p:cNvSpPr>
          <p:nvPr/>
        </p:nvSpPr>
        <p:spPr>
          <a:xfrm>
            <a:off x="838200" y="1052318"/>
            <a:ext cx="10515600" cy="49211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Constantia" panose="02030602050306030303" pitchFamily="18" charset="0"/>
              </a:rPr>
              <a:t>MISE EN FORME MANUELLE DES CARACTÈRES </a:t>
            </a:r>
          </a:p>
        </p:txBody>
      </p:sp>
      <p:sp>
        <p:nvSpPr>
          <p:cNvPr id="6" name="ZoneTexte 5"/>
          <p:cNvSpPr txBox="1"/>
          <p:nvPr/>
        </p:nvSpPr>
        <p:spPr>
          <a:xfrm>
            <a:off x="156754" y="1544433"/>
            <a:ext cx="11959048" cy="3046988"/>
          </a:xfrm>
          <a:prstGeom prst="rect">
            <a:avLst/>
          </a:prstGeom>
          <a:noFill/>
        </p:spPr>
        <p:txBody>
          <a:bodyPr wrap="square" rtlCol="0">
            <a:spAutoFit/>
          </a:bodyPr>
          <a:lstStyle/>
          <a:p>
            <a:pPr algn="just"/>
            <a:r>
              <a:rPr lang="fr-FR" sz="2400" b="1" dirty="0">
                <a:latin typeface="Constantia" panose="02030602050306030303" pitchFamily="18" charset="0"/>
              </a:rPr>
              <a:t>Application d’attributs de caractères </a:t>
            </a:r>
          </a:p>
          <a:p>
            <a:pPr algn="just"/>
            <a:r>
              <a:rPr lang="fr-FR" sz="2400" dirty="0">
                <a:latin typeface="Constantia" panose="02030602050306030303" pitchFamily="18" charset="0"/>
              </a:rPr>
              <a:t>Les </a:t>
            </a:r>
            <a:r>
              <a:rPr lang="fr-FR" sz="2400" b="1" u="sng" dirty="0">
                <a:latin typeface="Constantia" panose="02030602050306030303" pitchFamily="18" charset="0"/>
              </a:rPr>
              <a:t>effets de texte </a:t>
            </a:r>
            <a:r>
              <a:rPr lang="fr-FR" sz="2400" dirty="0">
                <a:latin typeface="Constantia" panose="02030602050306030303" pitchFamily="18" charset="0"/>
              </a:rPr>
              <a:t>ajoutent un aspect distinctif au texte sélectionné, tels que Contour, Ombre, Éclat et Reflet. Pour ajouter des effets de texte au texte sélectionné, cliquez sur la flèche déroulante du bouton Effets du texte, puis sélectionnez les options souhaitées dans le menu. Vous pouvez également accéder aux Effets de texte en ouvrant la boîte de dialogue Police. </a:t>
            </a:r>
          </a:p>
          <a:p>
            <a:pPr algn="just"/>
            <a:r>
              <a:rPr lang="fr-FR" sz="2400" dirty="0">
                <a:latin typeface="Constantia" panose="02030602050306030303" pitchFamily="18" charset="0"/>
              </a:rPr>
              <a:t>À la fin de la leçon, vous apprendrez à supprimer les effets en sélectionnant le texte concerné, puis en cliquant sur le bouton Effacer la mise en forme du groupe Police. </a:t>
            </a:r>
          </a:p>
        </p:txBody>
      </p:sp>
    </p:spTree>
    <p:extLst>
      <p:ext uri="{BB962C8B-B14F-4D97-AF65-F5344CB8AC3E}">
        <p14:creationId xmlns:p14="http://schemas.microsoft.com/office/powerpoint/2010/main" val="39063589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40541</TotalTime>
  <Words>28730</Words>
  <Application>Microsoft Office PowerPoint</Application>
  <PresentationFormat>Grand écran</PresentationFormat>
  <Paragraphs>1577</Paragraphs>
  <Slides>247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247</vt:i4>
      </vt:variant>
    </vt:vector>
  </HeadingPairs>
  <TitlesOfParts>
    <vt:vector size="256" baseType="lpstr">
      <vt:lpstr>Abadi MT Condensed Extra Bold</vt:lpstr>
      <vt:lpstr>Arial</vt:lpstr>
      <vt:lpstr>Calibri</vt:lpstr>
      <vt:lpstr>Calibri Light</vt:lpstr>
      <vt:lpstr>Comic Sans MS</vt:lpstr>
      <vt:lpstr>Constantia</vt:lpstr>
      <vt:lpstr>Garamond</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Petoyi Paul Maomy</cp:lastModifiedBy>
  <cp:revision>228</cp:revision>
  <dcterms:created xsi:type="dcterms:W3CDTF">2020-11-10T14:34:34Z</dcterms:created>
  <dcterms:modified xsi:type="dcterms:W3CDTF">2023-02-25T13:54:24Z</dcterms:modified>
</cp:coreProperties>
</file>