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102"/>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275" r:id="rId40"/>
    <p:sldId id="279" r:id="rId41"/>
    <p:sldId id="276" r:id="rId42"/>
    <p:sldId id="277" r:id="rId43"/>
    <p:sldId id="278" r:id="rId44"/>
    <p:sldId id="280" r:id="rId45"/>
    <p:sldId id="281" r:id="rId46"/>
    <p:sldId id="282" r:id="rId47"/>
    <p:sldId id="357" r:id="rId48"/>
    <p:sldId id="283" r:id="rId49"/>
    <p:sldId id="284" r:id="rId50"/>
    <p:sldId id="358" r:id="rId51"/>
    <p:sldId id="359" r:id="rId52"/>
    <p:sldId id="285" r:id="rId53"/>
    <p:sldId id="286" r:id="rId54"/>
    <p:sldId id="288" r:id="rId55"/>
    <p:sldId id="287" r:id="rId56"/>
    <p:sldId id="289" r:id="rId57"/>
    <p:sldId id="290" r:id="rId58"/>
    <p:sldId id="291" r:id="rId59"/>
    <p:sldId id="292" r:id="rId60"/>
    <p:sldId id="293" r:id="rId61"/>
    <p:sldId id="294" r:id="rId62"/>
    <p:sldId id="295" r:id="rId63"/>
    <p:sldId id="296" r:id="rId64"/>
    <p:sldId id="360" r:id="rId65"/>
    <p:sldId id="297" r:id="rId66"/>
    <p:sldId id="298" r:id="rId67"/>
    <p:sldId id="299" r:id="rId68"/>
    <p:sldId id="300" r:id="rId69"/>
    <p:sldId id="301" r:id="rId70"/>
    <p:sldId id="302" r:id="rId71"/>
    <p:sldId id="361"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9" r:id="rId92"/>
    <p:sldId id="330" r:id="rId93"/>
    <p:sldId id="325" r:id="rId94"/>
    <p:sldId id="326" r:id="rId95"/>
    <p:sldId id="327" r:id="rId96"/>
    <p:sldId id="331" r:id="rId97"/>
    <p:sldId id="332" r:id="rId98"/>
    <p:sldId id="335" r:id="rId99"/>
    <p:sldId id="334" r:id="rId100"/>
    <p:sldId id="333"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0727" autoAdjust="0"/>
  </p:normalViewPr>
  <p:slideViewPr>
    <p:cSldViewPr snapToGrid="0">
      <p:cViewPr varScale="1">
        <p:scale>
          <a:sx n="85" d="100"/>
          <a:sy n="85" d="100"/>
        </p:scale>
        <p:origin x="132" y="84"/>
      </p:cViewPr>
      <p:guideLst/>
    </p:cSldViewPr>
  </p:slideViewPr>
  <p:outlineViewPr>
    <p:cViewPr>
      <p:scale>
        <a:sx n="33" d="100"/>
        <a:sy n="33" d="100"/>
      </p:scale>
      <p:origin x="0" y="-37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75790-B638-45C4-B085-AADD5A0B46A9}" type="datetimeFigureOut">
              <a:rPr lang="en-US" smtClean="0"/>
              <a:t>10/15/2023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16FAB-16FE-43D0-BDFB-638F292522FE}" type="slidenum">
              <a:rPr lang="en-US" smtClean="0"/>
              <a:t>‹N°›</a:t>
            </a:fld>
            <a:endParaRPr lang="en-US"/>
          </a:p>
        </p:txBody>
      </p:sp>
    </p:spTree>
    <p:extLst>
      <p:ext uri="{BB962C8B-B14F-4D97-AF65-F5344CB8AC3E}">
        <p14:creationId xmlns:p14="http://schemas.microsoft.com/office/powerpoint/2010/main" val="230225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8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2A116FAB-16FE-43D0-BDFB-638F292522FE}" type="slidenum">
              <a:rPr lang="en-US" smtClean="0"/>
              <a:t>4</a:t>
            </a:fld>
            <a:endParaRPr lang="en-US"/>
          </a:p>
        </p:txBody>
      </p:sp>
    </p:spTree>
    <p:extLst>
      <p:ext uri="{BB962C8B-B14F-4D97-AF65-F5344CB8AC3E}">
        <p14:creationId xmlns:p14="http://schemas.microsoft.com/office/powerpoint/2010/main" val="144521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r.wikipedia.org/wiki/&#201;tat_solide" TargetMode="External"/><Relationship Id="rId2" Type="http://schemas.openxmlformats.org/officeDocument/2006/relationships/hyperlink" Target="https://fr.wikipedia.org/wiki/Inflammabilit&#233;" TargetMode="External"/><Relationship Id="rId1" Type="http://schemas.openxmlformats.org/officeDocument/2006/relationships/slideLayout" Target="../slideLayouts/slideLayout2.xml"/><Relationship Id="rId6" Type="http://schemas.openxmlformats.org/officeDocument/2006/relationships/hyperlink" Target="https://fr.wikipedia.org/wiki/Houille" TargetMode="External"/><Relationship Id="rId5" Type="http://schemas.openxmlformats.org/officeDocument/2006/relationships/hyperlink" Target="https://fr.wikipedia.org/wiki/Combustion" TargetMode="External"/><Relationship Id="rId4" Type="http://schemas.openxmlformats.org/officeDocument/2006/relationships/hyperlink" Target="https://fr.wikipedia.org/wiki/Source_d'&#233;nergi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fr.wikipedia.org/wiki/Noir" TargetMode="External"/><Relationship Id="rId13" Type="http://schemas.openxmlformats.org/officeDocument/2006/relationships/hyperlink" Target="https://fr.wikipedia.org/wiki/Tourbe" TargetMode="External"/><Relationship Id="rId3" Type="http://schemas.openxmlformats.org/officeDocument/2006/relationships/hyperlink" Target="https://fr.wikipedia.org/wiki/Roche_s&#233;dimentaire" TargetMode="External"/><Relationship Id="rId7" Type="http://schemas.openxmlformats.org/officeDocument/2006/relationships/hyperlink" Target="https://fr.wikipedia.org/wiki/Carbone" TargetMode="External"/><Relationship Id="rId12" Type="http://schemas.openxmlformats.org/officeDocument/2006/relationships/hyperlink" Target="https://fr.wikipedia.org/wiki/K&#233;rog&#232;ne" TargetMode="External"/><Relationship Id="rId2" Type="http://schemas.openxmlformats.org/officeDocument/2006/relationships/hyperlink" Target="https://fr.wikipedia.org/wiki/Roche_carbon&#233;e" TargetMode="External"/><Relationship Id="rId1" Type="http://schemas.openxmlformats.org/officeDocument/2006/relationships/slideLayout" Target="../slideLayouts/slideLayout2.xml"/><Relationship Id="rId6" Type="http://schemas.openxmlformats.org/officeDocument/2006/relationships/hyperlink" Target="https://fr.wikipedia.org/wiki/Anthracite" TargetMode="External"/><Relationship Id="rId11" Type="http://schemas.openxmlformats.org/officeDocument/2006/relationships/hyperlink" Target="https://fr.wikipedia.org/wiki/Combustible_fossile" TargetMode="External"/><Relationship Id="rId5" Type="http://schemas.openxmlformats.org/officeDocument/2006/relationships/hyperlink" Target="https://fr.wikipedia.org/wiki/Lignite" TargetMode="External"/><Relationship Id="rId10" Type="http://schemas.openxmlformats.org/officeDocument/2006/relationships/hyperlink" Target="https://fr.wikipedia.org/wiki/V&#233;g&#233;tal" TargetMode="External"/><Relationship Id="rId4" Type="http://schemas.openxmlformats.org/officeDocument/2006/relationships/hyperlink" Target="https://fr.wikipedia.org/wiki/Charbon" TargetMode="External"/><Relationship Id="rId9" Type="http://schemas.openxmlformats.org/officeDocument/2006/relationships/hyperlink" Target="https://fr.wikipedia.org/wiki/Carbonis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stringfixer.com/fr/Redox" TargetMode="External"/><Relationship Id="rId3" Type="http://schemas.openxmlformats.org/officeDocument/2006/relationships/hyperlink" Target="https://stringfixer.com/fr/Borax" TargetMode="External"/><Relationship Id="rId7" Type="http://schemas.openxmlformats.org/officeDocument/2006/relationships/hyperlink" Target="https://stringfixer.com/fr/Smelting" TargetMode="External"/><Relationship Id="rId2" Type="http://schemas.openxmlformats.org/officeDocument/2006/relationships/hyperlink" Target="https://stringfixer.com/fr/Sodium_carbonate" TargetMode="External"/><Relationship Id="rId1" Type="http://schemas.openxmlformats.org/officeDocument/2006/relationships/slideLayout" Target="../slideLayouts/slideLayout2.xml"/><Relationship Id="rId6" Type="http://schemas.openxmlformats.org/officeDocument/2006/relationships/hyperlink" Target="https://stringfixer.com/fr/Lead(II)_sulfide" TargetMode="External"/><Relationship Id="rId5" Type="http://schemas.openxmlformats.org/officeDocument/2006/relationships/hyperlink" Target="https://stringfixer.com/fr/Lime_(material)" TargetMode="External"/><Relationship Id="rId10" Type="http://schemas.openxmlformats.org/officeDocument/2006/relationships/hyperlink" Target="https://stringfixer.com/fr/Foundry" TargetMode="External"/><Relationship Id="rId4" Type="http://schemas.openxmlformats.org/officeDocument/2006/relationships/hyperlink" Target="https://stringfixer.com/fr/Flux_(metallurgy)" TargetMode="External"/><Relationship Id="rId9" Type="http://schemas.openxmlformats.org/officeDocument/2006/relationships/hyperlink" Target="https://stringfixer.com/fr/Sla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futura-sciences.com/sciences/definitions/physique-laminoir-3518/" TargetMode="External"/><Relationship Id="rId3" Type="http://schemas.openxmlformats.org/officeDocument/2006/relationships/hyperlink" Target="https://www.futura-sciences.com/planete/definitions/developpement-durable-dechet-5725/" TargetMode="External"/><Relationship Id="rId7" Type="http://schemas.openxmlformats.org/officeDocument/2006/relationships/hyperlink" Target="https://www.futura-sciences.com/sciences/definitions/physique-laminage-3517/" TargetMode="External"/><Relationship Id="rId2" Type="http://schemas.openxmlformats.org/officeDocument/2006/relationships/hyperlink" Target="https://www.futura-sciences.com/sciences/definitions/physique-chaleur-15898/" TargetMode="External"/><Relationship Id="rId1" Type="http://schemas.openxmlformats.org/officeDocument/2006/relationships/slideLayout" Target="../slideLayouts/slideLayout2.xml"/><Relationship Id="rId6" Type="http://schemas.openxmlformats.org/officeDocument/2006/relationships/hyperlink" Target="https://www.futura-sciences.com/sciences/definitions/physique-solidification-15303/" TargetMode="External"/><Relationship Id="rId5" Type="http://schemas.openxmlformats.org/officeDocument/2006/relationships/hyperlink" Target="https://www.futura-sciences.com/sciences/definitions/chimie-alliage-16640/" TargetMode="External"/><Relationship Id="rId4" Type="http://schemas.openxmlformats.org/officeDocument/2006/relationships/hyperlink" Target="https://www.futura-sciences.com/sciences/definitions/chimie-oxygene-79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33481" y="1953223"/>
            <a:ext cx="6644711" cy="492584"/>
          </a:xfrm>
        </p:spPr>
        <p:txBody>
          <a:bodyPr/>
          <a:lstStyle/>
          <a:p>
            <a:r>
              <a:rPr lang="fr-FR" sz="3200" dirty="0" smtClean="0">
                <a:solidFill>
                  <a:srgbClr val="0070C0"/>
                </a:solidFill>
                <a:latin typeface="Times New Roman" panose="02020603050405020304" pitchFamily="18" charset="0"/>
                <a:cs typeface="Times New Roman" panose="02020603050405020304" pitchFamily="18" charset="0"/>
              </a:rPr>
              <a:t>Cours d’Introduction à la Métallurgie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406384" y="2667873"/>
            <a:ext cx="9653452" cy="2426641"/>
          </a:xfrm>
        </p:spPr>
        <p:txBody>
          <a:bodyPr>
            <a:noAutofit/>
          </a:bodyPr>
          <a:lstStyle/>
          <a:p>
            <a:pPr algn="ctr"/>
            <a:r>
              <a:rPr lang="fr-FR" sz="2400" dirty="0" smtClean="0">
                <a:solidFill>
                  <a:schemeClr val="accent5"/>
                </a:solidFill>
                <a:latin typeface="Times New Roman" panose="02020603050405020304" pitchFamily="18" charset="0"/>
                <a:cs typeface="Times New Roman" panose="02020603050405020304" pitchFamily="18" charset="0"/>
              </a:rPr>
              <a:t>PRESENTE PAR:</a:t>
            </a:r>
          </a:p>
          <a:p>
            <a:pPr algn="ctr"/>
            <a:r>
              <a:rPr lang="fr-FR" sz="2400" dirty="0" smtClean="0">
                <a:solidFill>
                  <a:schemeClr val="accent5"/>
                </a:solidFill>
                <a:latin typeface="Times New Roman" panose="02020603050405020304" pitchFamily="18" charset="0"/>
                <a:cs typeface="Times New Roman" panose="02020603050405020304" pitchFamily="18" charset="0"/>
              </a:rPr>
              <a:t>M. KEITA KANDAS ENSEIGNANT-CHERCHEUR</a:t>
            </a:r>
          </a:p>
          <a:p>
            <a:pPr algn="ctr"/>
            <a:r>
              <a:rPr lang="fr-FR" sz="2400" dirty="0" smtClean="0">
                <a:solidFill>
                  <a:schemeClr val="accent5"/>
                </a:solidFill>
                <a:latin typeface="Times New Roman" panose="02020603050405020304" pitchFamily="18" charset="0"/>
                <a:cs typeface="Times New Roman" panose="02020603050405020304" pitchFamily="18" charset="0"/>
              </a:rPr>
              <a:t>ASSISTE PAR: </a:t>
            </a:r>
          </a:p>
          <a:p>
            <a:pPr algn="ctr"/>
            <a:r>
              <a:rPr lang="fr-FR" sz="2400" dirty="0" smtClean="0">
                <a:solidFill>
                  <a:schemeClr val="accent5"/>
                </a:solidFill>
                <a:latin typeface="Times New Roman" panose="02020603050405020304" pitchFamily="18" charset="0"/>
                <a:cs typeface="Times New Roman" panose="02020603050405020304" pitchFamily="18" charset="0"/>
              </a:rPr>
              <a:t>Mme MAREGA AMI FATOU ENSEIGNANTE-CHERCHEURE</a:t>
            </a:r>
          </a:p>
          <a:p>
            <a:pPr algn="ctr"/>
            <a:r>
              <a:rPr lang="fr-FR" sz="2400" dirty="0" smtClean="0">
                <a:solidFill>
                  <a:schemeClr val="tx2">
                    <a:lumMod val="50000"/>
                  </a:schemeClr>
                </a:solidFill>
                <a:latin typeface="Times New Roman" panose="02020603050405020304" pitchFamily="18" charset="0"/>
                <a:cs typeface="Times New Roman" panose="02020603050405020304" pitchFamily="18" charset="0"/>
              </a:rPr>
              <a:t>ANNEE UNIVERSITAIRE</a:t>
            </a:r>
            <a:r>
              <a:rPr lang="fr-FR" sz="2400" smtClean="0">
                <a:solidFill>
                  <a:schemeClr val="tx2">
                    <a:lumMod val="50000"/>
                  </a:schemeClr>
                </a:solidFill>
                <a:latin typeface="Times New Roman" panose="02020603050405020304" pitchFamily="18" charset="0"/>
                <a:cs typeface="Times New Roman" panose="02020603050405020304" pitchFamily="18" charset="0"/>
              </a:rPr>
              <a:t>: </a:t>
            </a:r>
            <a:r>
              <a:rPr lang="fr-FR" sz="2400" smtClean="0">
                <a:solidFill>
                  <a:schemeClr val="tx2">
                    <a:lumMod val="50000"/>
                  </a:schemeClr>
                </a:solidFill>
                <a:latin typeface="Times New Roman" panose="02020603050405020304" pitchFamily="18" charset="0"/>
                <a:cs typeface="Times New Roman" panose="02020603050405020304" pitchFamily="18" charset="0"/>
              </a:rPr>
              <a:t>2023-2024</a:t>
            </a:r>
            <a:endParaRPr lang="fr-FR" sz="2400" dirty="0" smtClean="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2400" dirty="0">
              <a:solidFill>
                <a:schemeClr val="accent5"/>
              </a:solidFill>
              <a:latin typeface="Times New Roman" panose="02020603050405020304" pitchFamily="18" charset="0"/>
              <a:cs typeface="Times New Roman" panose="02020603050405020304" pitchFamily="18" charset="0"/>
            </a:endParaRPr>
          </a:p>
        </p:txBody>
      </p:sp>
      <p:grpSp>
        <p:nvGrpSpPr>
          <p:cNvPr id="5" name="Group 20"/>
          <p:cNvGrpSpPr>
            <a:grpSpLocks/>
          </p:cNvGrpSpPr>
          <p:nvPr/>
        </p:nvGrpSpPr>
        <p:grpSpPr bwMode="auto">
          <a:xfrm>
            <a:off x="770709" y="319369"/>
            <a:ext cx="8556171" cy="1633854"/>
            <a:chOff x="236" y="725"/>
            <a:chExt cx="11400" cy="1853"/>
          </a:xfrm>
        </p:grpSpPr>
        <p:grpSp>
          <p:nvGrpSpPr>
            <p:cNvPr id="8" name="Group 9"/>
            <p:cNvGrpSpPr>
              <a:grpSpLocks/>
            </p:cNvGrpSpPr>
            <p:nvPr/>
          </p:nvGrpSpPr>
          <p:grpSpPr bwMode="auto">
            <a:xfrm>
              <a:off x="236" y="725"/>
              <a:ext cx="11400" cy="1749"/>
              <a:chOff x="236" y="724"/>
              <a:chExt cx="11400" cy="1749"/>
            </a:xfrm>
          </p:grpSpPr>
          <p:sp>
            <p:nvSpPr>
              <p:cNvPr id="11" name="Rectangle 10"/>
              <p:cNvSpPr>
                <a:spLocks noChangeArrowheads="1"/>
              </p:cNvSpPr>
              <p:nvPr/>
            </p:nvSpPr>
            <p:spPr bwMode="auto">
              <a:xfrm>
                <a:off x="236" y="743"/>
                <a:ext cx="11400" cy="1706"/>
              </a:xfrm>
              <a:prstGeom prst="rect">
                <a:avLst/>
              </a:prstGeom>
              <a:solidFill>
                <a:schemeClr val="lt1">
                  <a:lumMod val="100000"/>
                  <a:lumOff val="0"/>
                </a:schemeClr>
              </a:solidFill>
              <a:ln w="28575">
                <a:solidFill>
                  <a:srgbClr val="00B050"/>
                </a:solidFill>
                <a:miter lim="800000"/>
                <a:headEnd/>
                <a:tailEnd/>
              </a:ln>
            </p:spPr>
            <p:txBody>
              <a:bodyPr rot="0" vert="horz" wrap="square" lIns="91440" tIns="45720" rIns="91440" bIns="45720" anchor="ctr" anchorCtr="0" upright="1">
                <a:noAutofit/>
              </a:bodyPr>
              <a:lstStyle/>
              <a:p>
                <a:endParaRPr lang="en-US"/>
              </a:p>
            </p:txBody>
          </p:sp>
          <p:cxnSp>
            <p:nvCxnSpPr>
              <p:cNvPr id="12" name="Connecteur droit 11"/>
              <p:cNvCxnSpPr>
                <a:cxnSpLocks noChangeShapeType="1"/>
              </p:cNvCxnSpPr>
              <p:nvPr/>
            </p:nvCxnSpPr>
            <p:spPr bwMode="auto">
              <a:xfrm>
                <a:off x="1876" y="724"/>
                <a:ext cx="0" cy="1749"/>
              </a:xfrm>
              <a:prstGeom prst="line">
                <a:avLst/>
              </a:prstGeom>
              <a:noFill/>
              <a:ln w="28575">
                <a:solidFill>
                  <a:srgbClr val="00B050"/>
                </a:solidFill>
                <a:miter lim="800000"/>
                <a:headEnd/>
                <a:tailEnd/>
              </a:ln>
              <a:extLst>
                <a:ext uri="{909E8E84-426E-40DD-AFC4-6F175D3DCCD1}">
                  <a14:hiddenFill xmlns:a14="http://schemas.microsoft.com/office/drawing/2010/main">
                    <a:noFill/>
                  </a14:hiddenFill>
                </a:ext>
              </a:extLst>
            </p:spPr>
          </p:cxnSp>
          <p:cxnSp>
            <p:nvCxnSpPr>
              <p:cNvPr id="13" name="Connecteur droit 12"/>
              <p:cNvCxnSpPr>
                <a:cxnSpLocks noChangeShapeType="1"/>
              </p:cNvCxnSpPr>
              <p:nvPr/>
            </p:nvCxnSpPr>
            <p:spPr bwMode="auto">
              <a:xfrm>
                <a:off x="10220" y="724"/>
                <a:ext cx="0" cy="1749"/>
              </a:xfrm>
              <a:prstGeom prst="line">
                <a:avLst/>
              </a:prstGeom>
              <a:noFill/>
              <a:ln w="28575">
                <a:solidFill>
                  <a:srgbClr val="00B050"/>
                </a:solidFill>
                <a:miter lim="800000"/>
                <a:headEnd/>
                <a:tailEnd/>
              </a:ln>
              <a:extLst>
                <a:ext uri="{909E8E84-426E-40DD-AFC4-6F175D3DCCD1}">
                  <a14:hiddenFill xmlns:a14="http://schemas.microsoft.com/office/drawing/2010/main">
                    <a:noFill/>
                  </a14:hiddenFill>
                </a:ext>
              </a:extLst>
            </p:spPr>
          </p:cxnSp>
          <p:sp>
            <p:nvSpPr>
              <p:cNvPr id="14" name="Zone de texte 6"/>
              <p:cNvSpPr txBox="1">
                <a:spLocks noChangeArrowheads="1"/>
              </p:cNvSpPr>
              <p:nvPr/>
            </p:nvSpPr>
            <p:spPr bwMode="auto">
              <a:xfrm>
                <a:off x="1952" y="767"/>
                <a:ext cx="8136" cy="424"/>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US" sz="1400" b="1" dirty="0">
                    <a:effectLst/>
                    <a:latin typeface="Calisto MT" panose="02040603050505030304" pitchFamily="18" charset="0"/>
                    <a:ea typeface="Calibri" panose="020F0502020204030204" pitchFamily="34" charset="0"/>
                    <a:cs typeface="Times New Roman" panose="02020603050405020304" pitchFamily="18" charset="0"/>
                  </a:rPr>
                  <a:t>REPUBLIQUE DE GUINEE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7"/>
              <p:cNvSpPr txBox="1">
                <a:spLocks noChangeArrowheads="1"/>
              </p:cNvSpPr>
              <p:nvPr/>
            </p:nvSpPr>
            <p:spPr bwMode="auto">
              <a:xfrm>
                <a:off x="1908" y="1170"/>
                <a:ext cx="7296" cy="732"/>
              </a:xfrm>
              <a:prstGeom prst="rect">
                <a:avLst/>
              </a:prstGeom>
              <a:solidFill>
                <a:schemeClr val="lt1">
                  <a:lumMod val="100000"/>
                  <a:lumOff val="0"/>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fr-FR" sz="1400" b="1" dirty="0">
                    <a:effectLst/>
                    <a:latin typeface="Calisto MT" panose="02040603050505030304" pitchFamily="18" charset="0"/>
                    <a:ea typeface="Calibri" panose="020F0502020204030204" pitchFamily="34" charset="0"/>
                    <a:cs typeface="Times New Roman" panose="02020603050405020304" pitchFamily="18" charset="0"/>
                  </a:rPr>
                  <a:t>MINISTERE DE L’ENSEIGNEMENT SUPERIEUR, DE LA RECHERCHE SCIENTIFIQUE ET DE L’INNOVATION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8"/>
              <p:cNvSpPr txBox="1">
                <a:spLocks noChangeArrowheads="1"/>
              </p:cNvSpPr>
              <p:nvPr/>
            </p:nvSpPr>
            <p:spPr bwMode="auto">
              <a:xfrm>
                <a:off x="1904" y="1967"/>
                <a:ext cx="7596" cy="432"/>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fr-FR" sz="1400" b="1" dirty="0">
                    <a:effectLst/>
                    <a:latin typeface="Calisto MT" panose="02040603050505030304" pitchFamily="18" charset="0"/>
                    <a:ea typeface="Calibri" panose="020F0502020204030204" pitchFamily="34" charset="0"/>
                    <a:cs typeface="Times New Roman" panose="02020603050405020304" pitchFamily="18" charset="0"/>
                  </a:rPr>
                  <a:t>INSTITUT SUPERIEUR DES MINES ET GEOLOGIE DE BOKE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Connecteur droit 16"/>
              <p:cNvCxnSpPr>
                <a:cxnSpLocks noChangeShapeType="1"/>
              </p:cNvCxnSpPr>
              <p:nvPr/>
            </p:nvCxnSpPr>
            <p:spPr bwMode="auto">
              <a:xfrm>
                <a:off x="1892" y="1211"/>
                <a:ext cx="8328" cy="0"/>
              </a:xfrm>
              <a:prstGeom prst="line">
                <a:avLst/>
              </a:prstGeom>
              <a:noFill/>
              <a:ln w="28575">
                <a:solidFill>
                  <a:srgbClr val="00B050"/>
                </a:solidFill>
                <a:miter lim="800000"/>
                <a:headEnd/>
                <a:tailEnd/>
              </a:ln>
              <a:extLst>
                <a:ext uri="{909E8E84-426E-40DD-AFC4-6F175D3DCCD1}">
                  <a14:hiddenFill xmlns:a14="http://schemas.microsoft.com/office/drawing/2010/main">
                    <a:noFill/>
                  </a14:hiddenFill>
                </a:ext>
              </a:extLst>
            </p:spPr>
          </p:cxnSp>
          <p:cxnSp>
            <p:nvCxnSpPr>
              <p:cNvPr id="18" name="Connecteur droit 17"/>
              <p:cNvCxnSpPr>
                <a:cxnSpLocks noChangeShapeType="1"/>
              </p:cNvCxnSpPr>
              <p:nvPr/>
            </p:nvCxnSpPr>
            <p:spPr bwMode="auto">
              <a:xfrm>
                <a:off x="1892" y="1931"/>
                <a:ext cx="8328" cy="0"/>
              </a:xfrm>
              <a:prstGeom prst="line">
                <a:avLst/>
              </a:prstGeom>
              <a:noFill/>
              <a:ln w="28575">
                <a:solidFill>
                  <a:srgbClr val="00B050"/>
                </a:solidFill>
                <a:miter lim="800000"/>
                <a:headEnd/>
                <a:tailEnd/>
              </a:ln>
              <a:extLst>
                <a:ext uri="{909E8E84-426E-40DD-AFC4-6F175D3DCCD1}">
                  <a14:hiddenFill xmlns:a14="http://schemas.microsoft.com/office/drawing/2010/main">
                    <a:noFill/>
                  </a14:hiddenFill>
                </a:ext>
              </a:extLst>
            </p:spPr>
          </p:cxnSp>
        </p:grpSp>
        <p:sp>
          <p:nvSpPr>
            <p:cNvPr id="9" name="Rectangle 8"/>
            <p:cNvSpPr>
              <a:spLocks noChangeArrowheads="1"/>
            </p:cNvSpPr>
            <p:nvPr/>
          </p:nvSpPr>
          <p:spPr bwMode="auto">
            <a:xfrm>
              <a:off x="262" y="815"/>
              <a:ext cx="1521" cy="1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10220" y="811"/>
              <a:ext cx="1416" cy="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Image 18"/>
          <p:cNvPicPr/>
          <p:nvPr/>
        </p:nvPicPr>
        <p:blipFill>
          <a:blip r:embed="rId2" cstate="print">
            <a:extLst>
              <a:ext uri="{28A0092B-C50C-407E-A947-70E740481C1C}">
                <a14:useLocalDpi xmlns:a14="http://schemas.microsoft.com/office/drawing/2010/main" val="0"/>
              </a:ext>
            </a:extLst>
          </a:blip>
          <a:stretch>
            <a:fillRect/>
          </a:stretch>
        </p:blipFill>
        <p:spPr>
          <a:xfrm>
            <a:off x="790223" y="357285"/>
            <a:ext cx="1141573" cy="1438989"/>
          </a:xfrm>
          <a:prstGeom prst="rect">
            <a:avLst/>
          </a:prstGeom>
        </p:spPr>
      </p:pic>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8222082" y="363322"/>
            <a:ext cx="1016632" cy="1468354"/>
          </a:xfrm>
          <a:prstGeom prst="rect">
            <a:avLst/>
          </a:prstGeom>
        </p:spPr>
      </p:pic>
    </p:spTree>
    <p:extLst>
      <p:ext uri="{BB962C8B-B14F-4D97-AF65-F5344CB8AC3E}">
        <p14:creationId xmlns:p14="http://schemas.microsoft.com/office/powerpoint/2010/main" val="1375152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4280" y="174190"/>
            <a:ext cx="3475751" cy="607863"/>
          </a:xfrm>
        </p:spPr>
        <p:txBody>
          <a:bodyPr>
            <a:normAutofit fontScale="90000"/>
          </a:bodyPr>
          <a:lstStyle/>
          <a:p>
            <a:pPr lvl="0" algn="ctr"/>
            <a:r>
              <a:rPr lang="fr-FR" b="1" dirty="0">
                <a:latin typeface="Times New Roman" panose="02020603050405020304" pitchFamily="18" charset="0"/>
                <a:cs typeface="Times New Roman" panose="02020603050405020304" pitchFamily="18" charset="0"/>
              </a:rPr>
              <a:t>1.5.3.La fusibilité</a:t>
            </a:r>
            <a:r>
              <a:rPr lang="en-US" sz="3200" dirty="0"/>
              <a:t/>
            </a:r>
            <a:br>
              <a:rPr lang="en-US" sz="3200" dirty="0"/>
            </a:br>
            <a:r>
              <a:rPr lang="en-US" dirty="0"/>
              <a:t/>
            </a:r>
            <a:br>
              <a:rPr lang="en-US" dirty="0"/>
            </a:br>
            <a:endParaRPr lang="en-US" dirty="0"/>
          </a:p>
        </p:txBody>
      </p:sp>
      <p:sp>
        <p:nvSpPr>
          <p:cNvPr id="3" name="Espace réservé du contenu 2"/>
          <p:cNvSpPr>
            <a:spLocks noGrp="1"/>
          </p:cNvSpPr>
          <p:nvPr>
            <p:ph idx="1"/>
          </p:nvPr>
        </p:nvSpPr>
        <p:spPr>
          <a:xfrm>
            <a:off x="445168" y="174190"/>
            <a:ext cx="10254342" cy="6792094"/>
          </a:xfrm>
        </p:spPr>
        <p:txBody>
          <a:bodyPr>
            <a:normAutofit/>
          </a:bodyPr>
          <a:lstStyle/>
          <a:p>
            <a:pPr marL="0" lvl="0" indent="0">
              <a:buNone/>
            </a:pPr>
            <a:endParaRPr lang="en-US" dirty="0"/>
          </a:p>
          <a:p>
            <a:pPr marL="0" indent="0">
              <a:buNone/>
            </a:pPr>
            <a:r>
              <a:rPr lang="fr-FR" dirty="0"/>
              <a:t>La fusibilité est la propriété que possèdent certains corps de passer de l'état solide à l'état liquide sous l'influence de la chaleur. La température à laquelle se produit ce phénomène se nomme: point de </a:t>
            </a:r>
            <a:r>
              <a:rPr lang="fr-FR" dirty="0" smtClean="0"/>
              <a:t>fusion</a:t>
            </a:r>
          </a:p>
          <a:p>
            <a:pPr marL="0" indent="0">
              <a:buNone/>
            </a:pPr>
            <a:r>
              <a:rPr lang="fr-FR" dirty="0" smtClean="0"/>
              <a:t> Tableau </a:t>
            </a:r>
            <a:r>
              <a:rPr lang="fr-FR" dirty="0"/>
              <a:t>1: Points de fusion des principaux métaux industriels</a:t>
            </a:r>
            <a:endParaRPr lang="en-US" dirty="0"/>
          </a:p>
          <a:p>
            <a:pPr marL="0" indent="0">
              <a:buNone/>
            </a:pPr>
            <a:endParaRPr lang="en-US" dirty="0"/>
          </a:p>
          <a:p>
            <a:pPr marL="0" indent="0">
              <a:lnSpc>
                <a:spcPct val="150000"/>
              </a:lnSpc>
              <a:buNone/>
            </a:pPr>
            <a:endParaRPr lang="en-US" dirty="0"/>
          </a:p>
        </p:txBody>
      </p:sp>
      <p:pic>
        <p:nvPicPr>
          <p:cNvPr id="9" name="Image 8"/>
          <p:cNvPicPr/>
          <p:nvPr/>
        </p:nvPicPr>
        <p:blipFill>
          <a:blip r:embed="rId2"/>
          <a:stretch>
            <a:fillRect/>
          </a:stretch>
        </p:blipFill>
        <p:spPr>
          <a:xfrm>
            <a:off x="1609619" y="2212908"/>
            <a:ext cx="6009692" cy="1925051"/>
          </a:xfrm>
          <a:prstGeom prst="rect">
            <a:avLst/>
          </a:prstGeom>
          <a:noFill/>
          <a:ln>
            <a:noFill/>
            <a:prstDash/>
          </a:ln>
        </p:spPr>
      </p:pic>
      <p:sp>
        <p:nvSpPr>
          <p:cNvPr id="8" name="Rectangle 7"/>
          <p:cNvSpPr/>
          <p:nvPr/>
        </p:nvSpPr>
        <p:spPr>
          <a:xfrm>
            <a:off x="445168" y="4426718"/>
            <a:ext cx="11502190" cy="1456809"/>
          </a:xfrm>
          <a:prstGeom prst="rect">
            <a:avLst/>
          </a:prstGeom>
        </p:spPr>
        <p:txBody>
          <a:bodyPr wrap="square">
            <a:spAutoFit/>
          </a:bodyPr>
          <a:lstStyle/>
          <a:p>
            <a:pPr lvl="0" algn="just">
              <a:spcBef>
                <a:spcPts val="1200"/>
              </a:spcBef>
              <a:spcAft>
                <a:spcPts val="800"/>
              </a:spcAft>
            </a:pPr>
            <a:r>
              <a:rPr lang="fr-FR" b="1" dirty="0" smtClean="0">
                <a:latin typeface="Times New Roman" panose="02020603050405020304" pitchFamily="18" charset="0"/>
                <a:cs typeface="Times New Roman" panose="02020603050405020304" pitchFamily="18" charset="0"/>
              </a:rPr>
              <a:t>1.5.4.</a:t>
            </a:r>
            <a:r>
              <a:rPr lang="fr-FR" b="1" dirty="0" smtClean="0">
                <a:latin typeface="Times New Roman" panose="02020603050405020304" pitchFamily="18" charset="0"/>
                <a:ea typeface="Calibri" panose="020F0502020204030204" pitchFamily="34" charset="0"/>
                <a:cs typeface="Times New Roman" panose="02020603050405020304" pitchFamily="18" charset="0"/>
              </a:rPr>
              <a:t>La ductilité</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spcBef>
                <a:spcPts val="1200"/>
              </a:spcBef>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 La ductilité est la </a:t>
            </a:r>
            <a:r>
              <a:rPr lang="fr-FR" dirty="0" smtClean="0">
                <a:latin typeface="Times New Roman" panose="02020603050405020304" pitchFamily="18" charset="0"/>
                <a:ea typeface="Calibri" panose="020F0502020204030204" pitchFamily="34" charset="0"/>
                <a:cs typeface="Times New Roman" panose="02020603050405020304" pitchFamily="18" charset="0"/>
              </a:rPr>
              <a:t>qualité </a:t>
            </a:r>
            <a:r>
              <a:rPr lang="fr-FR" dirty="0">
                <a:latin typeface="Times New Roman" panose="02020603050405020304" pitchFamily="18" charset="0"/>
                <a:ea typeface="Calibri" panose="020F0502020204030204" pitchFamily="34" charset="0"/>
                <a:cs typeface="Times New Roman" panose="02020603050405020304" pitchFamily="18" charset="0"/>
              </a:rPr>
              <a:t>que possèdent certains métaux de pouvoir </a:t>
            </a:r>
            <a:r>
              <a:rPr lang="fr-FR" b="1"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être étirés et allongés sans se rompre. Par exemple : (L’or, </a:t>
            </a:r>
            <a:r>
              <a:rPr lang="fr-FR" dirty="0">
                <a:latin typeface="Times New Roman" panose="02020603050405020304" pitchFamily="18" charset="0"/>
                <a:ea typeface="Calibri" panose="020F0502020204030204" pitchFamily="34" charset="0"/>
                <a:cs typeface="Times New Roman" panose="02020603050405020304" pitchFamily="18" charset="0"/>
              </a:rPr>
              <a:t>l'argent, le cuivre et l'aluminium sont par ordre décroissant très ductiles. Ce sont des matériaux très ductiles, capables d’être étirés jusqu’à obtenir des fils très fins.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0312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4351" y="335280"/>
            <a:ext cx="6716243" cy="618309"/>
          </a:xfrm>
        </p:spPr>
        <p:txBody>
          <a:bodyPr>
            <a:normAutofit fontScale="90000"/>
          </a:bodyPr>
          <a:lstStyle/>
          <a:p>
            <a:r>
              <a:rPr lang="fr-FR" dirty="0" smtClean="0">
                <a:solidFill>
                  <a:schemeClr val="accent6">
                    <a:lumMod val="50000"/>
                  </a:schemeClr>
                </a:solidFill>
                <a:latin typeface="Times New Roman" panose="02020603050405020304" pitchFamily="18" charset="0"/>
                <a:cs typeface="Times New Roman" panose="02020603050405020304" pitchFamily="18" charset="0"/>
              </a:rPr>
              <a:t>Photo et schéma de l’électrolyseur</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591" y="1331759"/>
            <a:ext cx="4891100" cy="421761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94" y="953589"/>
            <a:ext cx="6147014" cy="4739793"/>
          </a:xfrm>
          <a:prstGeom prst="rect">
            <a:avLst/>
          </a:prstGeom>
        </p:spPr>
      </p:pic>
    </p:spTree>
    <p:extLst>
      <p:ext uri="{BB962C8B-B14F-4D97-AF65-F5344CB8AC3E}">
        <p14:creationId xmlns:p14="http://schemas.microsoft.com/office/powerpoint/2010/main" val="33524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711" y="152401"/>
            <a:ext cx="8596668" cy="448492"/>
          </a:xfrm>
        </p:spPr>
        <p:txBody>
          <a:bodyPr>
            <a:normAutofit fontScale="90000"/>
          </a:bodyPr>
          <a:lstStyle/>
          <a:p>
            <a:pPr algn="ctr"/>
            <a:r>
              <a:rPr lang="fr-FR" sz="3100" b="1" dirty="0" smtClean="0">
                <a:solidFill>
                  <a:schemeClr val="accent4">
                    <a:lumMod val="60000"/>
                    <a:lumOff val="40000"/>
                  </a:schemeClr>
                </a:solidFill>
                <a:latin typeface="Times New Roman" panose="02020603050405020304" pitchFamily="18" charset="0"/>
                <a:cs typeface="Times New Roman" panose="02020603050405020304" pitchFamily="18" charset="0"/>
              </a:rPr>
              <a:t>Minerais </a:t>
            </a:r>
            <a:r>
              <a:rPr lang="fr-FR" sz="3100" b="1" dirty="0">
                <a:solidFill>
                  <a:schemeClr val="accent4">
                    <a:lumMod val="60000"/>
                    <a:lumOff val="40000"/>
                  </a:schemeClr>
                </a:solidFill>
                <a:latin typeface="Times New Roman" panose="02020603050405020304" pitchFamily="18" charset="0"/>
                <a:cs typeface="Times New Roman" panose="02020603050405020304" pitchFamily="18" charset="0"/>
              </a:rPr>
              <a:t>de fer</a:t>
            </a:r>
            <a:r>
              <a:rPr lang="en-US" dirty="0"/>
              <a:t/>
            </a:r>
            <a:br>
              <a:rPr lang="en-US" dirty="0"/>
            </a:br>
            <a:endParaRPr lang="en-US" dirty="0"/>
          </a:p>
        </p:txBody>
      </p:sp>
      <p:sp>
        <p:nvSpPr>
          <p:cNvPr id="3" name="Espace réservé du contenu 2"/>
          <p:cNvSpPr>
            <a:spLocks noGrp="1"/>
          </p:cNvSpPr>
          <p:nvPr>
            <p:ph idx="1"/>
          </p:nvPr>
        </p:nvSpPr>
        <p:spPr>
          <a:xfrm>
            <a:off x="363826" y="600893"/>
            <a:ext cx="10595912" cy="6113416"/>
          </a:xfrm>
        </p:spPr>
        <p:txBody>
          <a:bodyPr>
            <a:normAutofit/>
          </a:bodyPr>
          <a:lstStyle/>
          <a:p>
            <a:r>
              <a:rPr lang="fr-FR" b="1" dirty="0"/>
              <a:t>1.5.5.La densité et masse spécifique:</a:t>
            </a:r>
            <a:endParaRPr lang="en-US" dirty="0"/>
          </a:p>
          <a:p>
            <a:pPr marL="0" indent="0">
              <a:buNone/>
            </a:pPr>
            <a:r>
              <a:rPr lang="fr-FR" dirty="0">
                <a:latin typeface="Times New Roman" panose="02020603050405020304" pitchFamily="18" charset="0"/>
                <a:cs typeface="Times New Roman" panose="02020603050405020304" pitchFamily="18" charset="0"/>
              </a:rPr>
              <a:t>La masse spécifique d'un corps est la masse de l'unité de volume de ce corps. L'unité de volume choisie est décimètre cube (dm3). La masse spécifique s'exprime donc en kilogrammes par dm3 (nombre concret). La densité est le rapport de la masse d'un certain volume de ce corps à la masse d'un égal volume d'eau. On aura donc: Densité= masse volumique d'un corps / masse V du même volume d'eau. La densité est un nombre abstrait (sans unité</a:t>
            </a:r>
            <a:r>
              <a:rPr lang="fr-FR" dirty="0" smtClean="0">
                <a:latin typeface="Times New Roman" panose="02020603050405020304" pitchFamily="18" charset="0"/>
                <a:cs typeface="Times New Roman" panose="02020603050405020304" pitchFamily="18" charset="0"/>
              </a:rPr>
              <a:t>).</a:t>
            </a:r>
          </a:p>
          <a:p>
            <a:pPr marL="0" indent="0">
              <a:buNone/>
            </a:pPr>
            <a:r>
              <a:rPr lang="fr-FR" dirty="0" smtClean="0">
                <a:latin typeface="Times New Roman" panose="02020603050405020304" pitchFamily="18" charset="0"/>
                <a:cs typeface="Times New Roman" panose="02020603050405020304" pitchFamily="18" charset="0"/>
              </a:rPr>
              <a:t>                       Tableau </a:t>
            </a:r>
            <a:r>
              <a:rPr lang="fr-FR" dirty="0">
                <a:latin typeface="Times New Roman" panose="02020603050405020304" pitchFamily="18" charset="0"/>
                <a:cs typeface="Times New Roman" panose="02020603050405020304" pitchFamily="18" charset="0"/>
              </a:rPr>
              <a:t>2 : densité de quelques </a:t>
            </a:r>
            <a:r>
              <a:rPr lang="fr-FR" dirty="0" smtClean="0">
                <a:latin typeface="Times New Roman" panose="02020603050405020304" pitchFamily="18" charset="0"/>
                <a:cs typeface="Times New Roman" panose="02020603050405020304" pitchFamily="18" charset="0"/>
              </a:rPr>
              <a:t>métaux</a:t>
            </a:r>
          </a:p>
          <a:p>
            <a:pPr marL="0" indent="0">
              <a:buNone/>
            </a:pPr>
            <a:endParaRPr lang="en-US" dirty="0"/>
          </a:p>
          <a:p>
            <a:pPr marL="0" indent="0">
              <a:buNone/>
            </a:pPr>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2281334779"/>
              </p:ext>
            </p:extLst>
          </p:nvPr>
        </p:nvGraphicFramePr>
        <p:xfrm>
          <a:off x="1509655" y="2923675"/>
          <a:ext cx="5031740" cy="1282566"/>
        </p:xfrm>
        <a:graphic>
          <a:graphicData uri="http://schemas.openxmlformats.org/drawingml/2006/table">
            <a:tbl>
              <a:tblPr>
                <a:tableStyleId>{5C22544A-7EE6-4342-B048-85BDC9FD1C3A}</a:tableStyleId>
              </a:tblPr>
              <a:tblGrid>
                <a:gridCol w="2521585">
                  <a:extLst>
                    <a:ext uri="{9D8B030D-6E8A-4147-A177-3AD203B41FA5}">
                      <a16:colId xmlns:a16="http://schemas.microsoft.com/office/drawing/2014/main" val="615111122"/>
                    </a:ext>
                  </a:extLst>
                </a:gridCol>
                <a:gridCol w="2510155">
                  <a:extLst>
                    <a:ext uri="{9D8B030D-6E8A-4147-A177-3AD203B41FA5}">
                      <a16:colId xmlns:a16="http://schemas.microsoft.com/office/drawing/2014/main" val="1174142598"/>
                    </a:ext>
                  </a:extLst>
                </a:gridCol>
              </a:tblGrid>
              <a:tr h="213761">
                <a:tc>
                  <a:txBody>
                    <a:bodyPr/>
                    <a:lstStyle/>
                    <a:p>
                      <a:pPr algn="ctr">
                        <a:spcBef>
                          <a:spcPts val="1200"/>
                        </a:spcBef>
                        <a:spcAft>
                          <a:spcPts val="0"/>
                        </a:spcAft>
                      </a:pPr>
                      <a:r>
                        <a:rPr lang="fr-FR" sz="1200">
                          <a:effectLst/>
                        </a:rPr>
                        <a:t>Métaux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200"/>
                        </a:spcBef>
                        <a:spcAft>
                          <a:spcPts val="0"/>
                        </a:spcAft>
                      </a:pPr>
                      <a:r>
                        <a:rPr lang="fr-FR" sz="1200" dirty="0">
                          <a:effectLst/>
                        </a:rPr>
                        <a:t>Densité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4251673"/>
                  </a:ext>
                </a:extLst>
              </a:tr>
              <a:tr h="213761">
                <a:tc>
                  <a:txBody>
                    <a:bodyPr/>
                    <a:lstStyle/>
                    <a:p>
                      <a:pPr algn="ctr">
                        <a:spcBef>
                          <a:spcPts val="1200"/>
                        </a:spcBef>
                        <a:spcAft>
                          <a:spcPts val="0"/>
                        </a:spcAft>
                      </a:pPr>
                      <a:r>
                        <a:rPr lang="fr-FR" sz="1200" dirty="0">
                          <a:effectLst/>
                        </a:rPr>
                        <a:t>Acier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1200"/>
                        </a:spcBef>
                        <a:spcAft>
                          <a:spcPts val="0"/>
                        </a:spcAft>
                      </a:pPr>
                      <a:r>
                        <a:rPr lang="fr-FR" sz="1200" dirty="0" smtClean="0">
                          <a:effectLst/>
                        </a:rPr>
                        <a:t>                     7,85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1428679"/>
                  </a:ext>
                </a:extLst>
              </a:tr>
              <a:tr h="213761">
                <a:tc>
                  <a:txBody>
                    <a:bodyPr/>
                    <a:lstStyle/>
                    <a:p>
                      <a:pPr algn="ctr">
                        <a:spcBef>
                          <a:spcPts val="1200"/>
                        </a:spcBef>
                        <a:spcAft>
                          <a:spcPts val="0"/>
                        </a:spcAft>
                      </a:pPr>
                      <a:r>
                        <a:rPr lang="fr-FR" sz="1200">
                          <a:effectLst/>
                        </a:rPr>
                        <a:t>Cuivre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200"/>
                        </a:spcBef>
                        <a:spcAft>
                          <a:spcPts val="0"/>
                        </a:spcAft>
                      </a:pPr>
                      <a:r>
                        <a:rPr lang="fr-FR" sz="1200" dirty="0">
                          <a:effectLst/>
                        </a:rPr>
                        <a:t>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706510"/>
                  </a:ext>
                </a:extLst>
              </a:tr>
              <a:tr h="213761">
                <a:tc>
                  <a:txBody>
                    <a:bodyPr/>
                    <a:lstStyle/>
                    <a:p>
                      <a:pPr algn="ctr">
                        <a:spcBef>
                          <a:spcPts val="1200"/>
                        </a:spcBef>
                        <a:spcAft>
                          <a:spcPts val="0"/>
                        </a:spcAft>
                      </a:pPr>
                      <a:r>
                        <a:rPr lang="fr-FR" sz="1200">
                          <a:effectLst/>
                        </a:rPr>
                        <a:t>Plomb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200"/>
                        </a:spcBef>
                        <a:spcAft>
                          <a:spcPts val="0"/>
                        </a:spcAft>
                      </a:pPr>
                      <a:r>
                        <a:rPr lang="fr-FR" sz="1200" dirty="0">
                          <a:effectLst/>
                        </a:rPr>
                        <a:t>11,4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636415"/>
                  </a:ext>
                </a:extLst>
              </a:tr>
              <a:tr h="213761">
                <a:tc>
                  <a:txBody>
                    <a:bodyPr/>
                    <a:lstStyle/>
                    <a:p>
                      <a:pPr algn="ctr">
                        <a:spcBef>
                          <a:spcPts val="1200"/>
                        </a:spcBef>
                        <a:spcAft>
                          <a:spcPts val="0"/>
                        </a:spcAft>
                      </a:pPr>
                      <a:r>
                        <a:rPr lang="fr-FR" sz="1200">
                          <a:effectLst/>
                        </a:rPr>
                        <a:t>Aluminium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200"/>
                        </a:spcBef>
                        <a:spcAft>
                          <a:spcPts val="0"/>
                        </a:spcAft>
                      </a:pPr>
                      <a:r>
                        <a:rPr lang="fr-FR" sz="1200" dirty="0">
                          <a:effectLst/>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7538574"/>
                  </a:ext>
                </a:extLst>
              </a:tr>
              <a:tr h="213761">
                <a:tc>
                  <a:txBody>
                    <a:bodyPr/>
                    <a:lstStyle/>
                    <a:p>
                      <a:pPr algn="ctr">
                        <a:spcBef>
                          <a:spcPts val="1200"/>
                        </a:spcBef>
                        <a:spcAft>
                          <a:spcPts val="0"/>
                        </a:spcAft>
                      </a:pPr>
                      <a:r>
                        <a:rPr lang="fr-FR" sz="1200">
                          <a:effectLst/>
                        </a:rPr>
                        <a:t>Etain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200"/>
                        </a:spcBef>
                        <a:spcAft>
                          <a:spcPts val="0"/>
                        </a:spcAft>
                      </a:pPr>
                      <a:r>
                        <a:rPr lang="fr-FR" sz="1200" dirty="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0882815"/>
                  </a:ext>
                </a:extLst>
              </a:tr>
            </a:tbl>
          </a:graphicData>
        </a:graphic>
      </p:graphicFrame>
      <p:sp>
        <p:nvSpPr>
          <p:cNvPr id="5" name="Rectangle 4"/>
          <p:cNvSpPr/>
          <p:nvPr/>
        </p:nvSpPr>
        <p:spPr>
          <a:xfrm>
            <a:off x="577516" y="4348649"/>
            <a:ext cx="10382222" cy="1456809"/>
          </a:xfrm>
          <a:prstGeom prst="rect">
            <a:avLst/>
          </a:prstGeom>
        </p:spPr>
        <p:txBody>
          <a:bodyPr wrap="square">
            <a:spAutoFit/>
          </a:bodyPr>
          <a:lstStyle/>
          <a:p>
            <a:pPr marL="270510" algn="just">
              <a:spcBef>
                <a:spcPts val="1200"/>
              </a:spcBef>
              <a:spcAft>
                <a:spcPts val="800"/>
              </a:spcAft>
            </a:pPr>
            <a:r>
              <a:rPr lang="fr-FR" b="1" dirty="0">
                <a:latin typeface="Times New Roman" panose="02020603050405020304" pitchFamily="18" charset="0"/>
                <a:ea typeface="Calibri" panose="020F0502020204030204" pitchFamily="34" charset="0"/>
                <a:cs typeface="Times New Roman" panose="02020603050405020304" pitchFamily="18" charset="0"/>
              </a:rPr>
              <a:t>1.5.6. Chaleur spécifique ou chaleur massique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spcBef>
                <a:spcPts val="1200"/>
              </a:spcBef>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 La chaleur spécifique est la quantité de chaleur qu'il faut pour élever de 1°C la température d'un corps. Cette caractéristique entre surtout en œuvre dans les domaines du travail à chaud des matériaux tels que : le moulage, le soudage, le forgeage et la gamme des traitements thermiques.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3855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3043" y="0"/>
            <a:ext cx="4487777" cy="768645"/>
          </a:xfrm>
        </p:spPr>
        <p:txBody>
          <a:bodyPr>
            <a:normAutofit fontScale="90000"/>
          </a:bodyPr>
          <a:lstStyle/>
          <a:p>
            <a:pPr>
              <a:lnSpc>
                <a:spcPct val="170000"/>
              </a:lnSpc>
            </a:pPr>
            <a:r>
              <a:rPr lang="fr-FR" b="1" dirty="0">
                <a:solidFill>
                  <a:schemeClr val="accent4">
                    <a:lumMod val="75000"/>
                  </a:schemeClr>
                </a:solidFill>
                <a:latin typeface="Times New Roman" panose="02020603050405020304" pitchFamily="18" charset="0"/>
                <a:cs typeface="Times New Roman" panose="02020603050405020304" pitchFamily="18" charset="0"/>
              </a:rPr>
              <a:t>1.5.7.      La dilatabilité</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91887" y="818833"/>
            <a:ext cx="11416936" cy="5656218"/>
          </a:xfrm>
        </p:spPr>
        <p:txBody>
          <a:bodyPr>
            <a:normAutofit fontScale="77500" lnSpcReduction="20000"/>
          </a:bodyPr>
          <a:lstStyle/>
          <a:p>
            <a:pPr marL="0" indent="0">
              <a:lnSpc>
                <a:spcPct val="170000"/>
              </a:lnSpc>
              <a:buNone/>
            </a:pPr>
            <a:r>
              <a:rPr lang="fr-FR" sz="2600" dirty="0" smtClean="0">
                <a:latin typeface="Times New Roman" panose="02020603050405020304" pitchFamily="18" charset="0"/>
                <a:cs typeface="Times New Roman" panose="02020603050405020304" pitchFamily="18" charset="0"/>
              </a:rPr>
              <a:t>Sous </a:t>
            </a:r>
            <a:r>
              <a:rPr lang="fr-FR" sz="2600" dirty="0">
                <a:latin typeface="Times New Roman" panose="02020603050405020304" pitchFamily="18" charset="0"/>
                <a:cs typeface="Times New Roman" panose="02020603050405020304" pitchFamily="18" charset="0"/>
              </a:rPr>
              <a:t>l'action de la chaleur, le volume des pièces augmente.  Sous l'action du froid, le volume des pièces diminue. Cette propriété est très importante dans la construction des ouvrages métalliques et peut causer des effets néfastes à la vie de ceux-ci. Ainsi, un élément anormalement « BRIDE » risque de casser ou de ne plus remplir sa fonction sous les effets de la dilatation ou du retrait. </a:t>
            </a:r>
            <a:endParaRPr lang="en-US" sz="2600" dirty="0">
              <a:latin typeface="Times New Roman" panose="02020603050405020304" pitchFamily="18" charset="0"/>
              <a:cs typeface="Times New Roman" panose="02020603050405020304" pitchFamily="18" charset="0"/>
            </a:endParaRPr>
          </a:p>
          <a:p>
            <a:pPr marL="0" indent="0">
              <a:lnSpc>
                <a:spcPct val="170000"/>
              </a:lnSpc>
              <a:buNone/>
            </a:pPr>
            <a:r>
              <a:rPr lang="fr-FR" sz="2600" b="1" dirty="0">
                <a:latin typeface="Times New Roman" panose="02020603050405020304" pitchFamily="18" charset="0"/>
                <a:cs typeface="Times New Roman" panose="02020603050405020304" pitchFamily="18" charset="0"/>
              </a:rPr>
              <a:t>1.5.8. Propriétés magnétiques </a:t>
            </a:r>
            <a:endParaRPr lang="en-US" sz="2600" dirty="0">
              <a:latin typeface="Times New Roman" panose="02020603050405020304" pitchFamily="18" charset="0"/>
              <a:cs typeface="Times New Roman" panose="02020603050405020304" pitchFamily="18" charset="0"/>
            </a:endParaRPr>
          </a:p>
          <a:p>
            <a:pPr marL="0" indent="0">
              <a:lnSpc>
                <a:spcPct val="170000"/>
              </a:lnSpc>
              <a:buNone/>
            </a:pPr>
            <a:r>
              <a:rPr lang="fr-FR" sz="2600" dirty="0">
                <a:latin typeface="Times New Roman" panose="02020603050405020304" pitchFamily="18" charset="0"/>
                <a:cs typeface="Times New Roman" panose="02020603050405020304" pitchFamily="18" charset="0"/>
              </a:rPr>
              <a:t> Les métaux ferreux (fer, acier, fonte) sont attirés par le aimants ; résistance à la corrosion : - certains métaux sont très sensibles à la corrosion et sont rapidement détruits s’ils ne sont pas protégés Exemple : l’acier qui « rouille » est détruit par son oxyde, qui est poreux. - certains métaux, comme l’aluminium, sont protégés par leur oxyde… lequel forme une pellicule protectrice résistante ; - Certains métaux, tels que les métaux nobles, ne s’oxydent pas dans les conditions normales d’utilisation. Exemple : l’or, le platine, l’argent etc. </a:t>
            </a:r>
            <a:endParaRPr lang="en-US" sz="2600" dirty="0">
              <a:latin typeface="Times New Roman" panose="02020603050405020304" pitchFamily="18" charset="0"/>
              <a:cs typeface="Times New Roman" panose="02020603050405020304" pitchFamily="18" charset="0"/>
            </a:endParaRPr>
          </a:p>
          <a:p>
            <a:pPr marL="0" indent="0">
              <a:lnSpc>
                <a:spcPct val="150000"/>
              </a:lnSpc>
              <a:buNone/>
            </a:pPr>
            <a:endParaRPr lang="en-US" dirty="0"/>
          </a:p>
        </p:txBody>
      </p:sp>
    </p:spTree>
    <p:extLst>
      <p:ext uri="{BB962C8B-B14F-4D97-AF65-F5344CB8AC3E}">
        <p14:creationId xmlns:p14="http://schemas.microsoft.com/office/powerpoint/2010/main" val="288283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9327" y="135557"/>
            <a:ext cx="3683724" cy="413084"/>
          </a:xfrm>
        </p:spPr>
        <p:txBody>
          <a:bodyPr>
            <a:normAutofit fontScale="90000"/>
          </a:bodyPr>
          <a:lstStyle/>
          <a:p>
            <a:pPr algn="ctr"/>
            <a:r>
              <a:rPr lang="fr-FR" sz="2800" b="1" dirty="0">
                <a:solidFill>
                  <a:schemeClr val="accent5">
                    <a:lumMod val="60000"/>
                    <a:lumOff val="40000"/>
                  </a:schemeClr>
                </a:solidFill>
                <a:latin typeface="Times New Roman" panose="02020603050405020304" pitchFamily="18" charset="0"/>
                <a:cs typeface="Times New Roman" panose="02020603050405020304" pitchFamily="18" charset="0"/>
              </a:rPr>
              <a:t>1.5.9. Alliages métalliques</a:t>
            </a:r>
            <a:r>
              <a:rPr lang="en-US" dirty="0"/>
              <a:t/>
            </a:r>
            <a:br>
              <a:rPr lang="en-US" dirty="0"/>
            </a:br>
            <a:endParaRPr lang="en-US" dirty="0"/>
          </a:p>
        </p:txBody>
      </p:sp>
      <p:sp>
        <p:nvSpPr>
          <p:cNvPr id="3" name="Espace réservé du contenu 2"/>
          <p:cNvSpPr>
            <a:spLocks noGrp="1"/>
          </p:cNvSpPr>
          <p:nvPr>
            <p:ph idx="1"/>
          </p:nvPr>
        </p:nvSpPr>
        <p:spPr>
          <a:xfrm>
            <a:off x="289446" y="673769"/>
            <a:ext cx="11612880" cy="5895473"/>
          </a:xfrm>
        </p:spPr>
        <p:txBody>
          <a:bodyPr>
            <a:normAutofit fontScale="85000" lnSpcReduction="20000"/>
          </a:bodyPr>
          <a:lstStyle/>
          <a:p>
            <a:pPr marL="0" indent="0">
              <a:lnSpc>
                <a:spcPct val="150000"/>
              </a:lnSpc>
              <a:buNone/>
            </a:pPr>
            <a:r>
              <a:rPr lang="fr-FR" b="1"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plupart des métaux </a:t>
            </a:r>
            <a:r>
              <a:rPr lang="fr-FR" dirty="0" smtClean="0">
                <a:latin typeface="Times New Roman" panose="02020603050405020304" pitchFamily="18" charset="0"/>
                <a:cs typeface="Times New Roman" panose="02020603050405020304" pitchFamily="18" charset="0"/>
              </a:rPr>
              <a:t>purs, en raison de </a:t>
            </a:r>
            <a:r>
              <a:rPr lang="fr-FR" dirty="0">
                <a:latin typeface="Times New Roman" panose="02020603050405020304" pitchFamily="18" charset="0"/>
                <a:cs typeface="Times New Roman" panose="02020603050405020304" pitchFamily="18" charset="0"/>
              </a:rPr>
              <a:t>leurs propriétés physiques, mécaniques et </a:t>
            </a:r>
            <a:r>
              <a:rPr lang="fr-FR" dirty="0" smtClean="0">
                <a:latin typeface="Times New Roman" panose="02020603050405020304" pitchFamily="18" charset="0"/>
                <a:cs typeface="Times New Roman" panose="02020603050405020304" pitchFamily="18" charset="0"/>
              </a:rPr>
              <a:t>chimiques sont </a:t>
            </a:r>
            <a:r>
              <a:rPr lang="fr-FR" dirty="0">
                <a:latin typeface="Times New Roman" panose="02020603050405020304" pitchFamily="18" charset="0"/>
                <a:cs typeface="Times New Roman" panose="02020603050405020304" pitchFamily="18" charset="0"/>
              </a:rPr>
              <a:t>difficilement utilisables dans l'industrie moderne parce qu'ils n’assurent pas les propriétés physicochimiques et technologiques exigées. Donc leur emploi est très rare et on utilise surtout leurs alliages. Par définition, un alliage est un mélange homogène, c’est-à-dire  la combinaison d’un métal avec une ou plusieurs autres substances dans le but d’obtenir des propriétés mécaniques précises. L’addition volontaire à un métal pur un ou plusieurs éléments peut modifier profondément les propriétés des métaux. Le mélange obtenu se nomme alliage métallique. Les alliages métalliques peuvent être binaires, ternaires, quaternaires, ceux qui renferment successivement 2 ou 4 éléments. Un alliage permet de combiner les propriétés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des différents métaux qui sont </a:t>
            </a:r>
            <a:r>
              <a:rPr lang="fr-FR" dirty="0" smtClean="0">
                <a:latin typeface="Times New Roman" panose="02020603050405020304" pitchFamily="18" charset="0"/>
                <a:cs typeface="Times New Roman" panose="02020603050405020304" pitchFamily="18" charset="0"/>
              </a:rPr>
              <a:t>mélangés</a:t>
            </a:r>
            <a:r>
              <a:rPr lang="fr-FR" dirty="0">
                <a:latin typeface="Times New Roman" panose="02020603050405020304" pitchFamily="18" charset="0"/>
                <a:cs typeface="Times New Roman" panose="02020603050405020304" pitchFamily="18" charset="0"/>
              </a:rPr>
              <a:t>. On classe généralement les alliages en deux catégories :</a:t>
            </a:r>
            <a:endParaRPr lang="en-US" dirty="0">
              <a:latin typeface="Times New Roman" panose="02020603050405020304" pitchFamily="18" charset="0"/>
              <a:cs typeface="Times New Roman" panose="02020603050405020304" pitchFamily="18" charset="0"/>
            </a:endParaRPr>
          </a:p>
          <a:p>
            <a:pPr marL="0" indent="0">
              <a:buNone/>
            </a:pPr>
            <a:r>
              <a:rPr lang="fr-FR" sz="1900" dirty="0" smtClean="0">
                <a:latin typeface="Times New Roman" panose="02020603050405020304" pitchFamily="18" charset="0"/>
                <a:cs typeface="Times New Roman" panose="02020603050405020304" pitchFamily="18" charset="0"/>
              </a:rPr>
              <a:t>On classe </a:t>
            </a:r>
            <a:r>
              <a:rPr lang="fr-FR" sz="1900" dirty="0">
                <a:latin typeface="Times New Roman" panose="02020603050405020304" pitchFamily="18" charset="0"/>
                <a:cs typeface="Times New Roman" panose="02020603050405020304" pitchFamily="18" charset="0"/>
              </a:rPr>
              <a:t>généralement les alliages en deux catégories :</a:t>
            </a:r>
            <a:endParaRPr lang="en-US" sz="1900" dirty="0">
              <a:latin typeface="Times New Roman" panose="02020603050405020304" pitchFamily="18" charset="0"/>
              <a:cs typeface="Times New Roman" panose="02020603050405020304" pitchFamily="18" charset="0"/>
            </a:endParaRPr>
          </a:p>
          <a:p>
            <a:pPr marL="0" indent="0">
              <a:buNone/>
            </a:pPr>
            <a:r>
              <a:rPr lang="fr-FR" sz="1900" b="1" dirty="0">
                <a:latin typeface="Times New Roman" panose="02020603050405020304" pitchFamily="18" charset="0"/>
                <a:cs typeface="Times New Roman" panose="02020603050405020304" pitchFamily="18" charset="0"/>
              </a:rPr>
              <a:t>1.6. Les alliages ferreux  </a:t>
            </a:r>
            <a:endParaRPr lang="en-US" sz="1900" dirty="0">
              <a:latin typeface="Times New Roman" panose="02020603050405020304" pitchFamily="18" charset="0"/>
              <a:cs typeface="Times New Roman" panose="02020603050405020304" pitchFamily="18" charset="0"/>
            </a:endParaRPr>
          </a:p>
          <a:p>
            <a:pPr marL="0" indent="0">
              <a:lnSpc>
                <a:spcPct val="170000"/>
              </a:lnSpc>
              <a:buNone/>
            </a:pPr>
            <a:r>
              <a:rPr lang="fr-FR" sz="1900" dirty="0">
                <a:latin typeface="Times New Roman" panose="02020603050405020304" pitchFamily="18" charset="0"/>
                <a:cs typeface="Times New Roman" panose="02020603050405020304" pitchFamily="18" charset="0"/>
              </a:rPr>
              <a:t>Les alliages ferreux sont des alliages dont le principal constituant est le fer. Pour déterminer rapidement si un alliage est ferreux ou non, il suffit d’approcher un aimant de l’alliage en question. Si l’alliage est ferreux, il attirera l’aimant alors qu’il n’y aura pas d’attraction s’il s’agit d’un alliage non ferreux.</a:t>
            </a:r>
            <a:r>
              <a:rPr lang="fr-FR" sz="1900" b="1"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lvl="0" indent="0">
              <a:lnSpc>
                <a:spcPct val="170000"/>
              </a:lnSpc>
              <a:buNone/>
            </a:pPr>
            <a:r>
              <a:rPr lang="fr-FR" sz="1900" b="1" dirty="0">
                <a:latin typeface="Times New Roman" panose="02020603050405020304" pitchFamily="18" charset="0"/>
                <a:cs typeface="Times New Roman" panose="02020603050405020304" pitchFamily="18" charset="0"/>
              </a:rPr>
              <a:t>La fonte </a:t>
            </a:r>
            <a:r>
              <a:rPr lang="fr-FR" sz="1900" b="1" dirty="0" smtClean="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indent="0">
              <a:lnSpc>
                <a:spcPct val="170000"/>
              </a:lnSpc>
              <a:buNone/>
            </a:pPr>
            <a:r>
              <a:rPr lang="fr-FR" sz="1900" dirty="0">
                <a:latin typeface="Times New Roman" panose="02020603050405020304" pitchFamily="18" charset="0"/>
                <a:cs typeface="Times New Roman" panose="02020603050405020304" pitchFamily="18" charset="0"/>
              </a:rPr>
              <a:t>Ce sont des alliages de fer et de carbone, tels que leurs teneurs en carbone est comprise entre 2 et 6.69%. Leur grande coulabilité permet d’obtenir des pièces de fonderie aux formes complexes. A cause du pourcentage élevé de carbone qu’elles contiennent, elles sont en général assez fragiles, peu ductiles (inadaptées aux déformations à froid : forgeage, laminage…) et difficilement soudables.</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endParaRPr lang="en-US" dirty="0"/>
          </a:p>
        </p:txBody>
      </p:sp>
    </p:spTree>
    <p:extLst>
      <p:ext uri="{BB962C8B-B14F-4D97-AF65-F5344CB8AC3E}">
        <p14:creationId xmlns:p14="http://schemas.microsoft.com/office/powerpoint/2010/main" val="1318825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2413" y="597569"/>
            <a:ext cx="6844250" cy="425115"/>
          </a:xfrm>
        </p:spPr>
        <p:txBody>
          <a:bodyPr>
            <a:normAutofit fontScale="90000"/>
          </a:bodyPr>
          <a:lstStyle/>
          <a:p>
            <a:r>
              <a:rPr lang="fr-FR" sz="3200" b="1" dirty="0">
                <a:solidFill>
                  <a:schemeClr val="accent5">
                    <a:lumMod val="50000"/>
                  </a:schemeClr>
                </a:solidFill>
                <a:latin typeface="Times New Roman" panose="02020603050405020304" pitchFamily="18" charset="0"/>
                <a:cs typeface="Times New Roman" panose="02020603050405020304" pitchFamily="18" charset="0"/>
              </a:rPr>
              <a:t>1.6. </a:t>
            </a:r>
            <a:r>
              <a:rPr lang="fr-FR" sz="3200" b="1" dirty="0" smtClean="0">
                <a:solidFill>
                  <a:schemeClr val="accent5">
                    <a:lumMod val="50000"/>
                  </a:schemeClr>
                </a:solidFill>
                <a:latin typeface="Times New Roman" panose="02020603050405020304" pitchFamily="18" charset="0"/>
                <a:cs typeface="Times New Roman" panose="02020603050405020304" pitchFamily="18" charset="0"/>
              </a:rPr>
              <a:t>LES ALLIAGES FERREUX(SUITE)</a:t>
            </a:r>
            <a:r>
              <a:rPr lang="en-US" dirty="0" smtClean="0"/>
              <a:t/>
            </a:r>
            <a:br>
              <a:rPr lang="en-US" dirty="0" smtClean="0"/>
            </a:br>
            <a:endParaRPr lang="en-US" dirty="0"/>
          </a:p>
        </p:txBody>
      </p:sp>
      <p:sp>
        <p:nvSpPr>
          <p:cNvPr id="3" name="Espace réservé du contenu 2"/>
          <p:cNvSpPr>
            <a:spLocks noGrp="1"/>
          </p:cNvSpPr>
          <p:nvPr>
            <p:ph idx="1"/>
          </p:nvPr>
        </p:nvSpPr>
        <p:spPr>
          <a:xfrm>
            <a:off x="182191" y="1022684"/>
            <a:ext cx="11921577" cy="5835316"/>
          </a:xfrm>
        </p:spPr>
        <p:txBody>
          <a:bodyPr>
            <a:normAutofit fontScale="32500" lnSpcReduction="20000"/>
          </a:bodyPr>
          <a:lstStyle/>
          <a:p>
            <a:pPr lvl="0">
              <a:lnSpc>
                <a:spcPct val="170000"/>
              </a:lnSpc>
            </a:pPr>
            <a:r>
              <a:rPr lang="fr-FR" sz="4400" b="1" dirty="0">
                <a:latin typeface="Times New Roman" panose="02020603050405020304" pitchFamily="18" charset="0"/>
                <a:cs typeface="Times New Roman" panose="02020603050405020304" pitchFamily="18" charset="0"/>
              </a:rPr>
              <a:t>L’Acier </a:t>
            </a:r>
            <a:r>
              <a:rPr lang="fr-FR" sz="4400" b="1"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0" indent="0">
              <a:lnSpc>
                <a:spcPct val="170000"/>
              </a:lnSpc>
              <a:buNone/>
            </a:pPr>
            <a:r>
              <a:rPr lang="fr-FR" sz="4400" dirty="0">
                <a:latin typeface="Times New Roman" panose="02020603050405020304" pitchFamily="18" charset="0"/>
                <a:cs typeface="Times New Roman" panose="02020603050405020304" pitchFamily="18" charset="0"/>
              </a:rPr>
              <a:t>Les aciers sont des matériaux contenant en masse plus de fer que tout autre élément et dont la teneur en carbone est inférieure à 1,7%, limite courante qui distingue les fontes. La normalisation (NF EN 10020) retient trois familles principales d’aciers : les aciers non alliés (aucun élément d’alliage ne dépasse 0,6% ; sauf 1,65% pour Mn (Manganèse)), les aciers faiblement alliés et les aciers fortement alliés (aciers inoxydables). De prix compétitif, mieux adaptées au moulage que les aciers, du fait d’une plus grande fluidité à chaud et de température de fusion inférieures (1200°C contre 1500°C), les fontes sont régulièrement utilisées. </a:t>
            </a:r>
            <a:endParaRPr lang="en-US" sz="4400" dirty="0">
              <a:latin typeface="Times New Roman" panose="02020603050405020304" pitchFamily="18" charset="0"/>
              <a:cs typeface="Times New Roman" panose="02020603050405020304" pitchFamily="18" charset="0"/>
            </a:endParaRPr>
          </a:p>
          <a:p>
            <a:pPr marL="914400" lvl="2" indent="0">
              <a:lnSpc>
                <a:spcPct val="170000"/>
              </a:lnSpc>
              <a:buNone/>
            </a:pPr>
            <a:r>
              <a:rPr lang="fr-FR" sz="4400" b="1" dirty="0" smtClean="0">
                <a:latin typeface="Times New Roman" panose="02020603050405020304" pitchFamily="18" charset="0"/>
                <a:cs typeface="Times New Roman" panose="02020603050405020304" pitchFamily="18" charset="0"/>
              </a:rPr>
              <a:t>1.6.1. </a:t>
            </a:r>
            <a:r>
              <a:rPr lang="fr-FR" sz="4400" b="1" dirty="0" smtClean="0">
                <a:solidFill>
                  <a:schemeClr val="tx1"/>
                </a:solidFill>
                <a:latin typeface="Times New Roman" panose="02020603050405020304" pitchFamily="18" charset="0"/>
                <a:cs typeface="Times New Roman" panose="02020603050405020304" pitchFamily="18" charset="0"/>
              </a:rPr>
              <a:t>LES ALLIAGES NON FERREUX </a:t>
            </a:r>
            <a:endParaRPr lang="en-US" sz="4400" b="1" dirty="0" smtClean="0">
              <a:solidFill>
                <a:schemeClr val="tx1"/>
              </a:solidFill>
              <a:latin typeface="Times New Roman" panose="02020603050405020304" pitchFamily="18" charset="0"/>
              <a:cs typeface="Times New Roman" panose="02020603050405020304" pitchFamily="18" charset="0"/>
            </a:endParaRPr>
          </a:p>
          <a:p>
            <a:pPr marL="0" indent="0">
              <a:lnSpc>
                <a:spcPct val="170000"/>
              </a:lnSpc>
              <a:buNone/>
            </a:pPr>
            <a:r>
              <a:rPr lang="fr-FR" sz="4400" dirty="0" smtClean="0">
                <a:latin typeface="Times New Roman" panose="02020603050405020304" pitchFamily="18" charset="0"/>
                <a:cs typeface="Times New Roman" panose="02020603050405020304" pitchFamily="18" charset="0"/>
              </a:rPr>
              <a:t>Un </a:t>
            </a:r>
            <a:r>
              <a:rPr lang="fr-FR" sz="4400" dirty="0">
                <a:latin typeface="Times New Roman" panose="02020603050405020304" pitchFamily="18" charset="0"/>
                <a:cs typeface="Times New Roman" panose="02020603050405020304" pitchFamily="18" charset="0"/>
              </a:rPr>
              <a:t>alliage non ferreux ne contient pas de fer, mais combine plutôt d’autres métaux. Ces alliages ne seront pas attirés pas aimant. Par exemple :</a:t>
            </a:r>
            <a:endParaRPr lang="en-US" sz="4400" dirty="0">
              <a:latin typeface="Times New Roman" panose="02020603050405020304" pitchFamily="18" charset="0"/>
              <a:cs typeface="Times New Roman" panose="02020603050405020304" pitchFamily="18" charset="0"/>
            </a:endParaRPr>
          </a:p>
          <a:p>
            <a:pPr lvl="0">
              <a:lnSpc>
                <a:spcPct val="170000"/>
              </a:lnSpc>
            </a:pPr>
            <a:r>
              <a:rPr lang="fr-FR" sz="4400" b="1" dirty="0">
                <a:latin typeface="Times New Roman" panose="02020603050405020304" pitchFamily="18" charset="0"/>
                <a:cs typeface="Times New Roman" panose="02020603050405020304" pitchFamily="18" charset="0"/>
              </a:rPr>
              <a:t>Le laiton</a:t>
            </a:r>
            <a:r>
              <a:rPr lang="fr-FR" sz="4400" dirty="0">
                <a:latin typeface="Times New Roman" panose="02020603050405020304" pitchFamily="18" charset="0"/>
                <a:cs typeface="Times New Roman" panose="02020603050405020304" pitchFamily="18" charset="0"/>
              </a:rPr>
              <a:t> : est un alliage de zinc et de cuivre qui est utilisé en robinetterie ;</a:t>
            </a:r>
            <a:endParaRPr lang="en-US" sz="4400" dirty="0">
              <a:latin typeface="Times New Roman" panose="02020603050405020304" pitchFamily="18" charset="0"/>
              <a:cs typeface="Times New Roman" panose="02020603050405020304" pitchFamily="18" charset="0"/>
            </a:endParaRPr>
          </a:p>
          <a:p>
            <a:pPr lvl="0">
              <a:lnSpc>
                <a:spcPct val="170000"/>
              </a:lnSpc>
            </a:pPr>
            <a:r>
              <a:rPr lang="fr-FR" sz="4400" b="1" dirty="0">
                <a:latin typeface="Times New Roman" panose="02020603050405020304" pitchFamily="18" charset="0"/>
                <a:cs typeface="Times New Roman" panose="02020603050405020304" pitchFamily="18" charset="0"/>
              </a:rPr>
              <a:t>Le bronze</a:t>
            </a:r>
            <a:r>
              <a:rPr lang="fr-FR" sz="4400" dirty="0">
                <a:latin typeface="Times New Roman" panose="02020603050405020304" pitchFamily="18" charset="0"/>
                <a:cs typeface="Times New Roman" panose="02020603050405020304" pitchFamily="18" charset="0"/>
              </a:rPr>
              <a:t> : est un alliage de cuivre et d’étain qui est utilisé, par exemple, pour la réalisation d’objets d’art ; l’alliage plomb-étain, parfois aussi appelé « métal blanc », à faible point de fusion, utilisé pour la soudure.</a:t>
            </a:r>
            <a:endParaRPr lang="en-US" sz="4400" dirty="0">
              <a:latin typeface="Times New Roman" panose="02020603050405020304" pitchFamily="18" charset="0"/>
              <a:cs typeface="Times New Roman" panose="02020603050405020304" pitchFamily="18" charset="0"/>
            </a:endParaRPr>
          </a:p>
          <a:p>
            <a:pPr lvl="0">
              <a:lnSpc>
                <a:spcPct val="170000"/>
              </a:lnSpc>
            </a:pPr>
            <a:r>
              <a:rPr lang="fr-FR" sz="4400" b="1" dirty="0">
                <a:latin typeface="Times New Roman" panose="02020603050405020304" pitchFamily="18" charset="0"/>
                <a:cs typeface="Times New Roman" panose="02020603050405020304" pitchFamily="18" charset="0"/>
              </a:rPr>
              <a:t>Le maillechort</a:t>
            </a:r>
            <a:r>
              <a:rPr lang="fr-FR" sz="4400" dirty="0">
                <a:latin typeface="Times New Roman" panose="02020603050405020304" pitchFamily="18" charset="0"/>
                <a:cs typeface="Times New Roman" panose="02020603050405020304" pitchFamily="18" charset="0"/>
              </a:rPr>
              <a:t> : est un alliage de cuivre, nickel et de zinc d'aspect argenté/doré. Cet alliage possède une bonne usinabilité et soudabilité, excellent pour le travail à froid. Ses applications courantes sont : rivets, visserie, fermeture éclair, bijoux fantaisie, etc. Il est actuellement utilisé dans les pièces de 1 et 2 euros. La pièce de 1euro est constituée d'un centre "blanc" en cupronickel (alliage contenant 75 % de cuivre et 25 % de nickel) sur âme de nickel et d'une couronne "jaune" en maillechort (75% Cu, 20% Zn, 5% Ni). Les alliages (centre et couronne) sont inversés pour la pièce de 2euros.</a:t>
            </a:r>
            <a:endParaRPr lang="en-US" sz="4400" dirty="0">
              <a:latin typeface="Times New Roman" panose="02020603050405020304" pitchFamily="18" charset="0"/>
              <a:cs typeface="Times New Roman" panose="02020603050405020304" pitchFamily="18" charset="0"/>
            </a:endParaRPr>
          </a:p>
          <a:p>
            <a:pPr marL="0" indent="0">
              <a:lnSpc>
                <a:spcPct val="150000"/>
              </a:lnSpc>
              <a:buNone/>
            </a:pPr>
            <a:r>
              <a:rPr lang="fr-FR"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08664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139" y="492034"/>
            <a:ext cx="10491409" cy="644434"/>
          </a:xfrm>
        </p:spPr>
        <p:txBody>
          <a:bodyPr>
            <a:normAutofit/>
          </a:bodyPr>
          <a:lstStyle/>
          <a:p>
            <a:r>
              <a:rPr lang="fr-FR" b="1" dirty="0"/>
              <a:t>Chapitre II : Opération unitaire </a:t>
            </a:r>
            <a:endParaRPr lang="en-US" dirty="0"/>
          </a:p>
        </p:txBody>
      </p:sp>
      <p:sp>
        <p:nvSpPr>
          <p:cNvPr id="3" name="Espace réservé du contenu 2"/>
          <p:cNvSpPr>
            <a:spLocks noGrp="1"/>
          </p:cNvSpPr>
          <p:nvPr>
            <p:ph idx="1"/>
          </p:nvPr>
        </p:nvSpPr>
        <p:spPr>
          <a:xfrm>
            <a:off x="429139" y="1136467"/>
            <a:ext cx="11144553" cy="5468869"/>
          </a:xfrm>
        </p:spPr>
        <p:txBody>
          <a:bodyPr>
            <a:normAutofit fontScale="92500" lnSpcReduction="10000"/>
          </a:bodyPr>
          <a:lstStyle/>
          <a:p>
            <a:pPr marL="0" lvl="0" indent="0">
              <a:lnSpc>
                <a:spcPct val="150000"/>
              </a:lnSpc>
              <a:buNone/>
            </a:pPr>
            <a:r>
              <a:rPr lang="fr-FR" b="1" dirty="0" smtClean="0">
                <a:latin typeface="Times New Roman" panose="02020603050405020304" pitchFamily="18" charset="0"/>
                <a:cs typeface="Times New Roman" panose="02020603050405020304" pitchFamily="18" charset="0"/>
              </a:rPr>
              <a:t>I-Introduction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On entend par « opération unitaire » une opération où est réalisée une seule transformation chimique ou l’extraction d’un constituant d’une solution par une seconde phase (liquide ou gazeuse) ou la séparation physique de constituants d’un mélange (distillation d’un mélange liquide) ou d’une suspension (par exemple la filtration).La purification des matières premières, la séparation des produits désirables des produits indésirables, le traitement des effluents gazeux et liquides pour l'élimination des composants toxiques sont certains des problèmes courants fréquemment rencontrés par les ingénieurs travaillant dans les industries chimiques et les industries connexes. Certains mélanges peuvent être séparés par des moyens purement mécaniques, par exemple: séparation des particules en suspension des gaz par des cyclones; la séparation des suspensions solides provenant de liquides par filtration, décantation ou centrifugation; la séparation des solides de différentes tailles; etc. Mais il existe de nombreux autres mélanges et solutions dont les composants ne peuvent pas être séparés par des méthodes purement mécaniques, par exemple: l'élimination de l'ammoniac d'un mélange air-ammoniac, la séparation de l'hydrogène et de l'azote dans une usine d'ammoniac, la séparation de l'hydrogène et les hydrocarbures dans les applications pétrochimiques, l'élimination du dioxyde de carbone et de l'eau à partir du gaz naturel, l'élimination des vapeurs organiques des courants d'air ou d'azote, l'élimination d'une ou plus de composant (s) d'une solution liquide et ainsi de suite.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63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303" y="239028"/>
            <a:ext cx="9864392" cy="552994"/>
          </a:xfrm>
        </p:spPr>
        <p:txBody>
          <a:bodyPr>
            <a:normAutofit fontScale="90000"/>
          </a:bodyPr>
          <a:lstStyle/>
          <a:p>
            <a:pPr lvl="0" algn="ctr"/>
            <a:r>
              <a:rPr lang="fr-FR" sz="2800" b="1" dirty="0" smtClean="0">
                <a:solidFill>
                  <a:schemeClr val="accent6">
                    <a:lumMod val="50000"/>
                  </a:schemeClr>
                </a:solidFill>
                <a:latin typeface="Times New Roman" panose="02020603050405020304" pitchFamily="18" charset="0"/>
                <a:cs typeface="Times New Roman" panose="02020603050405020304" pitchFamily="18" charset="0"/>
              </a:rPr>
              <a:t>I-Introduction</a:t>
            </a:r>
            <a:r>
              <a:rPr lang="fr-FR" sz="2800" b="1" dirty="0" smtClean="0">
                <a:latin typeface="Times New Roman" panose="02020603050405020304" pitchFamily="18" charset="0"/>
                <a:cs typeface="Times New Roman" panose="02020603050405020304" pitchFamily="18" charset="0"/>
              </a:rPr>
              <a:t>(suite)</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fr-FR" sz="2700" b="1" dirty="0" smtClean="0">
                <a:solidFill>
                  <a:srgbClr val="00B0F0"/>
                </a:solidFill>
                <a:latin typeface="Times New Roman" panose="02020603050405020304" pitchFamily="18" charset="0"/>
                <a:cs typeface="Times New Roman" panose="02020603050405020304" pitchFamily="18" charset="0"/>
              </a:rPr>
              <a:t> </a:t>
            </a:r>
            <a:r>
              <a:rPr lang="en-US" dirty="0"/>
              <a:t/>
            </a:r>
            <a:br>
              <a:rPr lang="en-US" dirty="0"/>
            </a:br>
            <a:endParaRPr lang="en-US" dirty="0"/>
          </a:p>
        </p:txBody>
      </p:sp>
      <p:sp>
        <p:nvSpPr>
          <p:cNvPr id="3" name="Espace réservé du contenu 2"/>
          <p:cNvSpPr>
            <a:spLocks noGrp="1"/>
          </p:cNvSpPr>
          <p:nvPr>
            <p:ph idx="1"/>
          </p:nvPr>
        </p:nvSpPr>
        <p:spPr>
          <a:xfrm>
            <a:off x="144379" y="729802"/>
            <a:ext cx="11937734" cy="5885506"/>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Ces méthodes sont regroupées en opérations de transfert de masse, par exemple : absorption de gaz, distillation, extraction liquide-liquide, adsorption, séchage, cristallisation et autres opérations. Le transfert se faisant dans le sens de la concentration décroissante. La séparation des mélanges et des solutions représente environ 40 à 70% du capital des coûts d'une industrie des procédés chimiques. Dans des cas exceptionnels, comme dans la récupération et la concentration de produits de haute valeur, les coûts d'exploitation peuvent même aller jusqu'à 90% du coût total d'exploitation.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Dans l’industrie chimique un procédé de fabrication peut être décomposé en une succession d’opérations qui constituent ses étapes clés. On distingue généralement le/les réacteurs qui sont constitués par les enceintes dans lesquelles se déroules les réactions chimiques et les opérations de séparations qui sont destinées à séparer et purifier les constituants d’un mélange. Les opérations unitaires sont des procédés permettant de séparer des mélanges en leurs exposants purs. Elles ont d’une grande importance industrielle et elles ont rendu un grand service à l’industrie chimique et dans le domaine de traitement des eaux. Le principe fondamental de toute opération unitaire est toujours le même, à savoir la préparation et la mise en contact intime des phases en présence de certains réactifs  pour assurer le développement des réactions, les mécanismes de transport et de transfert de masse (ou matière), de chaleur et de quantité de mouvement qui ont lieu durant la chaîne de transformation, ainsi que la séparation des constituants du mélange résultant. </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5630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0775" y="75742"/>
            <a:ext cx="4374898" cy="566057"/>
          </a:xfrm>
        </p:spPr>
        <p:txBody>
          <a:bodyPr>
            <a:normAutofit fontScale="90000"/>
          </a:bodyPr>
          <a:lstStyle/>
          <a:p>
            <a:pPr lvl="0"/>
            <a:r>
              <a:rPr lang="fr-FR" b="1" dirty="0">
                <a:solidFill>
                  <a:schemeClr val="accent6">
                    <a:lumMod val="50000"/>
                  </a:schemeClr>
                </a:solidFill>
                <a:latin typeface="Times New Roman" panose="02020603050405020304" pitchFamily="18" charset="0"/>
                <a:cs typeface="Times New Roman" panose="02020603050405020304" pitchFamily="18" charset="0"/>
              </a:rPr>
              <a:t>I-Introduction</a:t>
            </a:r>
            <a:r>
              <a:rPr lang="fr-FR" b="1" dirty="0">
                <a:latin typeface="Times New Roman" panose="02020603050405020304" pitchFamily="18" charset="0"/>
                <a:cs typeface="Times New Roman" panose="02020603050405020304" pitchFamily="18" charset="0"/>
              </a:rPr>
              <a:t>(suite)</a:t>
            </a:r>
            <a:r>
              <a:rPr lang="fr-FR" b="1" dirty="0">
                <a:solidFill>
                  <a:srgbClr val="FF0000"/>
                </a:solidFill>
              </a:rPr>
              <a:t/>
            </a:r>
            <a:br>
              <a:rPr lang="fr-FR" b="1" dirty="0">
                <a:solidFill>
                  <a:srgbClr val="FF0000"/>
                </a:solidFill>
              </a:rPr>
            </a:b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365760" y="713988"/>
                <a:ext cx="11629723" cy="5891349"/>
              </a:xfrm>
            </p:spPr>
            <p:txBody>
              <a:bodyPr>
                <a:normAutofit fontScale="92500" lnSpcReduction="20000"/>
              </a:bodyPr>
              <a:lstStyle/>
              <a:p>
                <a:pPr marL="0" indent="0">
                  <a:buNone/>
                </a:pPr>
                <a:r>
                  <a:rPr lang="fr-FR" dirty="0">
                    <a:latin typeface="Times New Roman" panose="02020603050405020304" pitchFamily="18" charset="0"/>
                    <a:cs typeface="Times New Roman" panose="02020603050405020304" pitchFamily="18" charset="0"/>
                  </a:rPr>
                  <a:t>Le choix d’une opération unitaire dépend de différentes considérations :</a:t>
                </a:r>
                <a:endParaRPr lang="en-US" dirty="0">
                  <a:latin typeface="Times New Roman" panose="02020603050405020304" pitchFamily="18" charset="0"/>
                  <a:cs typeface="Times New Roman" panose="02020603050405020304" pitchFamily="18" charset="0"/>
                </a:endParaRPr>
              </a:p>
              <a:p>
                <a:pPr lvl="2"/>
                <a:r>
                  <a:rPr lang="fr-FR" sz="1800" dirty="0">
                    <a:latin typeface="Times New Roman" panose="02020603050405020304" pitchFamily="18" charset="0"/>
                    <a:cs typeface="Times New Roman" panose="02020603050405020304" pitchFamily="18" charset="0"/>
                  </a:rPr>
                  <a:t>La possibilité effective de séparation sur des bases thermodynamiques ;</a:t>
                </a:r>
                <a:endParaRPr lang="en-US" sz="1800" b="1" dirty="0">
                  <a:latin typeface="Times New Roman" panose="02020603050405020304" pitchFamily="18" charset="0"/>
                  <a:cs typeface="Times New Roman" panose="02020603050405020304" pitchFamily="18" charset="0"/>
                </a:endParaRPr>
              </a:p>
              <a:p>
                <a:pPr lvl="2"/>
                <a:r>
                  <a:rPr lang="fr-FR" sz="1800" dirty="0">
                    <a:latin typeface="Times New Roman" panose="02020603050405020304" pitchFamily="18" charset="0"/>
                    <a:cs typeface="Times New Roman" panose="02020603050405020304" pitchFamily="18" charset="0"/>
                  </a:rPr>
                  <a:t>  La possibilité offerte par la cinétique physique d’avoir un transfert plus ou moins rapide selon la nature des phases en présence ; </a:t>
                </a:r>
                <a:endParaRPr lang="en-US" sz="1800" b="1" dirty="0">
                  <a:latin typeface="Times New Roman" panose="02020603050405020304" pitchFamily="18" charset="0"/>
                  <a:cs typeface="Times New Roman" panose="02020603050405020304" pitchFamily="18" charset="0"/>
                </a:endParaRPr>
              </a:p>
              <a:p>
                <a:pPr lvl="2"/>
                <a:r>
                  <a:rPr lang="fr-FR" sz="1800" dirty="0">
                    <a:latin typeface="Times New Roman" panose="02020603050405020304" pitchFamily="18" charset="0"/>
                    <a:cs typeface="Times New Roman" panose="02020603050405020304" pitchFamily="18" charset="0"/>
                  </a:rPr>
                  <a:t>La volonté d’utiliser préférentiellement certaines sources d’énergie (par exemple l’énergie électrique ;</a:t>
                </a:r>
                <a:endParaRPr lang="en-US" sz="1800" b="1" dirty="0">
                  <a:latin typeface="Times New Roman" panose="02020603050405020304" pitchFamily="18" charset="0"/>
                  <a:cs typeface="Times New Roman" panose="02020603050405020304" pitchFamily="18" charset="0"/>
                </a:endParaRPr>
              </a:p>
              <a:p>
                <a:pPr lvl="2"/>
                <a:r>
                  <a:rPr lang="fr-FR" sz="1800" dirty="0">
                    <a:latin typeface="Times New Roman" panose="02020603050405020304" pitchFamily="18" charset="0"/>
                    <a:cs typeface="Times New Roman" panose="02020603050405020304" pitchFamily="18" charset="0"/>
                  </a:rPr>
                  <a:t> Le souhait d’économiser de l’énergie ou de diminuer les frais de fonctionnement ainsi que celui d’abaisser les coûts d’investissement</a:t>
                </a:r>
                <a:r>
                  <a:rPr lang="fr-FR" sz="1800" b="1" dirty="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marL="0" lvl="0" indent="0">
                  <a:buNone/>
                </a:pPr>
                <a:r>
                  <a:rPr lang="fr-FR" b="1" dirty="0" smtClean="0">
                    <a:latin typeface="Times New Roman" panose="02020603050405020304" pitchFamily="18" charset="0"/>
                    <a:cs typeface="Times New Roman" panose="02020603050405020304" pitchFamily="18" charset="0"/>
                  </a:rPr>
                  <a:t>2.Notions </a:t>
                </a:r>
                <a:r>
                  <a:rPr lang="fr-FR" b="1" dirty="0">
                    <a:latin typeface="Times New Roman" panose="02020603050405020304" pitchFamily="18" charset="0"/>
                    <a:cs typeface="Times New Roman" panose="02020603050405020304" pitchFamily="18" charset="0"/>
                  </a:rPr>
                  <a:t>préliminaire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Pour décrire la constitution de chaque phase, on fait appel aux fractions molaires xi (pour les liquides ou solides) et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(pour les gaz) ou bien aux fractions massiques Wi. </a:t>
                </a:r>
                <a:endParaRPr lang="fr-FR" dirty="0" smtClean="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2.1. La fraction molaire :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La fraction molaire est une grandeur utilisée pour exprimer la composition molaire d’un mélange (c'est-à-dire les proportions molaires de chaque composant dans le mélange). La fraction molaire d’un constituant </a:t>
                </a:r>
                <a:r>
                  <a:rPr lang="fr-FR" b="1" dirty="0">
                    <a:latin typeface="Times New Roman" panose="02020603050405020304" pitchFamily="18" charset="0"/>
                    <a:cs typeface="Times New Roman" panose="02020603050405020304" pitchFamily="18" charset="0"/>
                  </a:rPr>
                  <a:t>i </a:t>
                </a:r>
                <a:r>
                  <a:rPr lang="fr-FR" dirty="0">
                    <a:latin typeface="Times New Roman" panose="02020603050405020304" pitchFamily="18" charset="0"/>
                    <a:cs typeface="Times New Roman" panose="02020603050405020304" pitchFamily="18" charset="0"/>
                  </a:rPr>
                  <a:t>est égale au rapport du nombre de molécules de ce constituant </a:t>
                </a:r>
                <a:r>
                  <a:rPr lang="fr-FR" b="1" dirty="0">
                    <a:latin typeface="Times New Roman" panose="02020603050405020304" pitchFamily="18" charset="0"/>
                    <a:cs typeface="Times New Roman" panose="02020603050405020304" pitchFamily="18" charset="0"/>
                  </a:rPr>
                  <a:t>ni </a:t>
                </a:r>
                <a:r>
                  <a:rPr lang="fr-FR" dirty="0">
                    <a:latin typeface="Times New Roman" panose="02020603050405020304" pitchFamily="18" charset="0"/>
                    <a:cs typeface="Times New Roman" panose="02020603050405020304" pitchFamily="18" charset="0"/>
                  </a:rPr>
                  <a:t>sur le nombre total de molécules du mélange </a:t>
                </a:r>
                <a:r>
                  <a:rPr lang="fr-FR" b="1" dirty="0">
                    <a:latin typeface="Times New Roman" panose="02020603050405020304" pitchFamily="18" charset="0"/>
                    <a:cs typeface="Times New Roman" panose="02020603050405020304" pitchFamily="18" charset="0"/>
                  </a:rPr>
                  <a:t>total</a:t>
                </a:r>
                <a:r>
                  <a:rPr lang="fr-F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𝑿𝒊 =</a:t>
                </a:r>
                <a14:m>
                  <m:oMath xmlns:m="http://schemas.openxmlformats.org/officeDocument/2006/math">
                    <m:f>
                      <m:fPr>
                        <m:ctrlPr>
                          <a:rPr lang="en-US" i="1">
                            <a:latin typeface="Cambria Math" panose="02040503050406030204" pitchFamily="18" charset="0"/>
                          </a:rPr>
                        </m:ctrlPr>
                      </m:fPr>
                      <m:num>
                        <m:r>
                          <a:rPr lang="fr-FR" b="1" i="1">
                            <a:latin typeface="Cambria Math" panose="02040503050406030204" pitchFamily="18" charset="0"/>
                          </a:rPr>
                          <m:t>𝒏𝒊</m:t>
                        </m:r>
                      </m:num>
                      <m:den>
                        <m:r>
                          <a:rPr lang="fr-FR" b="1" i="1">
                            <a:latin typeface="Cambria Math" panose="02040503050406030204" pitchFamily="18" charset="0"/>
                          </a:rPr>
                          <m:t>𝒏𝒕𝒐𝒕𝒂𝒍</m:t>
                        </m:r>
                      </m:den>
                    </m:f>
                  </m:oMath>
                </a14:m>
                <a:endParaRPr lang="en-US"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NB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La fraction molaire est une grandeur adimensionnelle.</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Le pourcentage en mole (%), c’est la fraction molaire multipliée par 100%.</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La somme des fractions molaires est égale à 1 : ∑𝑥𝑖 = 1. </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nSpc>
                    <a:spcPct val="160000"/>
                  </a:lnSpc>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365760" y="713988"/>
                <a:ext cx="11629723" cy="5891349"/>
              </a:xfrm>
              <a:blipFill>
                <a:blip r:embed="rId2"/>
                <a:stretch>
                  <a:fillRect l="-314" t="-1034" r="-419"/>
                </a:stretch>
              </a:blipFill>
            </p:spPr>
            <p:txBody>
              <a:bodyPr/>
              <a:lstStyle/>
              <a:p>
                <a:r>
                  <a:rPr lang="en-US">
                    <a:noFill/>
                  </a:rPr>
                  <a:t> </a:t>
                </a:r>
              </a:p>
            </p:txBody>
          </p:sp>
        </mc:Fallback>
      </mc:AlternateContent>
    </p:spTree>
    <p:extLst>
      <p:ext uri="{BB962C8B-B14F-4D97-AF65-F5344CB8AC3E}">
        <p14:creationId xmlns:p14="http://schemas.microsoft.com/office/powerpoint/2010/main" val="32428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07714" y="296780"/>
            <a:ext cx="4845160" cy="485273"/>
          </a:xfrm>
        </p:spPr>
        <p:txBody>
          <a:bodyPr>
            <a:normAutofit fontScale="90000"/>
          </a:bodyPr>
          <a:lstStyle/>
          <a:p>
            <a:r>
              <a:rPr lang="fr-FR" sz="2200" b="1" dirty="0" smtClean="0">
                <a:latin typeface="Times New Roman" panose="02020603050405020304" pitchFamily="18" charset="0"/>
                <a:cs typeface="Times New Roman" panose="02020603050405020304" pitchFamily="18" charset="0"/>
              </a:rPr>
              <a:t>2.1. LA FRACTION MOLAIRE(SUITE )</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44986" y="926431"/>
                <a:ext cx="11257992" cy="5077327"/>
              </a:xfrm>
            </p:spPr>
            <p:txBody>
              <a:bodyPr>
                <a:normAutofit/>
              </a:bodyPr>
              <a:lstStyle/>
              <a:p>
                <a:pPr marL="0" indent="0">
                  <a:buNone/>
                </a:pPr>
                <a:r>
                  <a:rPr lang="fr-FR" dirty="0"/>
                  <a:t>Exemple 1: On dissout 4,9g d’acide sulfurique dans 18g d’H</a:t>
                </a:r>
                <a:r>
                  <a:rPr lang="fr-FR" baseline="-25000" dirty="0"/>
                  <a:t>2</a:t>
                </a:r>
                <a:r>
                  <a:rPr lang="fr-FR" dirty="0"/>
                  <a:t>O. Calculer la fraction molaire de H</a:t>
                </a:r>
                <a:r>
                  <a:rPr lang="fr-FR" baseline="-25000" dirty="0"/>
                  <a:t>2</a:t>
                </a:r>
                <a:r>
                  <a:rPr lang="fr-FR" dirty="0"/>
                  <a:t>SO</a:t>
                </a:r>
                <a:r>
                  <a:rPr lang="fr-FR" baseline="-25000" dirty="0"/>
                  <a:t>4</a:t>
                </a:r>
                <a:r>
                  <a:rPr lang="fr-FR" dirty="0"/>
                  <a:t> et de l’eau. 𝑴𝑯</a:t>
                </a:r>
                <a:r>
                  <a:rPr lang="fr-FR" baseline="-25000" dirty="0"/>
                  <a:t>𝟐</a:t>
                </a:r>
                <a:r>
                  <a:rPr lang="fr-FR" dirty="0"/>
                  <a:t>𝑺𝑶</a:t>
                </a:r>
                <a:r>
                  <a:rPr lang="fr-FR" baseline="-25000" dirty="0"/>
                  <a:t>𝟒</a:t>
                </a:r>
                <a:r>
                  <a:rPr lang="fr-FR" dirty="0"/>
                  <a:t> = 98 g/mole, 𝑴𝑯</a:t>
                </a:r>
                <a:r>
                  <a:rPr lang="fr-FR" baseline="-25000" dirty="0"/>
                  <a:t>𝟐</a:t>
                </a:r>
                <a:r>
                  <a:rPr lang="fr-FR" dirty="0"/>
                  <a:t>O= 18 g/mole. </a:t>
                </a:r>
                <a:endParaRPr lang="en-US" dirty="0"/>
              </a:p>
              <a:p>
                <a:pPr marL="0" indent="0">
                  <a:buNone/>
                </a:pPr>
                <a:r>
                  <a:rPr lang="fr-FR" dirty="0"/>
                  <a:t>𝑋𝐻</a:t>
                </a:r>
                <a:r>
                  <a:rPr lang="fr-FR" baseline="-25000" dirty="0"/>
                  <a:t>2</a:t>
                </a:r>
                <a:r>
                  <a:rPr lang="fr-FR" dirty="0"/>
                  <a:t>𝑆O</a:t>
                </a:r>
                <a:r>
                  <a:rPr lang="fr-FR" baseline="-25000" dirty="0"/>
                  <a:t>4</a:t>
                </a:r>
                <a:r>
                  <a:rPr lang="fr-FR" dirty="0"/>
                  <a:t> = </a:t>
                </a:r>
                <a14:m>
                  <m:oMath xmlns:m="http://schemas.openxmlformats.org/officeDocument/2006/math">
                    <m:f>
                      <m:fPr>
                        <m:ctrlPr>
                          <a:rPr lang="en-US" i="1">
                            <a:latin typeface="Cambria Math" panose="02040503050406030204" pitchFamily="18" charset="0"/>
                          </a:rPr>
                        </m:ctrlPr>
                      </m:fPr>
                      <m:num>
                        <m:r>
                          <m:rPr>
                            <m:sty m:val="p"/>
                          </m:rPr>
                          <a:rPr lang="fr-FR">
                            <a:latin typeface="Cambria Math" panose="02040503050406030204" pitchFamily="18" charset="0"/>
                          </a:rPr>
                          <m:t>H</m:t>
                        </m:r>
                        <m:r>
                          <a:rPr lang="fr-FR" i="1">
                            <a:latin typeface="Cambria Math" panose="02040503050406030204" pitchFamily="18" charset="0"/>
                          </a:rPr>
                          <m:t>2</m:t>
                        </m:r>
                        <m:r>
                          <m:rPr>
                            <m:sty m:val="p"/>
                          </m:rPr>
                          <a:rPr lang="fr-FR">
                            <a:latin typeface="Cambria Math" panose="02040503050406030204" pitchFamily="18" charset="0"/>
                          </a:rPr>
                          <m:t>SO</m:t>
                        </m:r>
                        <m:r>
                          <a:rPr lang="fr-FR" i="1">
                            <a:latin typeface="Cambria Math" panose="02040503050406030204" pitchFamily="18" charset="0"/>
                          </a:rPr>
                          <m:t>4</m:t>
                        </m:r>
                      </m:num>
                      <m:den>
                        <m:r>
                          <m:rPr>
                            <m:sty m:val="p"/>
                          </m:rPr>
                          <a:rPr lang="fr-FR">
                            <a:latin typeface="Cambria Math" panose="02040503050406030204" pitchFamily="18" charset="0"/>
                          </a:rPr>
                          <m:t>H</m:t>
                        </m:r>
                        <m:r>
                          <a:rPr lang="fr-FR" i="1">
                            <a:latin typeface="Cambria Math" panose="02040503050406030204" pitchFamily="18" charset="0"/>
                          </a:rPr>
                          <m:t>2</m:t>
                        </m:r>
                        <m:r>
                          <m:rPr>
                            <m:sty m:val="p"/>
                          </m:rPr>
                          <a:rPr lang="fr-FR">
                            <a:latin typeface="Cambria Math" panose="02040503050406030204" pitchFamily="18" charset="0"/>
                          </a:rPr>
                          <m:t>SO</m:t>
                        </m:r>
                        <m:r>
                          <a:rPr lang="fr-FR" i="1">
                            <a:latin typeface="Cambria Math" panose="02040503050406030204" pitchFamily="18" charset="0"/>
                          </a:rPr>
                          <m:t>4+</m:t>
                        </m:r>
                        <m:r>
                          <m:rPr>
                            <m:sty m:val="p"/>
                          </m:rPr>
                          <a:rPr lang="fr-FR">
                            <a:latin typeface="Cambria Math" panose="02040503050406030204" pitchFamily="18" charset="0"/>
                          </a:rPr>
                          <m:t>H</m:t>
                        </m:r>
                        <m:r>
                          <a:rPr lang="fr-FR" i="1">
                            <a:latin typeface="Cambria Math" panose="02040503050406030204" pitchFamily="18" charset="0"/>
                          </a:rPr>
                          <m:t>2</m:t>
                        </m:r>
                        <m:r>
                          <m:rPr>
                            <m:sty m:val="p"/>
                          </m:rPr>
                          <a:rPr lang="fr-FR">
                            <a:latin typeface="Cambria Math" panose="02040503050406030204" pitchFamily="18" charset="0"/>
                          </a:rPr>
                          <m:t>O</m:t>
                        </m:r>
                      </m:den>
                    </m:f>
                  </m:oMath>
                </a14:m>
                <a:endParaRPr lang="en-US" dirty="0"/>
              </a:p>
              <a:p>
                <a:pPr marL="0" indent="0">
                  <a:buNone/>
                </a:pPr>
                <a:r>
                  <a:rPr lang="fr-FR" dirty="0"/>
                  <a:t>𝑋𝐻</a:t>
                </a:r>
                <a:r>
                  <a:rPr lang="fr-FR" baseline="-25000" dirty="0"/>
                  <a:t>2</a:t>
                </a:r>
                <a:r>
                  <a:rPr lang="fr-FR" dirty="0"/>
                  <a:t>𝑂 =</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𝐻</m:t>
                        </m:r>
                        <m:r>
                          <a:rPr lang="fr-FR" i="1">
                            <a:latin typeface="Cambria Math" panose="02040503050406030204" pitchFamily="18" charset="0"/>
                          </a:rPr>
                          <m:t>20</m:t>
                        </m:r>
                      </m:num>
                      <m:den>
                        <m:r>
                          <a:rPr lang="fr-FR" i="1">
                            <a:latin typeface="Cambria Math" panose="02040503050406030204" pitchFamily="18" charset="0"/>
                          </a:rPr>
                          <m:t>𝐻</m:t>
                        </m:r>
                        <m:r>
                          <a:rPr lang="fr-FR" i="1">
                            <a:latin typeface="Cambria Math" panose="02040503050406030204" pitchFamily="18" charset="0"/>
                          </a:rPr>
                          <m:t>20+</m:t>
                        </m:r>
                        <m:r>
                          <a:rPr lang="fr-FR" i="1">
                            <a:latin typeface="Cambria Math" panose="02040503050406030204" pitchFamily="18" charset="0"/>
                          </a:rPr>
                          <m:t>𝐻</m:t>
                        </m:r>
                        <m:r>
                          <a:rPr lang="fr-FR" i="1">
                            <a:latin typeface="Cambria Math" panose="02040503050406030204" pitchFamily="18" charset="0"/>
                          </a:rPr>
                          <m:t>2</m:t>
                        </m:r>
                        <m:r>
                          <a:rPr lang="fr-FR" i="1">
                            <a:latin typeface="Cambria Math" panose="02040503050406030204" pitchFamily="18" charset="0"/>
                          </a:rPr>
                          <m:t>𝑆𝑂</m:t>
                        </m:r>
                        <m:r>
                          <a:rPr lang="fr-FR" i="1">
                            <a:latin typeface="Cambria Math" panose="02040503050406030204" pitchFamily="18" charset="0"/>
                          </a:rPr>
                          <m:t>4</m:t>
                        </m:r>
                      </m:den>
                    </m:f>
                  </m:oMath>
                </a14:m>
                <a:endParaRPr lang="en-US" dirty="0"/>
              </a:p>
              <a:p>
                <a:pPr marL="0" indent="0">
                  <a:buNone/>
                </a:pPr>
                <a:r>
                  <a:rPr lang="fr-FR" dirty="0"/>
                  <a:t>Calculons : </a:t>
                </a:r>
                <a:endParaRPr lang="en-US" dirty="0"/>
              </a:p>
              <a:p>
                <a:pPr marL="0" indent="0">
                  <a:buNone/>
                </a:pPr>
                <a:r>
                  <a:rPr lang="fr-FR" dirty="0"/>
                  <a:t>nH</a:t>
                </a:r>
                <a:r>
                  <a:rPr lang="fr-FR" baseline="-25000" dirty="0"/>
                  <a:t>2</a:t>
                </a:r>
                <a:r>
                  <a:rPr lang="fr-FR" dirty="0"/>
                  <a:t>SO</a:t>
                </a:r>
                <a:r>
                  <a:rPr lang="fr-FR" baseline="-25000" dirty="0"/>
                  <a:t>4</a:t>
                </a:r>
                <a:r>
                  <a:rPr lang="fr-FR" dirty="0"/>
                  <a:t> = </a:t>
                </a:r>
                <a14:m>
                  <m:oMath xmlns:m="http://schemas.openxmlformats.org/officeDocument/2006/math">
                    <m:f>
                      <m:fPr>
                        <m:ctrlPr>
                          <a:rPr lang="en-US" i="1">
                            <a:latin typeface="Cambria Math" panose="02040503050406030204" pitchFamily="18" charset="0"/>
                          </a:rPr>
                        </m:ctrlPr>
                      </m:fPr>
                      <m:num>
                        <m:r>
                          <a:rPr lang="fr-FR">
                            <a:latin typeface="Cambria Math" panose="02040503050406030204" pitchFamily="18" charset="0"/>
                          </a:rPr>
                          <m:t>4,9</m:t>
                        </m:r>
                      </m:num>
                      <m:den>
                        <m:r>
                          <a:rPr lang="fr-FR" i="1">
                            <a:latin typeface="Cambria Math" panose="02040503050406030204" pitchFamily="18" charset="0"/>
                          </a:rPr>
                          <m:t>98</m:t>
                        </m:r>
                      </m:den>
                    </m:f>
                  </m:oMath>
                </a14:m>
                <a:r>
                  <a:rPr lang="fr-FR" dirty="0"/>
                  <a:t> = 0,05mole</a:t>
                </a:r>
                <a:endParaRPr lang="en-US" dirty="0"/>
              </a:p>
              <a:p>
                <a:pPr marL="0" indent="0">
                  <a:buNone/>
                </a:pPr>
                <a:r>
                  <a:rPr lang="fr-FR" dirty="0" smtClean="0"/>
                  <a:t>      </a:t>
                </a:r>
                <a:r>
                  <a:rPr lang="fr-FR" dirty="0"/>
                  <a:t>nH</a:t>
                </a:r>
                <a:r>
                  <a:rPr lang="fr-FR" baseline="-25000" dirty="0"/>
                  <a:t>2</a:t>
                </a:r>
                <a:r>
                  <a:rPr lang="fr-FR" dirty="0"/>
                  <a:t>O= </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18</m:t>
                        </m:r>
                      </m:num>
                      <m:den>
                        <m:r>
                          <a:rPr lang="fr-FR" i="1">
                            <a:latin typeface="Cambria Math" panose="02040503050406030204" pitchFamily="18" charset="0"/>
                          </a:rPr>
                          <m:t>18</m:t>
                        </m:r>
                      </m:den>
                    </m:f>
                    <m:r>
                      <a:rPr lang="fr-FR" i="1">
                        <a:latin typeface="Cambria Math" panose="02040503050406030204" pitchFamily="18" charset="0"/>
                      </a:rPr>
                      <m:t>=1</m:t>
                    </m:r>
                    <m:r>
                      <a:rPr lang="fr-FR" i="1">
                        <a:latin typeface="Cambria Math" panose="02040503050406030204" pitchFamily="18" charset="0"/>
                      </a:rPr>
                      <m:t>𝑚𝑜𝑙𝑒</m:t>
                    </m:r>
                    <m:r>
                      <a:rPr lang="fr-FR" i="1">
                        <a:latin typeface="Cambria Math" panose="02040503050406030204" pitchFamily="18" charset="0"/>
                      </a:rPr>
                      <m:t> </m:t>
                    </m:r>
                  </m:oMath>
                </a14:m>
                <a:endParaRPr lang="en-US" dirty="0"/>
              </a:p>
              <a:p>
                <a:pPr marL="0" indent="0">
                  <a:buNone/>
                </a:pPr>
                <a:r>
                  <a:rPr lang="fr-FR" dirty="0"/>
                  <a:t>La fraction molaire en acide sulfurique est </a:t>
                </a:r>
                <a:endParaRPr lang="en-US" dirty="0"/>
              </a:p>
              <a:p>
                <a:pPr marL="0" indent="0">
                  <a:buNone/>
                </a:pPr>
                <a:r>
                  <a:rPr lang="fr-FR" dirty="0"/>
                  <a:t>X</a:t>
                </a:r>
                <a:r>
                  <a:rPr lang="fr-FR" baseline="-25000" dirty="0"/>
                  <a:t>H2SO4</a:t>
                </a:r>
                <a14:m>
                  <m:oMath xmlns:m="http://schemas.openxmlformats.org/officeDocument/2006/math">
                    <m:r>
                      <a:rPr lang="fr-FR" i="1">
                        <a:latin typeface="Cambria Math" panose="02040503050406030204" pitchFamily="18" charset="0"/>
                      </a:rPr>
                      <m:t>=</m:t>
                    </m:r>
                    <m:f>
                      <m:fPr>
                        <m:ctrlPr>
                          <a:rPr lang="en-US" i="1">
                            <a:latin typeface="Cambria Math" panose="02040503050406030204" pitchFamily="18" charset="0"/>
                          </a:rPr>
                        </m:ctrlPr>
                      </m:fPr>
                      <m:num>
                        <m:r>
                          <a:rPr lang="fr-FR">
                            <a:latin typeface="Cambria Math" panose="02040503050406030204" pitchFamily="18" charset="0"/>
                          </a:rPr>
                          <m:t>0,05</m:t>
                        </m:r>
                      </m:num>
                      <m:den>
                        <m:r>
                          <a:rPr lang="fr-FR">
                            <a:latin typeface="Cambria Math" panose="02040503050406030204" pitchFamily="18" charset="0"/>
                          </a:rPr>
                          <m:t>0,05</m:t>
                        </m:r>
                        <m:r>
                          <a:rPr lang="fr-FR" i="1">
                            <a:latin typeface="Cambria Math" panose="02040503050406030204" pitchFamily="18" charset="0"/>
                          </a:rPr>
                          <m:t>+1</m:t>
                        </m:r>
                      </m:den>
                    </m:f>
                    <m:r>
                      <a:rPr lang="fr-FR" i="1">
                        <a:latin typeface="Cambria Math" panose="02040503050406030204" pitchFamily="18" charset="0"/>
                      </a:rPr>
                      <m:t>= </m:t>
                    </m:r>
                  </m:oMath>
                </a14:m>
                <a:r>
                  <a:rPr lang="fr-FR" dirty="0"/>
                  <a:t>0,047 soit 4,7%</a:t>
                </a:r>
                <a:endParaRPr lang="en-US" dirty="0"/>
              </a:p>
              <a:p>
                <a:pPr marL="0" indent="0">
                  <a:buNone/>
                </a:pPr>
                <a:r>
                  <a:rPr lang="fr-FR" dirty="0"/>
                  <a:t>La fraction molaire en eau est :</a:t>
                </a:r>
                <a:endParaRPr lang="en-US" dirty="0"/>
              </a:p>
              <a:p>
                <a:pPr marL="0" indent="0">
                  <a:buNone/>
                </a:pPr>
                <a:r>
                  <a:rPr lang="fr-FR" dirty="0"/>
                  <a:t>X</a:t>
                </a:r>
                <a:r>
                  <a:rPr lang="fr-FR" baseline="-25000" dirty="0"/>
                  <a:t>H2O</a:t>
                </a:r>
                <a:r>
                  <a:rPr lang="fr-FR" dirty="0"/>
                  <a:t>= </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1</m:t>
                        </m:r>
                      </m:num>
                      <m:den>
                        <m:r>
                          <a:rPr lang="fr-FR">
                            <a:latin typeface="Cambria Math" panose="02040503050406030204" pitchFamily="18" charset="0"/>
                          </a:rPr>
                          <m:t>0,05</m:t>
                        </m:r>
                        <m:r>
                          <a:rPr lang="fr-FR" i="1">
                            <a:latin typeface="Cambria Math" panose="02040503050406030204" pitchFamily="18" charset="0"/>
                          </a:rPr>
                          <m:t>+1</m:t>
                        </m:r>
                      </m:den>
                    </m:f>
                    <m:r>
                      <a:rPr lang="fr-FR" i="1">
                        <a:latin typeface="Cambria Math" panose="02040503050406030204" pitchFamily="18" charset="0"/>
                      </a:rPr>
                      <m:t>=</m:t>
                    </m:r>
                    <m:r>
                      <a:rPr lang="fr-FR">
                        <a:latin typeface="Cambria Math" panose="02040503050406030204" pitchFamily="18" charset="0"/>
                      </a:rPr>
                      <m:t>0,953</m:t>
                    </m:r>
                  </m:oMath>
                </a14:m>
                <a:r>
                  <a:rPr lang="fr-FR" dirty="0"/>
                  <a:t>  Soit  95%</a:t>
                </a:r>
                <a:endParaRPr lang="en-US" dirty="0"/>
              </a:p>
              <a:p>
                <a:pPr marL="0" indent="0">
                  <a:buNone/>
                </a:pP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44986" y="926431"/>
                <a:ext cx="11257992" cy="5077327"/>
              </a:xfrm>
              <a:blipFill>
                <a:blip r:embed="rId2"/>
                <a:stretch>
                  <a:fillRect l="-433" t="-840"/>
                </a:stretch>
              </a:blipFill>
            </p:spPr>
            <p:txBody>
              <a:bodyPr/>
              <a:lstStyle/>
              <a:p>
                <a:r>
                  <a:rPr lang="en-US">
                    <a:noFill/>
                  </a:rPr>
                  <a:t> </a:t>
                </a:r>
              </a:p>
            </p:txBody>
          </p:sp>
        </mc:Fallback>
      </mc:AlternateContent>
    </p:spTree>
    <p:extLst>
      <p:ext uri="{BB962C8B-B14F-4D97-AF65-F5344CB8AC3E}">
        <p14:creationId xmlns:p14="http://schemas.microsoft.com/office/powerpoint/2010/main" val="3076324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9407" y="116304"/>
            <a:ext cx="5687371" cy="677779"/>
          </a:xfrm>
        </p:spPr>
        <p:txBody>
          <a:bodyPr/>
          <a:lstStyle/>
          <a:p>
            <a:r>
              <a:rPr lang="fr-FR" sz="2800" b="1" dirty="0">
                <a:solidFill>
                  <a:schemeClr val="accent4">
                    <a:lumMod val="75000"/>
                  </a:schemeClr>
                </a:solidFill>
                <a:latin typeface="Times New Roman" panose="02020603050405020304" pitchFamily="18" charset="0"/>
                <a:cs typeface="Times New Roman" panose="02020603050405020304" pitchFamily="18" charset="0"/>
              </a:rPr>
              <a:t>2.2.LA FRACTION MASSIQUE</a:t>
            </a:r>
            <a:r>
              <a:rPr lang="fr-FR" b="1" dirty="0"/>
              <a:t> </a:t>
            </a: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69232" y="649705"/>
                <a:ext cx="11622504" cy="5823285"/>
              </a:xfrm>
            </p:spPr>
            <p:txBody>
              <a:bodyPr>
                <a:normAutofit fontScale="62500" lnSpcReduction="20000"/>
              </a:bodyPr>
              <a:lstStyle/>
              <a:p>
                <a:pPr marL="0" indent="0">
                  <a:lnSpc>
                    <a:spcPct val="170000"/>
                  </a:lnSpc>
                  <a:buNone/>
                </a:pPr>
                <a:r>
                  <a:rPr lang="fr-FR" sz="2100" dirty="0" smtClean="0">
                    <a:latin typeface="Times New Roman" panose="02020603050405020304" pitchFamily="18" charset="0"/>
                    <a:cs typeface="Times New Roman" panose="02020603050405020304" pitchFamily="18" charset="0"/>
                  </a:rPr>
                  <a:t>La </a:t>
                </a:r>
                <a:r>
                  <a:rPr lang="fr-FR" sz="2100" dirty="0">
                    <a:latin typeface="Times New Roman" panose="02020603050405020304" pitchFamily="18" charset="0"/>
                    <a:cs typeface="Times New Roman" panose="02020603050405020304" pitchFamily="18" charset="0"/>
                  </a:rPr>
                  <a:t>fraction massique que l’on note w est une grandeur utilisée pour exprimer la composition massique d’un mélange (c’est-à-dire les proportions massiques de chaque composant dans le mélange). La fraction massique d’un constituant </a:t>
                </a:r>
                <a:r>
                  <a:rPr lang="fr-FR" sz="2100" b="1" dirty="0">
                    <a:latin typeface="Times New Roman" panose="02020603050405020304" pitchFamily="18" charset="0"/>
                    <a:cs typeface="Times New Roman" panose="02020603050405020304" pitchFamily="18" charset="0"/>
                  </a:rPr>
                  <a:t>i</a:t>
                </a:r>
                <a:r>
                  <a:rPr lang="fr-FR" sz="2100" dirty="0">
                    <a:latin typeface="Times New Roman" panose="02020603050405020304" pitchFamily="18" charset="0"/>
                    <a:cs typeface="Times New Roman" panose="02020603050405020304" pitchFamily="18" charset="0"/>
                  </a:rPr>
                  <a:t> est égale au rapport de la masse </a:t>
                </a:r>
                <a:r>
                  <a:rPr lang="fr-FR" sz="2100" b="1" dirty="0">
                    <a:latin typeface="Times New Roman" panose="02020603050405020304" pitchFamily="18" charset="0"/>
                    <a:cs typeface="Times New Roman" panose="02020603050405020304" pitchFamily="18" charset="0"/>
                  </a:rPr>
                  <a:t>m</a:t>
                </a:r>
                <a:r>
                  <a:rPr lang="fr-FR" sz="2100" b="1" baseline="-25000" dirty="0">
                    <a:latin typeface="Times New Roman" panose="02020603050405020304" pitchFamily="18" charset="0"/>
                    <a:cs typeface="Times New Roman" panose="02020603050405020304" pitchFamily="18" charset="0"/>
                  </a:rPr>
                  <a:t>i</a:t>
                </a:r>
                <a:r>
                  <a:rPr lang="fr-FR" sz="2100" dirty="0">
                    <a:latin typeface="Times New Roman" panose="02020603050405020304" pitchFamily="18" charset="0"/>
                    <a:cs typeface="Times New Roman" panose="02020603050405020304" pitchFamily="18" charset="0"/>
                  </a:rPr>
                  <a:t> du constituant </a:t>
                </a:r>
                <a:r>
                  <a:rPr lang="fr-FR" sz="2100" b="1" dirty="0">
                    <a:latin typeface="Times New Roman" panose="02020603050405020304" pitchFamily="18" charset="0"/>
                    <a:cs typeface="Times New Roman" panose="02020603050405020304" pitchFamily="18" charset="0"/>
                  </a:rPr>
                  <a:t>i</a:t>
                </a:r>
                <a:r>
                  <a:rPr lang="fr-FR" sz="2100" dirty="0">
                    <a:latin typeface="Times New Roman" panose="02020603050405020304" pitchFamily="18" charset="0"/>
                    <a:cs typeface="Times New Roman" panose="02020603050405020304" pitchFamily="18" charset="0"/>
                  </a:rPr>
                  <a:t> sur la masse totale du mélange </a:t>
                </a:r>
                <a:r>
                  <a:rPr lang="fr-FR" sz="2100" dirty="0" err="1">
                    <a:latin typeface="Times New Roman" panose="02020603050405020304" pitchFamily="18" charset="0"/>
                    <a:cs typeface="Times New Roman" panose="02020603050405020304" pitchFamily="18" charset="0"/>
                  </a:rPr>
                  <a:t>m</a:t>
                </a:r>
                <a:r>
                  <a:rPr lang="fr-FR" sz="2100" baseline="-25000" dirty="0" err="1">
                    <a:latin typeface="Times New Roman" panose="02020603050405020304" pitchFamily="18" charset="0"/>
                    <a:cs typeface="Times New Roman" panose="02020603050405020304" pitchFamily="18" charset="0"/>
                  </a:rPr>
                  <a:t>tot</a:t>
                </a:r>
                <a:r>
                  <a:rPr lang="fr-FR" sz="2100"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marL="0" indent="0">
                  <a:lnSpc>
                    <a:spcPct val="170000"/>
                  </a:lnSpc>
                  <a:buNone/>
                </a:pPr>
                <a:r>
                  <a:rPr lang="fr-FR" sz="2100" dirty="0">
                    <a:latin typeface="Times New Roman" panose="02020603050405020304" pitchFamily="18" charset="0"/>
                    <a:cs typeface="Times New Roman" panose="02020603050405020304" pitchFamily="18" charset="0"/>
                  </a:rPr>
                  <a:t>𝒘𝒊</a:t>
                </a:r>
                <a14:m>
                  <m:oMath xmlns:m="http://schemas.openxmlformats.org/officeDocument/2006/math">
                    <m:r>
                      <a:rPr lang="fr-FR" sz="2100" i="1">
                        <a:latin typeface="Cambria Math" panose="02040503050406030204" pitchFamily="18" charset="0"/>
                      </a:rPr>
                      <m:t>=</m:t>
                    </m:r>
                    <m:f>
                      <m:fPr>
                        <m:ctrlPr>
                          <a:rPr lang="en-US" sz="2100" i="1">
                            <a:latin typeface="Cambria Math" panose="02040503050406030204" pitchFamily="18" charset="0"/>
                          </a:rPr>
                        </m:ctrlPr>
                      </m:fPr>
                      <m:num>
                        <m:r>
                          <m:rPr>
                            <m:sty m:val="p"/>
                          </m:rPr>
                          <a:rPr lang="fr-FR" sz="2100">
                            <a:latin typeface="Cambria Math" panose="02040503050406030204" pitchFamily="18" charset="0"/>
                          </a:rPr>
                          <m:t>m</m:t>
                        </m:r>
                        <m:r>
                          <a:rPr lang="fr-FR" sz="2100" i="1">
                            <a:latin typeface="Cambria Math" panose="02040503050406030204" pitchFamily="18" charset="0"/>
                          </a:rPr>
                          <m:t>𝑖</m:t>
                        </m:r>
                      </m:num>
                      <m:den>
                        <m:r>
                          <m:rPr>
                            <m:sty m:val="p"/>
                          </m:rPr>
                          <a:rPr lang="fr-FR" sz="2100">
                            <a:latin typeface="Cambria Math" panose="02040503050406030204" pitchFamily="18" charset="0"/>
                          </a:rPr>
                          <m:t>mtot</m:t>
                        </m:r>
                      </m:den>
                    </m:f>
                  </m:oMath>
                </a14:m>
                <a:endParaRPr lang="en-US" sz="2100" dirty="0">
                  <a:latin typeface="Times New Roman" panose="02020603050405020304" pitchFamily="18" charset="0"/>
                  <a:cs typeface="Times New Roman" panose="02020603050405020304" pitchFamily="18" charset="0"/>
                </a:endParaRPr>
              </a:p>
              <a:p>
                <a:pPr marL="0" lvl="0" indent="0">
                  <a:lnSpc>
                    <a:spcPct val="170000"/>
                  </a:lnSpc>
                  <a:buNone/>
                </a:pPr>
                <a:r>
                  <a:rPr lang="fr-FR" sz="2100" dirty="0">
                    <a:latin typeface="Times New Roman" panose="02020603050405020304" pitchFamily="18" charset="0"/>
                    <a:cs typeface="Times New Roman" panose="02020603050405020304" pitchFamily="18" charset="0"/>
                  </a:rPr>
                  <a:t>La fraction massique est une grandeur adimensionnelle. </a:t>
                </a:r>
                <a:endParaRPr lang="en-US" sz="2100" dirty="0">
                  <a:latin typeface="Times New Roman" panose="02020603050405020304" pitchFamily="18" charset="0"/>
                  <a:cs typeface="Times New Roman" panose="02020603050405020304" pitchFamily="18" charset="0"/>
                </a:endParaRPr>
              </a:p>
              <a:p>
                <a:pPr marL="0" lvl="0" indent="0">
                  <a:lnSpc>
                    <a:spcPct val="170000"/>
                  </a:lnSpc>
                  <a:buNone/>
                </a:pPr>
                <a:r>
                  <a:rPr lang="fr-FR" sz="2100" dirty="0">
                    <a:latin typeface="Times New Roman" panose="02020603050405020304" pitchFamily="18" charset="0"/>
                    <a:cs typeface="Times New Roman" panose="02020603050405020304" pitchFamily="18" charset="0"/>
                  </a:rPr>
                  <a:t>Le pourcentage en masse (%), c’est la fraction massique multipliée par 100%. </a:t>
                </a:r>
                <a:endParaRPr lang="en-US" sz="2100" dirty="0">
                  <a:latin typeface="Times New Roman" panose="02020603050405020304" pitchFamily="18" charset="0"/>
                  <a:cs typeface="Times New Roman" panose="02020603050405020304" pitchFamily="18" charset="0"/>
                </a:endParaRPr>
              </a:p>
              <a:p>
                <a:pPr marL="0" lvl="0" indent="0">
                  <a:lnSpc>
                    <a:spcPct val="170000"/>
                  </a:lnSpc>
                  <a:buNone/>
                </a:pPr>
                <a:r>
                  <a:rPr lang="fr-FR" sz="2100" dirty="0">
                    <a:latin typeface="Times New Roman" panose="02020603050405020304" pitchFamily="18" charset="0"/>
                    <a:cs typeface="Times New Roman" panose="02020603050405020304" pitchFamily="18" charset="0"/>
                  </a:rPr>
                  <a:t>La somme des fractions massiques est égale à 1 : ∑𝑤𝑖 = 1</a:t>
                </a:r>
                <a:endParaRPr lang="en-US" sz="2100" dirty="0">
                  <a:latin typeface="Times New Roman" panose="02020603050405020304" pitchFamily="18" charset="0"/>
                  <a:cs typeface="Times New Roman" panose="02020603050405020304" pitchFamily="18" charset="0"/>
                </a:endParaRPr>
              </a:p>
              <a:p>
                <a:pPr marL="0" indent="0">
                  <a:lnSpc>
                    <a:spcPct val="170000"/>
                  </a:lnSpc>
                  <a:buNone/>
                </a:pPr>
                <a:r>
                  <a:rPr lang="fr-FR" sz="2100" dirty="0">
                    <a:latin typeface="Times New Roman" panose="02020603050405020304" pitchFamily="18" charset="0"/>
                    <a:cs typeface="Times New Roman" panose="02020603050405020304" pitchFamily="18" charset="0"/>
                  </a:rPr>
                  <a:t>Exemple 2 : Soit un mélange binaire d’eau et de méthanol composé de 10g d’eau 90g de méthanol. Calculer la fraction massique de méthanol et de l’eau.</a:t>
                </a:r>
                <a:endParaRPr lang="en-US" sz="2100" dirty="0">
                  <a:latin typeface="Times New Roman" panose="02020603050405020304" pitchFamily="18" charset="0"/>
                  <a:cs typeface="Times New Roman" panose="02020603050405020304" pitchFamily="18" charset="0"/>
                </a:endParaRPr>
              </a:p>
              <a:p>
                <a:pPr marL="0" indent="0">
                  <a:lnSpc>
                    <a:spcPct val="170000"/>
                  </a:lnSpc>
                  <a:buNone/>
                </a:pPr>
                <a:r>
                  <a:rPr lang="fr-FR" sz="2100" dirty="0">
                    <a:latin typeface="Times New Roman" panose="02020603050405020304" pitchFamily="18" charset="0"/>
                    <a:cs typeface="Times New Roman" panose="02020603050405020304" pitchFamily="18" charset="0"/>
                  </a:rPr>
                  <a:t>La fraction massique en méthanol est :</a:t>
                </a:r>
                <a:endParaRPr lang="en-US" sz="2100" dirty="0">
                  <a:latin typeface="Times New Roman" panose="02020603050405020304" pitchFamily="18" charset="0"/>
                  <a:cs typeface="Times New Roman" panose="02020603050405020304" pitchFamily="18" charset="0"/>
                </a:endParaRPr>
              </a:p>
              <a:p>
                <a:pPr marL="0" indent="0">
                  <a:lnSpc>
                    <a:spcPct val="170000"/>
                  </a:lnSpc>
                  <a:buNone/>
                </a:pPr>
                <a:r>
                  <a:rPr lang="fr-FR" sz="2100" dirty="0">
                    <a:latin typeface="Times New Roman" panose="02020603050405020304" pitchFamily="18" charset="0"/>
                    <a:cs typeface="Times New Roman" panose="02020603050405020304" pitchFamily="18" charset="0"/>
                  </a:rPr>
                  <a:t>W</a:t>
                </a:r>
                <a:r>
                  <a:rPr lang="fr-FR" sz="2100" baseline="-25000" dirty="0">
                    <a:latin typeface="Times New Roman" panose="02020603050405020304" pitchFamily="18" charset="0"/>
                    <a:cs typeface="Times New Roman" panose="02020603050405020304" pitchFamily="18" charset="0"/>
                  </a:rPr>
                  <a:t>CH3OH </a:t>
                </a:r>
                <a:r>
                  <a:rPr lang="fr-FR" sz="21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100" i="1">
                            <a:latin typeface="Cambria Math" panose="02040503050406030204" pitchFamily="18" charset="0"/>
                          </a:rPr>
                        </m:ctrlPr>
                      </m:fPr>
                      <m:num>
                        <m:r>
                          <a:rPr lang="fr-FR" sz="2100" b="0" i="1" smtClean="0">
                            <a:latin typeface="Cambria Math" panose="02040503050406030204" pitchFamily="18" charset="0"/>
                          </a:rPr>
                          <m:t>90</m:t>
                        </m:r>
                      </m:num>
                      <m:den>
                        <m:r>
                          <a:rPr lang="fr-FR" sz="2100" i="1">
                            <a:latin typeface="Cambria Math" panose="02040503050406030204" pitchFamily="18" charset="0"/>
                          </a:rPr>
                          <m:t>10+90</m:t>
                        </m:r>
                      </m:den>
                    </m:f>
                    <m:r>
                      <a:rPr lang="fr-FR" sz="2100" i="1">
                        <a:latin typeface="Cambria Math" panose="02040503050406030204" pitchFamily="18" charset="0"/>
                      </a:rPr>
                      <m:t>=</m:t>
                    </m:r>
                    <m:r>
                      <a:rPr lang="fr-FR" sz="2100" b="0" i="0" smtClean="0">
                        <a:latin typeface="Cambria Math" panose="02040503050406030204" pitchFamily="18" charset="0"/>
                      </a:rPr>
                      <m:t>0</m:t>
                    </m:r>
                    <m:r>
                      <a:rPr lang="fr-FR" sz="2100" b="0" i="1" smtClean="0">
                        <a:latin typeface="Cambria Math" panose="02040503050406030204" pitchFamily="18" charset="0"/>
                      </a:rPr>
                      <m:t>,</m:t>
                    </m:r>
                    <m:r>
                      <a:rPr lang="fr-FR" sz="2100" i="1">
                        <a:latin typeface="Cambria Math" panose="02040503050406030204" pitchFamily="18" charset="0"/>
                      </a:rPr>
                      <m:t> </m:t>
                    </m:r>
                    <m:r>
                      <a:rPr lang="fr-FR" sz="2100" b="0" i="1" smtClean="0">
                        <a:latin typeface="Cambria Math" panose="02040503050406030204" pitchFamily="18" charset="0"/>
                      </a:rPr>
                      <m:t>9</m:t>
                    </m:r>
                    <m:r>
                      <a:rPr lang="fr-FR" sz="2100" i="1">
                        <a:latin typeface="Cambria Math" panose="02040503050406030204" pitchFamily="18" charset="0"/>
                      </a:rPr>
                      <m:t>𝑠𝑜𝑖𝑡</m:t>
                    </m:r>
                    <m:r>
                      <a:rPr lang="fr-FR" sz="2100" i="1">
                        <a:latin typeface="Cambria Math" panose="02040503050406030204" pitchFamily="18" charset="0"/>
                      </a:rPr>
                      <m:t> 90%</m:t>
                    </m:r>
                  </m:oMath>
                </a14:m>
                <a:endParaRPr lang="en-US" sz="2100" dirty="0">
                  <a:latin typeface="Times New Roman" panose="02020603050405020304" pitchFamily="18" charset="0"/>
                  <a:cs typeface="Times New Roman" panose="02020603050405020304" pitchFamily="18" charset="0"/>
                </a:endParaRPr>
              </a:p>
              <a:p>
                <a:pPr marL="0" indent="0">
                  <a:lnSpc>
                    <a:spcPct val="170000"/>
                  </a:lnSpc>
                  <a:buNone/>
                </a:pPr>
                <a:r>
                  <a:rPr lang="fr-FR" sz="2100" dirty="0">
                    <a:latin typeface="Times New Roman" panose="02020603050405020304" pitchFamily="18" charset="0"/>
                    <a:cs typeface="Times New Roman" panose="02020603050405020304" pitchFamily="18" charset="0"/>
                  </a:rPr>
                  <a:t>La fraction massique en eau est :</a:t>
                </a:r>
                <a:endParaRPr lang="en-US" sz="2100" dirty="0">
                  <a:latin typeface="Times New Roman" panose="02020603050405020304" pitchFamily="18" charset="0"/>
                  <a:cs typeface="Times New Roman" panose="02020603050405020304" pitchFamily="18" charset="0"/>
                </a:endParaRPr>
              </a:p>
              <a:p>
                <a:pPr marL="0" indent="0">
                  <a:lnSpc>
                    <a:spcPct val="170000"/>
                  </a:lnSpc>
                  <a:buNone/>
                </a:pPr>
                <a:r>
                  <a:rPr lang="fr-FR" sz="2100" dirty="0">
                    <a:latin typeface="Times New Roman" panose="02020603050405020304" pitchFamily="18" charset="0"/>
                    <a:cs typeface="Times New Roman" panose="02020603050405020304" pitchFamily="18" charset="0"/>
                  </a:rPr>
                  <a:t>W</a:t>
                </a:r>
                <a:r>
                  <a:rPr lang="fr-FR" sz="2100" baseline="-25000" dirty="0">
                    <a:latin typeface="Times New Roman" panose="02020603050405020304" pitchFamily="18" charset="0"/>
                    <a:cs typeface="Times New Roman" panose="02020603050405020304" pitchFamily="18" charset="0"/>
                  </a:rPr>
                  <a:t>H20</a:t>
                </a:r>
                <a:r>
                  <a:rPr lang="fr-FR" sz="21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100" i="1">
                            <a:latin typeface="Cambria Math" panose="02040503050406030204" pitchFamily="18" charset="0"/>
                          </a:rPr>
                        </m:ctrlPr>
                      </m:fPr>
                      <m:num>
                        <m:r>
                          <a:rPr lang="fr-FR" sz="2100" b="0" i="1" smtClean="0">
                            <a:latin typeface="Cambria Math" panose="02040503050406030204" pitchFamily="18" charset="0"/>
                          </a:rPr>
                          <m:t>10</m:t>
                        </m:r>
                      </m:num>
                      <m:den>
                        <m:r>
                          <a:rPr lang="fr-FR" sz="2100" i="1">
                            <a:latin typeface="Cambria Math" panose="02040503050406030204" pitchFamily="18" charset="0"/>
                          </a:rPr>
                          <m:t>90+10</m:t>
                        </m:r>
                      </m:den>
                    </m:f>
                    <m:r>
                      <a:rPr lang="fr-FR" sz="2100" i="1">
                        <a:latin typeface="Cambria Math" panose="02040503050406030204" pitchFamily="18" charset="0"/>
                      </a:rPr>
                      <m:t>=</m:t>
                    </m:r>
                    <m:r>
                      <a:rPr lang="fr-FR" sz="2100">
                        <a:latin typeface="Cambria Math" panose="02040503050406030204" pitchFamily="18" charset="0"/>
                      </a:rPr>
                      <m:t>0,</m:t>
                    </m:r>
                    <m:r>
                      <a:rPr lang="fr-FR" sz="2100" i="1">
                        <a:latin typeface="Cambria Math" panose="02040503050406030204" pitchFamily="18" charset="0"/>
                      </a:rPr>
                      <m:t> </m:t>
                    </m:r>
                    <m:r>
                      <a:rPr lang="fr-FR" sz="2100" b="0" i="1" smtClean="0">
                        <a:latin typeface="Cambria Math" panose="02040503050406030204" pitchFamily="18" charset="0"/>
                      </a:rPr>
                      <m:t>1</m:t>
                    </m:r>
                    <m:r>
                      <a:rPr lang="fr-FR" sz="2100" i="1">
                        <a:latin typeface="Cambria Math" panose="02040503050406030204" pitchFamily="18" charset="0"/>
                      </a:rPr>
                      <m:t>𝑠𝑜𝑖𝑡</m:t>
                    </m:r>
                    <m:r>
                      <a:rPr lang="fr-FR" sz="2100" i="1">
                        <a:latin typeface="Cambria Math" panose="02040503050406030204" pitchFamily="18" charset="0"/>
                      </a:rPr>
                      <m:t> 10%</m:t>
                    </m:r>
                  </m:oMath>
                </a14:m>
                <a:endParaRPr lang="en-US" sz="2100" dirty="0">
                  <a:latin typeface="Times New Roman" panose="02020603050405020304" pitchFamily="18" charset="0"/>
                  <a:cs typeface="Times New Roman" panose="02020603050405020304" pitchFamily="18" charset="0"/>
                </a:endParaRPr>
              </a:p>
              <a:p>
                <a:pPr marL="0" indent="0">
                  <a:buNone/>
                </a:pPr>
                <a:r>
                  <a:rPr lang="fr-FR" dirty="0"/>
                  <a:t> </a:t>
                </a:r>
                <a:endParaRPr lang="en-US" dirty="0"/>
              </a:p>
              <a:p>
                <a:pPr marL="0" indent="0">
                  <a:buNone/>
                </a:pP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69232" y="649705"/>
                <a:ext cx="11622504" cy="5823285"/>
              </a:xfrm>
              <a:blipFill>
                <a:blip r:embed="rId2"/>
                <a:stretch>
                  <a:fillRect l="-105"/>
                </a:stretch>
              </a:blipFill>
            </p:spPr>
            <p:txBody>
              <a:bodyPr/>
              <a:lstStyle/>
              <a:p>
                <a:r>
                  <a:rPr lang="en-US">
                    <a:noFill/>
                  </a:rPr>
                  <a:t> </a:t>
                </a:r>
              </a:p>
            </p:txBody>
          </p:sp>
        </mc:Fallback>
      </mc:AlternateContent>
    </p:spTree>
    <p:extLst>
      <p:ext uri="{BB962C8B-B14F-4D97-AF65-F5344CB8AC3E}">
        <p14:creationId xmlns:p14="http://schemas.microsoft.com/office/powerpoint/2010/main" val="3301216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5192" y="230777"/>
            <a:ext cx="5305455" cy="748937"/>
          </a:xfrm>
        </p:spPr>
        <p:txBody>
          <a:bodyPr>
            <a:normAutofit/>
          </a:bodyPr>
          <a:lstStyle/>
          <a:p>
            <a:pPr algn="ctr"/>
            <a:r>
              <a:rPr lang="fr-FR" sz="3200" dirty="0" smtClean="0">
                <a:solidFill>
                  <a:schemeClr val="tx1">
                    <a:lumMod val="75000"/>
                    <a:lumOff val="25000"/>
                  </a:schemeClr>
                </a:solidFill>
                <a:latin typeface="Times New Roman" panose="02020603050405020304" pitchFamily="18" charset="0"/>
                <a:cs typeface="Times New Roman" panose="02020603050405020304" pitchFamily="18" charset="0"/>
              </a:rPr>
              <a:t>PLAN DE PRESENTATION</a:t>
            </a:r>
            <a:endParaRPr lang="en-US" sz="3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64270" y="815114"/>
            <a:ext cx="9942770" cy="5481183"/>
          </a:xfrm>
        </p:spPr>
        <p:txBody>
          <a:bodyPr>
            <a:normAutofit/>
          </a:bodyPr>
          <a:lstStyle/>
          <a:p>
            <a:pPr marL="0" indent="0">
              <a:lnSpc>
                <a:spcPct val="150000"/>
              </a:lnSpc>
              <a:buNone/>
            </a:pPr>
            <a:r>
              <a:rPr lang="fr-FR" b="1" dirty="0"/>
              <a:t> </a:t>
            </a:r>
            <a:r>
              <a:rPr lang="fr-FR" b="1" dirty="0">
                <a:solidFill>
                  <a:srgbClr val="7030A0"/>
                </a:solidFill>
                <a:latin typeface="Times New Roman" panose="02020603050405020304" pitchFamily="18" charset="0"/>
                <a:cs typeface="Times New Roman" panose="02020603050405020304" pitchFamily="18" charset="0"/>
              </a:rPr>
              <a:t>Chapitre 1 : Généralité sur la métallurgie et les procédés industriels d’élaboration des métaux et alliages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I-1- INTRODUCTION A LA METALLURGIE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b="1" dirty="0">
                <a:solidFill>
                  <a:schemeClr val="tx2"/>
                </a:solidFill>
                <a:latin typeface="Times New Roman" panose="02020603050405020304" pitchFamily="18" charset="0"/>
                <a:cs typeface="Times New Roman" panose="02020603050405020304" pitchFamily="18" charset="0"/>
              </a:rPr>
              <a:t>1.4.PROCEDE D’ELABORATION DES METAUX ET ALLIAGE </a:t>
            </a:r>
            <a:r>
              <a:rPr lang="fr-FR" b="1" dirty="0" smtClean="0">
                <a:solidFill>
                  <a:schemeClr val="tx2"/>
                </a:solidFill>
                <a:latin typeface="Times New Roman" panose="02020603050405020304" pitchFamily="18" charset="0"/>
                <a:cs typeface="Times New Roman" panose="02020603050405020304" pitchFamily="18" charset="0"/>
              </a:rPr>
              <a:t> </a:t>
            </a:r>
          </a:p>
          <a:p>
            <a:pPr marL="0" indent="0">
              <a:lnSpc>
                <a:spcPct val="150000"/>
              </a:lnSpc>
              <a:buNone/>
            </a:pPr>
            <a:r>
              <a:rPr lang="fr-FR" b="1" dirty="0" smtClean="0">
                <a:solidFill>
                  <a:schemeClr val="accent4">
                    <a:lumMod val="75000"/>
                  </a:schemeClr>
                </a:solidFill>
                <a:latin typeface="Times New Roman" panose="02020603050405020304" pitchFamily="18" charset="0"/>
                <a:cs typeface="Times New Roman" panose="02020603050405020304" pitchFamily="18" charset="0"/>
              </a:rPr>
              <a:t>1.5.2.Extraction </a:t>
            </a:r>
            <a:r>
              <a:rPr lang="fr-FR" b="1" dirty="0">
                <a:solidFill>
                  <a:schemeClr val="accent4">
                    <a:lumMod val="75000"/>
                  </a:schemeClr>
                </a:solidFill>
                <a:latin typeface="Times New Roman" panose="02020603050405020304" pitchFamily="18" charset="0"/>
                <a:cs typeface="Times New Roman" panose="02020603050405020304" pitchFamily="18" charset="0"/>
              </a:rPr>
              <a:t>des métaux (élaboration des métaux) </a:t>
            </a:r>
            <a:endParaRPr lang="fr-FR" b="1" dirty="0" smtClean="0">
              <a:solidFill>
                <a:schemeClr val="accent4">
                  <a:lumMod val="75000"/>
                </a:schemeClr>
              </a:solidFill>
              <a:latin typeface="Times New Roman" panose="02020603050405020304" pitchFamily="18" charset="0"/>
              <a:cs typeface="Times New Roman" panose="02020603050405020304" pitchFamily="18" charset="0"/>
            </a:endParaRPr>
          </a:p>
          <a:p>
            <a:pPr marL="0" indent="0">
              <a:lnSpc>
                <a:spcPct val="150000"/>
              </a:lnSpc>
              <a:buNone/>
            </a:pPr>
            <a:r>
              <a:rPr lang="fr-FR" b="1" dirty="0">
                <a:solidFill>
                  <a:schemeClr val="accent5">
                    <a:lumMod val="75000"/>
                  </a:schemeClr>
                </a:solidFill>
                <a:latin typeface="Times New Roman" panose="02020603050405020304" pitchFamily="18" charset="0"/>
                <a:cs typeface="Times New Roman" panose="02020603050405020304" pitchFamily="18" charset="0"/>
              </a:rPr>
              <a:t>1.5. Propriétés caractéristiques des métaux </a:t>
            </a:r>
            <a:endParaRPr lang="fr-FR" b="1" dirty="0" smtClean="0">
              <a:solidFill>
                <a:schemeClr val="accent5">
                  <a:lumMod val="75000"/>
                </a:schemeClr>
              </a:solidFill>
              <a:latin typeface="Times New Roman" panose="02020603050405020304" pitchFamily="18" charset="0"/>
              <a:cs typeface="Times New Roman" panose="02020603050405020304" pitchFamily="18" charset="0"/>
            </a:endParaRPr>
          </a:p>
          <a:p>
            <a:pPr marL="0" indent="0">
              <a:lnSpc>
                <a:spcPct val="150000"/>
              </a:lnSpc>
              <a:buNone/>
            </a:pPr>
            <a:r>
              <a:rPr lang="fr-FR" b="1" dirty="0">
                <a:solidFill>
                  <a:schemeClr val="accent5">
                    <a:lumMod val="60000"/>
                    <a:lumOff val="40000"/>
                  </a:schemeClr>
                </a:solidFill>
                <a:latin typeface="Times New Roman" panose="02020603050405020304" pitchFamily="18" charset="0"/>
                <a:cs typeface="Times New Roman" panose="02020603050405020304" pitchFamily="18" charset="0"/>
              </a:rPr>
              <a:t>1.5.9. Alliages métalliques </a:t>
            </a:r>
            <a:endParaRPr lang="fr-FR" b="1" dirty="0" smtClean="0">
              <a:solidFill>
                <a:schemeClr val="accent5">
                  <a:lumMod val="60000"/>
                  <a:lumOff val="40000"/>
                </a:schemeClr>
              </a:solidFill>
              <a:latin typeface="Times New Roman" panose="02020603050405020304" pitchFamily="18" charset="0"/>
              <a:cs typeface="Times New Roman" panose="02020603050405020304" pitchFamily="18" charset="0"/>
            </a:endParaRPr>
          </a:p>
          <a:p>
            <a:pPr marL="0" indent="0">
              <a:lnSpc>
                <a:spcPct val="150000"/>
              </a:lnSpc>
              <a:buNone/>
            </a:pPr>
            <a:r>
              <a:rPr lang="fr-FR" b="1" dirty="0">
                <a:latin typeface="Times New Roman" panose="02020603050405020304" pitchFamily="18" charset="0"/>
                <a:cs typeface="Times New Roman" panose="02020603050405020304" pitchFamily="18" charset="0"/>
              </a:rPr>
              <a:t>1.6. Les alliages </a:t>
            </a:r>
            <a:r>
              <a:rPr lang="fr-FR" b="1" dirty="0" smtClean="0">
                <a:latin typeface="Times New Roman" panose="02020603050405020304" pitchFamily="18" charset="0"/>
                <a:cs typeface="Times New Roman" panose="02020603050405020304" pitchFamily="18" charset="0"/>
              </a:rPr>
              <a:t>ferreux</a:t>
            </a:r>
          </a:p>
          <a:p>
            <a:pPr marL="0" indent="0">
              <a:lnSpc>
                <a:spcPct val="150000"/>
              </a:lnSpc>
              <a:buNone/>
            </a:pPr>
            <a:r>
              <a:rPr lang="fr-FR" b="1" dirty="0"/>
              <a:t>Chapitre II : Opération unitaire </a:t>
            </a:r>
            <a:endParaRPr lang="fr-FR" b="1" dirty="0" smtClean="0"/>
          </a:p>
          <a:p>
            <a:pPr marL="0" indent="0">
              <a:lnSpc>
                <a:spcPct val="150000"/>
              </a:lnSpc>
              <a:buNone/>
            </a:pPr>
            <a:r>
              <a:rPr lang="fr-FR" dirty="0" smtClean="0">
                <a:latin typeface="Times New Roman" panose="02020603050405020304" pitchFamily="18" charset="0"/>
                <a:cs typeface="Times New Roman" panose="02020603050405020304" pitchFamily="18" charset="0"/>
              </a:rPr>
              <a:t>II-1-INTRODUCTION</a:t>
            </a:r>
            <a:endParaRPr lang="en-US" dirty="0"/>
          </a:p>
        </p:txBody>
      </p:sp>
    </p:spTree>
    <p:extLst>
      <p:ext uri="{BB962C8B-B14F-4D97-AF65-F5344CB8AC3E}">
        <p14:creationId xmlns:p14="http://schemas.microsoft.com/office/powerpoint/2010/main" val="3568672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0177" y="116306"/>
            <a:ext cx="7744772" cy="497305"/>
          </a:xfrm>
        </p:spPr>
        <p:txBody>
          <a:bodyPr>
            <a:normAutofit/>
          </a:bodyPr>
          <a:lstStyle/>
          <a:p>
            <a:r>
              <a:rPr lang="fr-FR" sz="2400" b="1" dirty="0">
                <a:latin typeface="Times New Roman" panose="02020603050405020304" pitchFamily="18" charset="0"/>
                <a:cs typeface="Times New Roman" panose="02020603050405020304" pitchFamily="18" charset="0"/>
              </a:rPr>
              <a:t>2.3.Passage de la fraction molaire à la fraction massique</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60765" y="709863"/>
                <a:ext cx="10897045" cy="5979695"/>
              </a:xfrm>
            </p:spPr>
            <p:txBody>
              <a:bodyPr/>
              <a:lstStyle/>
              <a:p>
                <a:pPr marL="0" indent="0">
                  <a:buNone/>
                </a:pPr>
                <a:r>
                  <a:rPr lang="fr-FR" b="1" dirty="0"/>
                  <a:t> </a:t>
                </a:r>
                <a:r>
                  <a:rPr lang="fr-FR" b="1" dirty="0" smtClean="0"/>
                  <a:t> </a:t>
                </a:r>
                <a:r>
                  <a:rPr lang="fr-FR" dirty="0" smtClean="0"/>
                  <a:t>Soit </a:t>
                </a:r>
                <a:r>
                  <a:rPr lang="fr-FR" dirty="0"/>
                  <a:t>un mélange de deux composants A et B de titre molaire X</a:t>
                </a:r>
                <a:r>
                  <a:rPr lang="fr-FR" baseline="-25000" dirty="0"/>
                  <a:t>A</a:t>
                </a:r>
                <a:r>
                  <a:rPr lang="fr-FR" dirty="0"/>
                  <a:t>, soit M</a:t>
                </a:r>
                <a:r>
                  <a:rPr lang="fr-FR" baseline="-25000" dirty="0"/>
                  <a:t>A</a:t>
                </a:r>
                <a:r>
                  <a:rPr lang="fr-FR" dirty="0"/>
                  <a:t> la masse molaire de A et M</a:t>
                </a:r>
                <a:r>
                  <a:rPr lang="fr-FR" baseline="-25000" dirty="0"/>
                  <a:t>B</a:t>
                </a:r>
                <a:r>
                  <a:rPr lang="fr-FR" dirty="0"/>
                  <a:t> la masse molaire de B</a:t>
                </a:r>
                <a:r>
                  <a:rPr lang="fr-FR" dirty="0" smtClean="0"/>
                  <a:t>.</a:t>
                </a:r>
              </a:p>
              <a:p>
                <a:pPr marL="0" indent="0">
                  <a:buNone/>
                </a:pPr>
                <a:r>
                  <a:rPr lang="fr-FR" dirty="0"/>
                  <a:t>𝑥</a:t>
                </a:r>
                <a:r>
                  <a:rPr lang="fr-FR" baseline="-25000" dirty="0"/>
                  <a:t>𝐴</a:t>
                </a:r>
                <a:r>
                  <a:rPr lang="fr-FR" dirty="0"/>
                  <a:t> = </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𝑛𝐴</m:t>
                        </m:r>
                      </m:num>
                      <m:den>
                        <m:r>
                          <a:rPr lang="fr-FR" i="1">
                            <a:latin typeface="Cambria Math" panose="02040503050406030204" pitchFamily="18" charset="0"/>
                          </a:rPr>
                          <m:t>𝑛𝑡𝑜𝑡</m:t>
                        </m:r>
                      </m:den>
                    </m:f>
                  </m:oMath>
                </a14:m>
                <a:r>
                  <a:rPr lang="fr-FR" dirty="0"/>
                  <a:t> donc 𝑛</a:t>
                </a:r>
                <a:r>
                  <a:rPr lang="fr-FR" baseline="-25000" dirty="0"/>
                  <a:t>𝐴</a:t>
                </a:r>
                <a:r>
                  <a:rPr lang="fr-FR" dirty="0"/>
                  <a:t> = 𝑥</a:t>
                </a:r>
                <a:r>
                  <a:rPr lang="fr-FR" baseline="-25000" dirty="0"/>
                  <a:t>𝐴</a:t>
                </a:r>
                <a:r>
                  <a:rPr lang="fr-FR" dirty="0"/>
                  <a:t>𝑛</a:t>
                </a:r>
                <a:r>
                  <a:rPr lang="fr-FR" baseline="-25000" dirty="0"/>
                  <a:t>𝑡𝑜t</a:t>
                </a:r>
                <a:endParaRPr lang="en-US" dirty="0"/>
              </a:p>
              <a:p>
                <a:pPr marL="0" indent="0">
                  <a:buNone/>
                </a:pPr>
                <a:r>
                  <a:rPr lang="fr-FR" dirty="0"/>
                  <a:t>𝑥</a:t>
                </a:r>
                <a:r>
                  <a:rPr lang="fr-FR" baseline="-25000" dirty="0"/>
                  <a:t>𝐵</a:t>
                </a:r>
                <a:r>
                  <a:rPr lang="fr-FR" dirty="0"/>
                  <a:t> = </a:t>
                </a:r>
                <a14:m>
                  <m:oMath xmlns:m="http://schemas.openxmlformats.org/officeDocument/2006/math">
                    <m:f>
                      <m:fPr>
                        <m:ctrlPr>
                          <a:rPr lang="en-US" i="1">
                            <a:latin typeface="Cambria Math" panose="02040503050406030204" pitchFamily="18" charset="0"/>
                          </a:rPr>
                        </m:ctrlPr>
                      </m:fPr>
                      <m:num>
                        <m:r>
                          <m:rPr>
                            <m:sty m:val="p"/>
                          </m:rPr>
                          <a:rPr lang="fr-FR">
                            <a:latin typeface="Cambria Math" panose="02040503050406030204" pitchFamily="18" charset="0"/>
                          </a:rPr>
                          <m:t>nB</m:t>
                        </m:r>
                      </m:num>
                      <m:den>
                        <m:r>
                          <m:rPr>
                            <m:sty m:val="p"/>
                          </m:rPr>
                          <a:rPr lang="fr-FR">
                            <a:latin typeface="Cambria Math" panose="02040503050406030204" pitchFamily="18" charset="0"/>
                          </a:rPr>
                          <m:t>ntot</m:t>
                        </m:r>
                        <m:r>
                          <a:rPr lang="fr-FR">
                            <a:latin typeface="Cambria Math" panose="02040503050406030204" pitchFamily="18" charset="0"/>
                          </a:rPr>
                          <m:t> </m:t>
                        </m:r>
                      </m:den>
                    </m:f>
                  </m:oMath>
                </a14:m>
                <a:r>
                  <a:rPr lang="fr-FR" dirty="0"/>
                  <a:t>   donc 𝑛</a:t>
                </a:r>
                <a:r>
                  <a:rPr lang="fr-FR" baseline="-25000" dirty="0"/>
                  <a:t>B</a:t>
                </a:r>
                <a:r>
                  <a:rPr lang="fr-FR" dirty="0"/>
                  <a:t>  𝑥</a:t>
                </a:r>
                <a:r>
                  <a:rPr lang="fr-FR" baseline="-25000" dirty="0"/>
                  <a:t>𝐵</a:t>
                </a:r>
                <a:r>
                  <a:rPr lang="fr-FR" dirty="0"/>
                  <a:t>𝑛</a:t>
                </a:r>
                <a:r>
                  <a:rPr lang="fr-FR" baseline="-25000" dirty="0"/>
                  <a:t>𝑡𝑜𝑡</a:t>
                </a:r>
                <a:r>
                  <a:rPr lang="fr-FR" dirty="0"/>
                  <a:t> = (1 − 𝑥𝐴) 𝑛</a:t>
                </a:r>
                <a:r>
                  <a:rPr lang="fr-FR" baseline="-25000" dirty="0"/>
                  <a:t>𝑡</a:t>
                </a:r>
                <a:r>
                  <a:rPr lang="fr-FR" baseline="-25000" dirty="0" err="1"/>
                  <a:t>ot</a:t>
                </a:r>
                <a:endParaRPr lang="en-US" dirty="0"/>
              </a:p>
              <a:p>
                <a:pPr marL="0" indent="0">
                  <a:buNone/>
                </a:pPr>
                <a:r>
                  <a:rPr lang="fr-FR" dirty="0"/>
                  <a:t>𝑚</a:t>
                </a:r>
                <a:r>
                  <a:rPr lang="fr-FR" baseline="-25000" dirty="0"/>
                  <a:t>𝐴</a:t>
                </a:r>
                <a:r>
                  <a:rPr lang="fr-FR" dirty="0"/>
                  <a:t> = 𝑥</a:t>
                </a:r>
                <a:r>
                  <a:rPr lang="fr-FR" baseline="-25000" dirty="0"/>
                  <a:t>𝐴</a:t>
                </a:r>
                <a:r>
                  <a:rPr lang="fr-FR" dirty="0"/>
                  <a:t>𝑛</a:t>
                </a:r>
                <a:r>
                  <a:rPr lang="fr-FR" baseline="-25000" dirty="0"/>
                  <a:t>𝑡𝑜𝑡</a:t>
                </a:r>
                <a:r>
                  <a:rPr lang="fr-FR" dirty="0"/>
                  <a:t>𝑀</a:t>
                </a:r>
                <a:r>
                  <a:rPr lang="fr-FR" baseline="-25000" dirty="0"/>
                  <a:t>𝐴</a:t>
                </a:r>
                <a:r>
                  <a:rPr lang="fr-FR" dirty="0"/>
                  <a:t> </a:t>
                </a:r>
                <a:endParaRPr lang="en-US" dirty="0"/>
              </a:p>
              <a:p>
                <a:pPr marL="0" indent="0">
                  <a:buNone/>
                </a:pPr>
                <a:r>
                  <a:rPr lang="fr-FR" dirty="0"/>
                  <a:t>𝑚</a:t>
                </a:r>
                <a:r>
                  <a:rPr lang="fr-FR" baseline="-25000" dirty="0"/>
                  <a:t>𝐵</a:t>
                </a:r>
                <a:r>
                  <a:rPr lang="fr-FR" dirty="0"/>
                  <a:t> = (1 − 𝑥</a:t>
                </a:r>
                <a:r>
                  <a:rPr lang="fr-FR" baseline="-25000" dirty="0"/>
                  <a:t>𝐴</a:t>
                </a:r>
                <a:r>
                  <a:rPr lang="fr-FR" dirty="0"/>
                  <a:t>) 𝑛</a:t>
                </a:r>
                <a:r>
                  <a:rPr lang="fr-FR" baseline="-25000" dirty="0"/>
                  <a:t>𝑡𝑜𝑡</a:t>
                </a:r>
                <a:r>
                  <a:rPr lang="fr-FR" dirty="0"/>
                  <a:t>𝑀</a:t>
                </a:r>
                <a:r>
                  <a:rPr lang="fr-FR" baseline="-25000" dirty="0"/>
                  <a:t>𝐵</a:t>
                </a:r>
                <a:endParaRPr lang="en-US" dirty="0"/>
              </a:p>
              <a:p>
                <a:pPr marL="0" indent="0">
                  <a:buNone/>
                </a:pPr>
                <a:r>
                  <a:rPr lang="fr-FR" dirty="0"/>
                  <a:t>𝑤</a:t>
                </a:r>
                <a:r>
                  <a:rPr lang="fr-FR" baseline="-25000" dirty="0"/>
                  <a:t>𝐴 </a:t>
                </a:r>
                <a:r>
                  <a:rPr lang="fr-FR" dirty="0"/>
                  <a:t>= </a:t>
                </a:r>
                <a14:m>
                  <m:oMath xmlns:m="http://schemas.openxmlformats.org/officeDocument/2006/math">
                    <m:f>
                      <m:fPr>
                        <m:ctrlPr>
                          <a:rPr lang="en-US" i="1">
                            <a:latin typeface="Cambria Math" panose="02040503050406030204" pitchFamily="18" charset="0"/>
                          </a:rPr>
                        </m:ctrlPr>
                      </m:fPr>
                      <m:num>
                        <m:r>
                          <m:rPr>
                            <m:sty m:val="p"/>
                          </m:rPr>
                          <a:rPr lang="fr-FR">
                            <a:latin typeface="Cambria Math" panose="02040503050406030204" pitchFamily="18" charset="0"/>
                          </a:rPr>
                          <m:t>mA</m:t>
                        </m:r>
                      </m:num>
                      <m:den>
                        <m:r>
                          <a:rPr lang="fr-FR" i="1">
                            <a:latin typeface="Cambria Math" panose="02040503050406030204" pitchFamily="18" charset="0"/>
                          </a:rPr>
                          <m:t>𝑚𝐵</m:t>
                        </m:r>
                      </m:den>
                    </m:f>
                  </m:oMath>
                </a14:m>
                <a:endParaRPr lang="en-US" dirty="0" smtClean="0"/>
              </a:p>
              <a:p>
                <a:pPr marL="0" indent="0">
                  <a:buNone/>
                </a:pPr>
                <a:r>
                  <a:rPr lang="fr-FR" b="1" dirty="0"/>
                  <a:t> </a:t>
                </a:r>
                <a:r>
                  <a:rPr lang="fr-FR" b="1" dirty="0" smtClean="0"/>
                  <a:t>     </a:t>
                </a:r>
                <a:r>
                  <a:rPr lang="fr-FR" b="1" dirty="0" err="1" smtClean="0"/>
                  <a:t>w</a:t>
                </a:r>
                <a:r>
                  <a:rPr lang="fr-FR" b="1" baseline="-25000" dirty="0" err="1" smtClean="0"/>
                  <a:t>A</a:t>
                </a:r>
                <a:r>
                  <a:rPr lang="fr-FR" b="1" dirty="0" smtClean="0"/>
                  <a:t> =                 𝑥</a:t>
                </a:r>
                <a:r>
                  <a:rPr lang="fr-FR" b="1" baseline="-25000" dirty="0" smtClean="0"/>
                  <a:t>𝐴</a:t>
                </a:r>
                <a:r>
                  <a:rPr lang="fr-FR" b="1" dirty="0" smtClean="0"/>
                  <a:t>𝑛</a:t>
                </a:r>
                <a:r>
                  <a:rPr lang="fr-FR" b="1" baseline="-25000" dirty="0" smtClean="0"/>
                  <a:t>𝑡𝑜</a:t>
                </a:r>
                <a:r>
                  <a:rPr lang="fr-FR" b="1" dirty="0" smtClean="0"/>
                  <a:t>𝑡𝑀</a:t>
                </a:r>
                <a:r>
                  <a:rPr lang="fr-FR" b="1" baseline="-25000" dirty="0"/>
                  <a:t>B</a:t>
                </a:r>
                <a:r>
                  <a:rPr lang="fr-FR" b="1" dirty="0"/>
                  <a:t>   </a:t>
                </a:r>
                <a:endParaRPr lang="en-US" dirty="0"/>
              </a:p>
              <a:p>
                <a:pPr marL="0" indent="0">
                  <a:buNone/>
                </a:pPr>
                <a:r>
                  <a:rPr lang="fr-FR" b="1" dirty="0"/>
                  <a:t>                 𝑥</a:t>
                </a:r>
                <a:r>
                  <a:rPr lang="fr-FR" b="1" baseline="-25000" dirty="0"/>
                  <a:t>𝐴</a:t>
                </a:r>
                <a:r>
                  <a:rPr lang="fr-FR" b="1" dirty="0"/>
                  <a:t>𝑛</a:t>
                </a:r>
                <a:r>
                  <a:rPr lang="fr-FR" b="1" baseline="-25000" dirty="0"/>
                  <a:t>𝑡𝑜𝑡</a:t>
                </a:r>
                <a:r>
                  <a:rPr lang="fr-FR" b="1" dirty="0"/>
                  <a:t>M</a:t>
                </a:r>
                <a:r>
                  <a:rPr lang="fr-FR" b="1" baseline="-25000" dirty="0"/>
                  <a:t>𝐴</a:t>
                </a:r>
                <a:r>
                  <a:rPr lang="fr-FR" b="1" dirty="0"/>
                  <a:t> + (1 − 𝑥</a:t>
                </a:r>
                <a:r>
                  <a:rPr lang="fr-FR" b="1" baseline="-25000" dirty="0"/>
                  <a:t>𝐴</a:t>
                </a:r>
                <a:r>
                  <a:rPr lang="fr-FR" b="1" dirty="0"/>
                  <a:t>)𝑛</a:t>
                </a:r>
                <a:r>
                  <a:rPr lang="fr-FR" b="1" baseline="-25000" dirty="0"/>
                  <a:t>𝑡𝑜𝑡</a:t>
                </a:r>
                <a:r>
                  <a:rPr lang="fr-FR" b="1" dirty="0"/>
                  <a:t>𝑀</a:t>
                </a:r>
                <a:r>
                  <a:rPr lang="fr-FR" b="1" baseline="-25000" dirty="0" smtClean="0"/>
                  <a:t>B</a:t>
                </a:r>
              </a:p>
              <a:p>
                <a:pPr marL="0" indent="0">
                  <a:buNone/>
                </a:pPr>
                <a:r>
                  <a:rPr lang="fr-FR" dirty="0" err="1"/>
                  <a:t>wA</a:t>
                </a:r>
                <a:r>
                  <a:rPr lang="fr-FR" dirty="0"/>
                  <a:t> =            𝑥</a:t>
                </a:r>
                <a:r>
                  <a:rPr lang="fr-FR" baseline="-25000" dirty="0"/>
                  <a:t>𝐴</a:t>
                </a:r>
                <a:r>
                  <a:rPr lang="fr-FR" dirty="0"/>
                  <a:t>𝑀</a:t>
                </a:r>
                <a:endParaRPr lang="en-US" dirty="0"/>
              </a:p>
              <a:p>
                <a:pPr marL="0" indent="0">
                  <a:buNone/>
                </a:pPr>
                <a:r>
                  <a:rPr lang="fr-FR" dirty="0" smtClean="0"/>
                  <a:t>          </a:t>
                </a:r>
                <a:r>
                  <a:rPr lang="fr-FR" dirty="0"/>
                  <a:t>𝑥𝐴𝑀</a:t>
                </a:r>
                <a:r>
                  <a:rPr lang="fr-FR" strike="sngStrike" baseline="-25000" dirty="0"/>
                  <a:t>𝐴</a:t>
                </a:r>
                <a:r>
                  <a:rPr lang="fr-FR" dirty="0"/>
                  <a:t> + (1 −𝑥</a:t>
                </a:r>
                <a:r>
                  <a:rPr lang="fr-FR" baseline="-25000" dirty="0"/>
                  <a:t>𝐴</a:t>
                </a:r>
                <a:r>
                  <a:rPr lang="fr-FR" dirty="0"/>
                  <a:t>)𝑀</a:t>
                </a:r>
                <a:r>
                  <a:rPr lang="fr-FR" baseline="-25000" dirty="0"/>
                  <a:t>𝐵</a:t>
                </a:r>
                <a:endParaRPr lang="en-US" dirty="0"/>
              </a:p>
              <a:p>
                <a:pPr marL="0" indent="0">
                  <a:buNone/>
                </a:pPr>
                <a:endParaRPr lang="en-US" dirty="0"/>
              </a:p>
              <a:p>
                <a:pPr marL="0" indent="0">
                  <a:buNone/>
                </a:pP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60765" y="709863"/>
                <a:ext cx="10897045" cy="5979695"/>
              </a:xfrm>
              <a:blipFill>
                <a:blip r:embed="rId2"/>
                <a:stretch>
                  <a:fillRect l="-504" t="-612"/>
                </a:stretch>
              </a:blipFill>
            </p:spPr>
            <p:txBody>
              <a:bodyPr/>
              <a:lstStyle/>
              <a:p>
                <a:r>
                  <a:rPr lang="en-US">
                    <a:noFill/>
                  </a:rPr>
                  <a:t> </a:t>
                </a:r>
              </a:p>
            </p:txBody>
          </p:sp>
        </mc:Fallback>
      </mc:AlternateContent>
      <p:cxnSp>
        <p:nvCxnSpPr>
          <p:cNvPr id="13" name="Connecteur droit 12"/>
          <p:cNvCxnSpPr/>
          <p:nvPr/>
        </p:nvCxnSpPr>
        <p:spPr>
          <a:xfrm flipV="1">
            <a:off x="1973179" y="4138863"/>
            <a:ext cx="2526632" cy="24063"/>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a:off x="1359568" y="4836695"/>
            <a:ext cx="1876927" cy="1203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3751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8365" y="176463"/>
            <a:ext cx="11430446" cy="545432"/>
          </a:xfrm>
        </p:spPr>
        <p:txBody>
          <a:bodyPr>
            <a:normAutofit/>
          </a:bodyPr>
          <a:lstStyle/>
          <a:p>
            <a:r>
              <a:rPr lang="fr-FR" sz="2800" b="1" dirty="0">
                <a:solidFill>
                  <a:schemeClr val="accent4">
                    <a:lumMod val="75000"/>
                  </a:schemeClr>
                </a:solidFill>
                <a:latin typeface="Times New Roman" panose="02020603050405020304" pitchFamily="18" charset="0"/>
                <a:cs typeface="Times New Roman" panose="02020603050405020304" pitchFamily="18" charset="0"/>
              </a:rPr>
              <a:t>2.3.Passage de la fraction molaire à la fraction </a:t>
            </a:r>
            <a:r>
              <a:rPr lang="fr-FR" sz="2800" b="1" dirty="0" smtClean="0">
                <a:solidFill>
                  <a:schemeClr val="accent4">
                    <a:lumMod val="75000"/>
                  </a:schemeClr>
                </a:solidFill>
                <a:latin typeface="Times New Roman" panose="02020603050405020304" pitchFamily="18" charset="0"/>
                <a:cs typeface="Times New Roman" panose="02020603050405020304" pitchFamily="18" charset="0"/>
              </a:rPr>
              <a:t>massique(suite)</a:t>
            </a:r>
            <a:endParaRPr lang="en-US" sz="2800"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32954" y="721894"/>
                <a:ext cx="11659045" cy="5859379"/>
              </a:xfrm>
            </p:spPr>
            <p:txBody>
              <a:bodyPr/>
              <a:lstStyle/>
              <a:p>
                <a:pPr marL="0" indent="0">
                  <a:buNone/>
                </a:pPr>
                <a:r>
                  <a:rPr lang="fr-FR" dirty="0">
                    <a:latin typeface="Times New Roman" panose="02020603050405020304" pitchFamily="18" charset="0"/>
                    <a:cs typeface="Times New Roman" panose="02020603050405020304" pitchFamily="18" charset="0"/>
                  </a:rPr>
                  <a:t>Exemple 3 : Soit un mélange binaire contenant de l’eau et du méthanol. La fraction molaire en eau est de 0,3. Déterminer la fraction massique en eau de ce mélange.</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𝑴</a:t>
                </a:r>
                <a:r>
                  <a:rPr lang="fr-FR" baseline="-25000" dirty="0">
                    <a:latin typeface="Times New Roman" panose="02020603050405020304" pitchFamily="18" charset="0"/>
                    <a:cs typeface="Times New Roman" panose="02020603050405020304" pitchFamily="18" charset="0"/>
                  </a:rPr>
                  <a:t>𝑯𝟐𝑶</a:t>
                </a:r>
                <a:r>
                  <a:rPr lang="fr-FR" dirty="0">
                    <a:latin typeface="Times New Roman" panose="02020603050405020304" pitchFamily="18" charset="0"/>
                    <a:cs typeface="Times New Roman" panose="02020603050405020304" pitchFamily="18" charset="0"/>
                  </a:rPr>
                  <a:t>= 18 g/mole, 𝑴</a:t>
                </a:r>
                <a:r>
                  <a:rPr lang="fr-FR" baseline="-25000" dirty="0">
                    <a:latin typeface="Times New Roman" panose="02020603050405020304" pitchFamily="18" charset="0"/>
                    <a:cs typeface="Times New Roman" panose="02020603050405020304" pitchFamily="18" charset="0"/>
                  </a:rPr>
                  <a:t>𝑪𝑯𝟑𝑶𝑯</a:t>
                </a:r>
                <a:r>
                  <a:rPr lang="fr-FR" dirty="0">
                    <a:latin typeface="Times New Roman" panose="02020603050405020304" pitchFamily="18" charset="0"/>
                    <a:cs typeface="Times New Roman" panose="02020603050405020304" pitchFamily="18" charset="0"/>
                  </a:rPr>
                  <a:t>= 32g/mole</a:t>
                </a:r>
                <a:endParaRPr lang="en-US" dirty="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𝑤</a:t>
                </a:r>
                <a:r>
                  <a:rPr lang="fr-FR" baseline="-25000" dirty="0" smtClean="0">
                    <a:latin typeface="Times New Roman" panose="02020603050405020304" pitchFamily="18" charset="0"/>
                    <a:cs typeface="Times New Roman" panose="02020603050405020304" pitchFamily="18" charset="0"/>
                  </a:rPr>
                  <a:t>𝐻</a:t>
                </a:r>
                <a:r>
                  <a:rPr lang="fr-FR" baseline="-25000" dirty="0">
                    <a:latin typeface="Times New Roman" panose="02020603050405020304" pitchFamily="18" charset="0"/>
                    <a:cs typeface="Times New Roman" panose="02020603050405020304" pitchFamily="18" charset="0"/>
                  </a:rPr>
                  <a:t>2𝑂 </a:t>
                </a:r>
                <a:r>
                  <a:rPr lang="fr-FR" dirty="0">
                    <a:latin typeface="Times New Roman" panose="02020603050405020304" pitchFamily="18" charset="0"/>
                    <a:cs typeface="Times New Roman" panose="02020603050405020304" pitchFamily="18" charset="0"/>
                  </a:rPr>
                  <a:t>=</a:t>
                </a:r>
                <a14:m>
                  <m:oMath xmlns:m="http://schemas.openxmlformats.org/officeDocument/2006/math">
                    <m:f>
                      <m:fPr>
                        <m:ctrlPr>
                          <a:rPr lang="en-US" i="1">
                            <a:latin typeface="Cambria Math" panose="02040503050406030204" pitchFamily="18" charset="0"/>
                          </a:rPr>
                        </m:ctrlPr>
                      </m:fPr>
                      <m:num>
                        <m:r>
                          <m:rPr>
                            <m:sty m:val="p"/>
                          </m:rPr>
                          <a:rPr lang="fr-FR">
                            <a:latin typeface="Cambria Math" panose="02040503050406030204" pitchFamily="18" charset="0"/>
                          </a:rPr>
                          <m:t>xH</m:t>
                        </m:r>
                        <m:r>
                          <a:rPr lang="fr-FR" i="1">
                            <a:latin typeface="Cambria Math" panose="02040503050406030204" pitchFamily="18" charset="0"/>
                          </a:rPr>
                          <m:t>2</m:t>
                        </m:r>
                        <m:r>
                          <m:rPr>
                            <m:sty m:val="p"/>
                          </m:rPr>
                          <a:rPr lang="fr-FR">
                            <a:latin typeface="Cambria Math" panose="02040503050406030204" pitchFamily="18" charset="0"/>
                          </a:rPr>
                          <m:t>OMH</m:t>
                        </m:r>
                        <m:r>
                          <a:rPr lang="fr-FR" i="1">
                            <a:latin typeface="Cambria Math" panose="02040503050406030204" pitchFamily="18" charset="0"/>
                          </a:rPr>
                          <m:t>2</m:t>
                        </m:r>
                        <m:r>
                          <a:rPr lang="fr-FR" i="1">
                            <a:latin typeface="Cambria Math" panose="02040503050406030204" pitchFamily="18" charset="0"/>
                          </a:rPr>
                          <m:t>𝑂</m:t>
                        </m:r>
                      </m:num>
                      <m:den>
                        <m:r>
                          <m:rPr>
                            <m:sty m:val="p"/>
                          </m:rPr>
                          <a:rPr lang="fr-FR">
                            <a:latin typeface="Cambria Math" panose="02040503050406030204" pitchFamily="18" charset="0"/>
                          </a:rPr>
                          <m:t>xH</m:t>
                        </m:r>
                        <m:r>
                          <a:rPr lang="fr-FR" i="1">
                            <a:latin typeface="Cambria Math" panose="02040503050406030204" pitchFamily="18" charset="0"/>
                          </a:rPr>
                          <m:t>2</m:t>
                        </m:r>
                        <m:r>
                          <m:rPr>
                            <m:sty m:val="p"/>
                          </m:rPr>
                          <a:rPr lang="fr-FR">
                            <a:latin typeface="Cambria Math" panose="02040503050406030204" pitchFamily="18" charset="0"/>
                          </a:rPr>
                          <m:t>OMH</m:t>
                        </m:r>
                        <m:r>
                          <a:rPr lang="fr-FR" i="1">
                            <a:latin typeface="Cambria Math" panose="02040503050406030204" pitchFamily="18" charset="0"/>
                          </a:rPr>
                          <m:t>2</m:t>
                        </m:r>
                        <m:r>
                          <m:rPr>
                            <m:sty m:val="p"/>
                          </m:rPr>
                          <a:rPr lang="fr-FR">
                            <a:latin typeface="Cambria Math" panose="02040503050406030204" pitchFamily="18" charset="0"/>
                          </a:rPr>
                          <m:t>O</m:t>
                        </m:r>
                        <m:r>
                          <a:rPr lang="fr-FR" i="1">
                            <a:latin typeface="Cambria Math" panose="02040503050406030204" pitchFamily="18" charset="0"/>
                          </a:rPr>
                          <m:t>+(1−</m:t>
                        </m:r>
                        <m:r>
                          <m:rPr>
                            <m:sty m:val="p"/>
                          </m:rPr>
                          <a:rPr lang="fr-FR">
                            <a:latin typeface="Cambria Math" panose="02040503050406030204" pitchFamily="18" charset="0"/>
                          </a:rPr>
                          <m:t>xH</m:t>
                        </m:r>
                        <m:r>
                          <a:rPr lang="fr-FR" i="1">
                            <a:latin typeface="Cambria Math" panose="02040503050406030204" pitchFamily="18" charset="0"/>
                          </a:rPr>
                          <m:t>2</m:t>
                        </m:r>
                        <m:r>
                          <m:rPr>
                            <m:sty m:val="p"/>
                          </m:rPr>
                          <a:rPr lang="fr-FR">
                            <a:latin typeface="Cambria Math" panose="02040503050406030204" pitchFamily="18" charset="0"/>
                          </a:rPr>
                          <m:t>O</m:t>
                        </m:r>
                        <m:r>
                          <a:rPr lang="fr-FR" i="1">
                            <a:latin typeface="Cambria Math" panose="02040503050406030204" pitchFamily="18" charset="0"/>
                          </a:rPr>
                          <m:t>)</m:t>
                        </m:r>
                        <m:r>
                          <m:rPr>
                            <m:sty m:val="p"/>
                          </m:rPr>
                          <a:rPr lang="fr-FR">
                            <a:latin typeface="Cambria Math" panose="02040503050406030204" pitchFamily="18" charset="0"/>
                          </a:rPr>
                          <m:t>MCH</m:t>
                        </m:r>
                        <m:r>
                          <a:rPr lang="fr-FR" i="1">
                            <a:latin typeface="Cambria Math" panose="02040503050406030204" pitchFamily="18" charset="0"/>
                          </a:rPr>
                          <m:t>3</m:t>
                        </m:r>
                        <m:r>
                          <m:rPr>
                            <m:sty m:val="p"/>
                          </m:rPr>
                          <a:rPr lang="fr-FR">
                            <a:latin typeface="Cambria Math" panose="02040503050406030204" pitchFamily="18" charset="0"/>
                          </a:rPr>
                          <m:t>OH</m:t>
                        </m:r>
                        <m:r>
                          <a:rPr lang="fr-FR">
                            <a:latin typeface="Cambria Math" panose="02040503050406030204" pitchFamily="18" charset="0"/>
                          </a:rPr>
                          <m:t> </m:t>
                        </m:r>
                      </m:den>
                    </m:f>
                  </m:oMath>
                </a14:m>
                <a:r>
                  <a:rPr lang="fr-FR" dirty="0">
                    <a:latin typeface="Times New Roman" panose="02020603050405020304" pitchFamily="18" charset="0"/>
                    <a:cs typeface="Times New Roman" panose="02020603050405020304" pitchFamily="18" charset="0"/>
                  </a:rPr>
                  <a:t>, donc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𝑤</a:t>
                </a:r>
                <a:r>
                  <a:rPr lang="fr-FR" baseline="-25000" dirty="0">
                    <a:latin typeface="Times New Roman" panose="02020603050405020304" pitchFamily="18" charset="0"/>
                    <a:cs typeface="Times New Roman" panose="02020603050405020304" pitchFamily="18" charset="0"/>
                  </a:rPr>
                  <a:t>𝑯𝟐𝑶</a:t>
                </a:r>
                <a:r>
                  <a:rPr lang="fr-FR"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a:latin typeface="Cambria Math" panose="02040503050406030204" pitchFamily="18" charset="0"/>
                          </a:rPr>
                        </m:ctrlPr>
                      </m:fPr>
                      <m:num>
                        <m:r>
                          <a:rPr lang="fr-FR">
                            <a:latin typeface="Cambria Math" panose="02040503050406030204" pitchFamily="18" charset="0"/>
                          </a:rPr>
                          <m:t>0,3</m:t>
                        </m:r>
                        <m:r>
                          <a:rPr lang="fr-FR" i="1">
                            <a:latin typeface="Cambria Math" panose="02040503050406030204" pitchFamily="18" charset="0"/>
                          </a:rPr>
                          <m:t>×18</m:t>
                        </m:r>
                      </m:num>
                      <m:den>
                        <m:r>
                          <a:rPr lang="fr-FR">
                            <a:latin typeface="Cambria Math" panose="02040503050406030204" pitchFamily="18" charset="0"/>
                          </a:rPr>
                          <m:t>0,3</m:t>
                        </m:r>
                        <m:r>
                          <a:rPr lang="fr-FR" i="1">
                            <a:latin typeface="Cambria Math" panose="02040503050406030204" pitchFamily="18" charset="0"/>
                          </a:rPr>
                          <m:t>×18</m:t>
                        </m:r>
                        <m:r>
                          <a:rPr lang="fr-FR">
                            <a:latin typeface="Cambria Math" panose="02040503050406030204" pitchFamily="18" charset="0"/>
                          </a:rPr>
                          <m:t> 0,3</m:t>
                        </m:r>
                        <m:r>
                          <a:rPr lang="fr-FR" i="1">
                            <a:latin typeface="Cambria Math" panose="02040503050406030204" pitchFamily="18" charset="0"/>
                          </a:rPr>
                          <m:t>×18+(1−</m:t>
                        </m:r>
                        <m:r>
                          <a:rPr lang="fr-FR">
                            <a:latin typeface="Cambria Math" panose="02040503050406030204" pitchFamily="18" charset="0"/>
                          </a:rPr>
                          <m:t>0,3</m:t>
                        </m:r>
                        <m:r>
                          <a:rPr lang="fr-FR" i="1">
                            <a:latin typeface="Cambria Math" panose="02040503050406030204" pitchFamily="18" charset="0"/>
                          </a:rPr>
                          <m:t>)×32</m:t>
                        </m:r>
                      </m:den>
                    </m:f>
                  </m:oMath>
                </a14:m>
                <a:r>
                  <a:rPr lang="fr-FR" dirty="0">
                    <a:latin typeface="Times New Roman" panose="02020603050405020304" pitchFamily="18" charset="0"/>
                    <a:cs typeface="Times New Roman" panose="02020603050405020304" pitchFamily="18" charset="0"/>
                  </a:rPr>
                  <a:t>  → 𝑤</a:t>
                </a:r>
                <a:r>
                  <a:rPr lang="fr-FR" baseline="-25000" dirty="0">
                    <a:latin typeface="Times New Roman" panose="02020603050405020304" pitchFamily="18" charset="0"/>
                    <a:cs typeface="Times New Roman" panose="02020603050405020304" pitchFamily="18" charset="0"/>
                  </a:rPr>
                  <a:t>𝐻2𝑂 </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0,19</a:t>
                </a:r>
              </a:p>
              <a:p>
                <a:pPr marL="0" lvl="0" indent="0">
                  <a:buNone/>
                </a:pPr>
                <a:r>
                  <a:rPr lang="fr-FR" b="1" dirty="0" smtClean="0">
                    <a:latin typeface="Times New Roman" panose="02020603050405020304" pitchFamily="18" charset="0"/>
                    <a:cs typeface="Times New Roman" panose="02020603050405020304" pitchFamily="18" charset="0"/>
                  </a:rPr>
                  <a:t>2.3.Classification </a:t>
                </a:r>
                <a:r>
                  <a:rPr lang="fr-FR" b="1" dirty="0">
                    <a:latin typeface="Times New Roman" panose="02020603050405020304" pitchFamily="18" charset="0"/>
                    <a:cs typeface="Times New Roman" panose="02020603050405020304" pitchFamily="18" charset="0"/>
                  </a:rPr>
                  <a:t>des opérations unitaires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Il est possible de classifier les opérations unitaires de plusieurs </a:t>
                </a:r>
                <a:r>
                  <a:rPr lang="fr-FR" dirty="0" smtClean="0">
                    <a:latin typeface="Times New Roman" panose="02020603050405020304" pitchFamily="18" charset="0"/>
                    <a:cs typeface="Times New Roman" panose="02020603050405020304" pitchFamily="18" charset="0"/>
                  </a:rPr>
                  <a:t>manières: </a:t>
                </a:r>
                <a:endParaRPr lang="en-US" dirty="0">
                  <a:latin typeface="Times New Roman" panose="02020603050405020304" pitchFamily="18" charset="0"/>
                  <a:cs typeface="Times New Roman" panose="02020603050405020304" pitchFamily="18" charset="0"/>
                </a:endParaRPr>
              </a:p>
              <a:p>
                <a:pPr marL="0" indent="0">
                  <a:buNone/>
                </a:pPr>
                <a:r>
                  <a:rPr lang="fr-FR" b="1" dirty="0" smtClean="0">
                    <a:latin typeface="Times New Roman" panose="02020603050405020304" pitchFamily="18" charset="0"/>
                    <a:cs typeface="Times New Roman" panose="02020603050405020304" pitchFamily="18" charset="0"/>
                  </a:rPr>
                  <a:t>2.3.1.Classification selon les phénomènes physique mis en œuvre </a:t>
                </a:r>
                <a:endParaRPr lang="en-US" dirty="0" smtClean="0">
                  <a:latin typeface="Times New Roman" panose="02020603050405020304" pitchFamily="18" charset="0"/>
                  <a:cs typeface="Times New Roman" panose="02020603050405020304" pitchFamily="18" charset="0"/>
                </a:endParaRPr>
              </a:p>
              <a:p>
                <a:pPr lvl="0"/>
                <a:r>
                  <a:rPr lang="fr-FR" dirty="0" smtClean="0">
                    <a:latin typeface="Times New Roman" panose="02020603050405020304" pitchFamily="18" charset="0"/>
                    <a:cs typeface="Times New Roman" panose="02020603050405020304" pitchFamily="18" charset="0"/>
                  </a:rPr>
                  <a:t>Opération </a:t>
                </a:r>
                <a:r>
                  <a:rPr lang="fr-FR" dirty="0">
                    <a:latin typeface="Times New Roman" panose="02020603050405020304" pitchFamily="18" charset="0"/>
                    <a:cs typeface="Times New Roman" panose="02020603050405020304" pitchFamily="18" charset="0"/>
                  </a:rPr>
                  <a:t>unitaires avec ou sans transfert de matière : Evaporation, distillation, absorption, filtration…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Opération unitaires avec ou sans transfert de chaleur : adsorption, filtration, </a:t>
                </a:r>
                <a:r>
                  <a:rPr lang="fr-FR" dirty="0" smtClean="0">
                    <a:latin typeface="Times New Roman" panose="02020603050405020304" pitchFamily="18" charset="0"/>
                    <a:cs typeface="Times New Roman" panose="02020603050405020304" pitchFamily="18" charset="0"/>
                  </a:rPr>
                  <a:t>séchage…</a:t>
                </a:r>
              </a:p>
              <a:p>
                <a:pPr marL="0" lvl="0" indent="0">
                  <a:buNone/>
                </a:pPr>
                <a:r>
                  <a:rPr lang="fr-FR" b="1" dirty="0" smtClean="0">
                    <a:latin typeface="Times New Roman" panose="02020603050405020304" pitchFamily="18" charset="0"/>
                    <a:cs typeface="Times New Roman" panose="02020603050405020304" pitchFamily="18" charset="0"/>
                  </a:rPr>
                  <a:t>2.3.2.Classification </a:t>
                </a:r>
                <a:r>
                  <a:rPr lang="fr-FR" b="1" dirty="0">
                    <a:latin typeface="Times New Roman" panose="02020603050405020304" pitchFamily="18" charset="0"/>
                    <a:cs typeface="Times New Roman" panose="02020603050405020304" pitchFamily="18" charset="0"/>
                  </a:rPr>
                  <a:t>des opérations selon leurs fonctions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Evaporation : Récupération de l’eau distillée, concentration des solutions…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Filtration : Séparation des particules solides à partir d’un liquide ou gaz.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Séchage : Récupération de l’humidité ou d’autres liquides d’un solide par évaporation ou autres moyens. </a:t>
                </a:r>
                <a:endParaRPr lang="en-US" dirty="0">
                  <a:latin typeface="Times New Roman" panose="02020603050405020304" pitchFamily="18" charset="0"/>
                  <a:cs typeface="Times New Roman" panose="02020603050405020304" pitchFamily="18" charset="0"/>
                </a:endParaRPr>
              </a:p>
              <a:p>
                <a:pPr lvl="0"/>
                <a:endParaRPr lang="en-US" dirty="0"/>
              </a:p>
              <a:p>
                <a:pPr marL="0" indent="0">
                  <a:buNone/>
                </a:pPr>
                <a:endParaRPr lang="en-US" dirty="0"/>
              </a:p>
              <a:p>
                <a:pPr marL="0" indent="0">
                  <a:buNone/>
                </a:pP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32954" y="721894"/>
                <a:ext cx="11659045" cy="5859379"/>
              </a:xfrm>
              <a:blipFill>
                <a:blip r:embed="rId2"/>
                <a:stretch>
                  <a:fillRect l="-418" t="-520" b="-104"/>
                </a:stretch>
              </a:blipFill>
            </p:spPr>
            <p:txBody>
              <a:bodyPr/>
              <a:lstStyle/>
              <a:p>
                <a:r>
                  <a:rPr lang="en-US">
                    <a:noFill/>
                  </a:rPr>
                  <a:t> </a:t>
                </a:r>
              </a:p>
            </p:txBody>
          </p:sp>
        </mc:Fallback>
      </mc:AlternateContent>
    </p:spTree>
    <p:extLst>
      <p:ext uri="{BB962C8B-B14F-4D97-AF65-F5344CB8AC3E}">
        <p14:creationId xmlns:p14="http://schemas.microsoft.com/office/powerpoint/2010/main" val="463799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091" y="176463"/>
            <a:ext cx="9994677" cy="509337"/>
          </a:xfrm>
        </p:spPr>
        <p:txBody>
          <a:bodyPr>
            <a:noAutofit/>
          </a:bodyPr>
          <a:lstStyle/>
          <a:p>
            <a:r>
              <a:rPr lang="fr-FR" sz="2800" b="1" dirty="0">
                <a:solidFill>
                  <a:srgbClr val="002060"/>
                </a:solidFill>
                <a:latin typeface="Times New Roman" panose="02020603050405020304" pitchFamily="18" charset="0"/>
                <a:cs typeface="Times New Roman" panose="02020603050405020304" pitchFamily="18" charset="0"/>
              </a:rPr>
              <a:t>2.3.2.Classification des opérations selon leurs </a:t>
            </a:r>
            <a:r>
              <a:rPr lang="fr-FR" sz="2800" b="1" dirty="0" smtClean="0">
                <a:solidFill>
                  <a:srgbClr val="002060"/>
                </a:solidFill>
                <a:latin typeface="Times New Roman" panose="02020603050405020304" pitchFamily="18" charset="0"/>
                <a:cs typeface="Times New Roman" panose="02020603050405020304" pitchFamily="18" charset="0"/>
              </a:rPr>
              <a:t>fonctions(suite)</a:t>
            </a:r>
            <a:endParaRPr lang="en-US" sz="2800" dirty="0">
              <a:solidFill>
                <a:srgbClr val="002060"/>
              </a:solidFill>
            </a:endParaRPr>
          </a:p>
        </p:txBody>
      </p:sp>
      <p:sp>
        <p:nvSpPr>
          <p:cNvPr id="3" name="Espace réservé du contenu 2"/>
          <p:cNvSpPr>
            <a:spLocks noGrp="1"/>
          </p:cNvSpPr>
          <p:nvPr>
            <p:ph idx="1"/>
          </p:nvPr>
        </p:nvSpPr>
        <p:spPr>
          <a:xfrm>
            <a:off x="352927" y="830179"/>
            <a:ext cx="11839073" cy="5101389"/>
          </a:xfrm>
        </p:spPr>
        <p:txBody>
          <a:bodyPr>
            <a:normAutofit fontScale="92500" lnSpcReduction="10000"/>
          </a:bodyPr>
          <a:lstStyle/>
          <a:p>
            <a:pPr lvl="0">
              <a:lnSpc>
                <a:spcPct val="150000"/>
              </a:lnSpc>
            </a:pPr>
            <a:r>
              <a:rPr lang="fr-FR" dirty="0">
                <a:latin typeface="Times New Roman" panose="02020603050405020304" pitchFamily="18" charset="0"/>
                <a:cs typeface="Times New Roman" panose="02020603050405020304" pitchFamily="18" charset="0"/>
              </a:rPr>
              <a:t>Distillation : Séparation des liquides miscibles par évaporation. Elle est sert à séparer un mélange liquide en se basant sur la différence des températures d’ébullitions des composants du mélange. </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Extraction liquide-liquide : Séparation des liquides miscibles par différence de solubilité. Si l’espèce chimique est en solution dans l’eau, elle est difficilement récupérable, l’eau ne s’évaporant pas facilement. En utilisant un solvant organique dans lequel la substance est très soluble (beaucoup plus que dans l’eau), celle-ci va passer de l’eau au solvant</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Tamisage : Triage des particules solides selon leur dimension à l’aide d’un tamis</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L’absorption : L’absorption est un procédé physique de séparation des mélanges gazeux à l’aide d’un liquide absorbant. Pour que l’absorption soit réalisable, il faut que l’absorbant choisie ait une grande sélectivité c'</a:t>
            </a:r>
            <a:r>
              <a:rPr lang="fr-FR" dirty="0" err="1">
                <a:latin typeface="Times New Roman" panose="02020603050405020304" pitchFamily="18" charset="0"/>
                <a:cs typeface="Times New Roman" panose="02020603050405020304" pitchFamily="18" charset="0"/>
              </a:rPr>
              <a:t>est-à</a:t>
            </a:r>
            <a:r>
              <a:rPr lang="fr-FR" dirty="0">
                <a:latin typeface="Times New Roman" panose="02020603050405020304" pitchFamily="18" charset="0"/>
                <a:cs typeface="Times New Roman" panose="02020603050405020304" pitchFamily="18" charset="0"/>
              </a:rPr>
              <a:t> dire il absorbe seulement l’élément qu’on veut déplacer de la phase gazeuse. </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Cristallisation : Obtenue à partir de l’abaissement de la température du mélange, elle est très utilisée dans le domaine de la chimie minérale et dans la préparation des produits organiques.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En outre, on peut présenter le phénomène de séparation d’un mélange par les figures ci-dessous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2497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607" y="8020"/>
            <a:ext cx="7841024" cy="521369"/>
          </a:xfrm>
        </p:spPr>
        <p:txBody>
          <a:bodyPr>
            <a:normAutofit fontScale="90000"/>
          </a:bodyPr>
          <a:lstStyle/>
          <a:p>
            <a:r>
              <a:rPr lang="fr-FR" dirty="0" smtClean="0"/>
              <a:t>Schéma de ces opérations de séparation</a:t>
            </a:r>
            <a:endParaRPr lang="en-US" dirty="0"/>
          </a:p>
        </p:txBody>
      </p:sp>
      <p:pic>
        <p:nvPicPr>
          <p:cNvPr id="4" name="Espace réservé du contenu 3"/>
          <p:cNvPicPr>
            <a:picLocks noGrp="1"/>
          </p:cNvPicPr>
          <p:nvPr>
            <p:ph idx="1"/>
          </p:nvPr>
        </p:nvPicPr>
        <p:blipFill>
          <a:blip r:embed="rId2"/>
          <a:stretch>
            <a:fillRect/>
          </a:stretch>
        </p:blipFill>
        <p:spPr>
          <a:xfrm>
            <a:off x="1961147" y="669887"/>
            <a:ext cx="6617369" cy="1360001"/>
          </a:xfrm>
          <a:prstGeom prst="rect">
            <a:avLst/>
          </a:prstGeom>
          <a:noFill/>
          <a:ln>
            <a:noFill/>
            <a:prstDash/>
          </a:ln>
        </p:spPr>
      </p:pic>
      <p:sp>
        <p:nvSpPr>
          <p:cNvPr id="5" name="Rectangle 4"/>
          <p:cNvSpPr/>
          <p:nvPr/>
        </p:nvSpPr>
        <p:spPr>
          <a:xfrm>
            <a:off x="2866184" y="2084444"/>
            <a:ext cx="5384807"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cs typeface="Times New Roman" panose="02020603050405020304" pitchFamily="18" charset="0"/>
              </a:rPr>
              <a:t> Figure 1: Représentation schématique d’une séparation.</a:t>
            </a:r>
            <a:endParaRPr lang="en-US" dirty="0"/>
          </a:p>
        </p:txBody>
      </p:sp>
      <p:pic>
        <p:nvPicPr>
          <p:cNvPr id="6" name="Image 5"/>
          <p:cNvPicPr/>
          <p:nvPr/>
        </p:nvPicPr>
        <p:blipFill>
          <a:blip r:embed="rId3"/>
          <a:stretch>
            <a:fillRect/>
          </a:stretch>
        </p:blipFill>
        <p:spPr>
          <a:xfrm>
            <a:off x="2708887" y="2508332"/>
            <a:ext cx="6424863" cy="3260558"/>
          </a:xfrm>
          <a:prstGeom prst="rect">
            <a:avLst/>
          </a:prstGeom>
          <a:noFill/>
          <a:ln>
            <a:noFill/>
            <a:prstDash/>
          </a:ln>
        </p:spPr>
      </p:pic>
      <p:sp>
        <p:nvSpPr>
          <p:cNvPr id="7" name="Rectangle 6"/>
          <p:cNvSpPr/>
          <p:nvPr/>
        </p:nvSpPr>
        <p:spPr>
          <a:xfrm>
            <a:off x="3414296" y="5878002"/>
            <a:ext cx="5346335"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Figure 2: Schéma général d’une opération de séparation</a:t>
            </a:r>
            <a:endParaRPr lang="en-US" dirty="0"/>
          </a:p>
        </p:txBody>
      </p:sp>
    </p:spTree>
    <p:extLst>
      <p:ext uri="{BB962C8B-B14F-4D97-AF65-F5344CB8AC3E}">
        <p14:creationId xmlns:p14="http://schemas.microsoft.com/office/powerpoint/2010/main" val="198873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1419" y="73443"/>
            <a:ext cx="7359760" cy="461211"/>
          </a:xfrm>
        </p:spPr>
        <p:txBody>
          <a:bodyPr>
            <a:normAutofit fontScale="90000"/>
          </a:bodyPr>
          <a:lstStyle/>
          <a:p>
            <a:pPr lvl="0"/>
            <a:r>
              <a:rPr lang="fr-FR" sz="3100" b="1" dirty="0" smtClean="0">
                <a:solidFill>
                  <a:srgbClr val="7030A0"/>
                </a:solidFill>
                <a:latin typeface="Times New Roman" panose="02020603050405020304" pitchFamily="18" charset="0"/>
                <a:cs typeface="Times New Roman" panose="02020603050405020304" pitchFamily="18" charset="0"/>
              </a:rPr>
              <a:t>2.3.3.Principales </a:t>
            </a:r>
            <a:r>
              <a:rPr lang="fr-FR" sz="3100" b="1" dirty="0">
                <a:solidFill>
                  <a:srgbClr val="7030A0"/>
                </a:solidFill>
                <a:latin typeface="Times New Roman" panose="02020603050405020304" pitchFamily="18" charset="0"/>
                <a:cs typeface="Times New Roman" panose="02020603050405020304" pitchFamily="18" charset="0"/>
              </a:rPr>
              <a:t>opérations de séparation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Espace réservé du contenu 2"/>
          <p:cNvSpPr>
            <a:spLocks noGrp="1"/>
          </p:cNvSpPr>
          <p:nvPr>
            <p:ph idx="1"/>
          </p:nvPr>
        </p:nvSpPr>
        <p:spPr>
          <a:xfrm>
            <a:off x="496860" y="534654"/>
            <a:ext cx="11438466" cy="5558589"/>
          </a:xfrm>
        </p:spPr>
        <p:txBody>
          <a:bodyPr/>
          <a:lstStyle/>
          <a:p>
            <a:pPr marL="0" lvl="0" indent="0">
              <a:buNone/>
            </a:pP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tableau 1 montre que les opérations de séparation peuvent être classées selon l'agent de séparation utilisé (matière ou énergie) et la nature de phases en présence et généralement en partant d'un mélange monophasique on obtient un mélange diphasique gouverné par la thermodynamique du mélange à l'équilibre dont les facteurs principaux sont volatilité et solubilité</a:t>
            </a:r>
            <a:r>
              <a:rPr lang="fr-FR" dirty="0"/>
              <a:t>. </a:t>
            </a:r>
            <a:endParaRPr lang="en-US" dirty="0"/>
          </a:p>
          <a:p>
            <a:pPr marL="0" indent="0">
              <a:buNone/>
            </a:pPr>
            <a:r>
              <a:rPr lang="fr-FR" b="1" dirty="0" smtClean="0"/>
              <a:t>Tableau  </a:t>
            </a:r>
            <a:r>
              <a:rPr lang="fr-FR" b="1" dirty="0"/>
              <a:t>3 : Les principales opérations de séparation</a:t>
            </a:r>
            <a:endParaRPr lang="en-US" dirty="0"/>
          </a:p>
          <a:p>
            <a:pPr marL="0" indent="0">
              <a:buNone/>
            </a:pPr>
            <a:endParaRPr lang="fr-FR" dirty="0" smtClean="0"/>
          </a:p>
        </p:txBody>
      </p:sp>
      <p:pic>
        <p:nvPicPr>
          <p:cNvPr id="7" name="Image 6"/>
          <p:cNvPicPr/>
          <p:nvPr/>
        </p:nvPicPr>
        <p:blipFill>
          <a:blip r:embed="rId2"/>
          <a:stretch>
            <a:fillRect/>
          </a:stretch>
        </p:blipFill>
        <p:spPr>
          <a:xfrm>
            <a:off x="1786454" y="2081463"/>
            <a:ext cx="7044725" cy="4362201"/>
          </a:xfrm>
          <a:prstGeom prst="rect">
            <a:avLst/>
          </a:prstGeom>
          <a:noFill/>
          <a:ln>
            <a:noFill/>
            <a:prstDash/>
          </a:ln>
        </p:spPr>
      </p:pic>
    </p:spTree>
    <p:extLst>
      <p:ext uri="{BB962C8B-B14F-4D97-AF65-F5344CB8AC3E}">
        <p14:creationId xmlns:p14="http://schemas.microsoft.com/office/powerpoint/2010/main" val="653201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933" y="224590"/>
            <a:ext cx="10151087" cy="533400"/>
          </a:xfrm>
        </p:spPr>
        <p:txBody>
          <a:bodyPr>
            <a:normAutofit fontScale="90000"/>
          </a:bodyPr>
          <a:lstStyle/>
          <a:p>
            <a:r>
              <a:rPr lang="fr-FR" sz="3100" b="1" dirty="0">
                <a:solidFill>
                  <a:schemeClr val="accent5">
                    <a:lumMod val="75000"/>
                  </a:schemeClr>
                </a:solidFill>
                <a:latin typeface="Times New Roman" panose="02020603050405020304" pitchFamily="18" charset="0"/>
                <a:cs typeface="Times New Roman" panose="02020603050405020304" pitchFamily="18" charset="0"/>
              </a:rPr>
              <a:t>Chapitre III : </a:t>
            </a:r>
            <a:r>
              <a:rPr lang="fr-FR" sz="3100" dirty="0">
                <a:solidFill>
                  <a:schemeClr val="accent5">
                    <a:lumMod val="75000"/>
                  </a:schemeClr>
                </a:solidFill>
                <a:latin typeface="Times New Roman" panose="02020603050405020304" pitchFamily="18" charset="0"/>
                <a:cs typeface="Times New Roman" panose="02020603050405020304" pitchFamily="18" charset="0"/>
              </a:rPr>
              <a:t>Aperçu sur les combustibles, réfractaires et fondants </a:t>
            </a:r>
            <a:r>
              <a:rPr lang="en-US" dirty="0"/>
              <a:t/>
            </a:r>
            <a:br>
              <a:rPr lang="en-US" dirty="0"/>
            </a:br>
            <a:endParaRPr lang="en-US" dirty="0"/>
          </a:p>
        </p:txBody>
      </p:sp>
      <p:sp>
        <p:nvSpPr>
          <p:cNvPr id="3" name="Espace réservé du contenu 2"/>
          <p:cNvSpPr>
            <a:spLocks noGrp="1"/>
          </p:cNvSpPr>
          <p:nvPr>
            <p:ph idx="1"/>
          </p:nvPr>
        </p:nvSpPr>
        <p:spPr>
          <a:xfrm>
            <a:off x="677333" y="938463"/>
            <a:ext cx="11173771" cy="5817179"/>
          </a:xfrm>
          <a:noFill/>
          <a:ln>
            <a:noFill/>
          </a:ln>
        </p:spPr>
        <p:txBody>
          <a:bodyPr>
            <a:normAutofit lnSpcReduction="10000"/>
          </a:bodyPr>
          <a:lstStyle/>
          <a:p>
            <a:pPr marL="0" lvl="0" indent="0">
              <a:lnSpc>
                <a:spcPct val="150000"/>
              </a:lnSpc>
              <a:buNone/>
            </a:pPr>
            <a:r>
              <a:rPr lang="fr-FR" b="1" dirty="0" smtClean="0">
                <a:latin typeface="Times New Roman" panose="02020603050405020304" pitchFamily="18" charset="0"/>
                <a:cs typeface="Times New Roman" panose="02020603050405020304" pitchFamily="18" charset="0"/>
              </a:rPr>
              <a:t>3.1.Combustible</a:t>
            </a:r>
            <a:r>
              <a:rPr lang="fr-FR"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combustibles métallurgiques possèdent les caractéristiques physiques et chimiques requises pour la production économique de métaux. Ce sont des </a:t>
            </a:r>
            <a:r>
              <a:rPr lang="fr-FR" dirty="0" smtClean="0">
                <a:solidFill>
                  <a:schemeClr val="tx1"/>
                </a:solidFill>
                <a:latin typeface="Times New Roman" panose="02020603050405020304" pitchFamily="18" charset="0"/>
                <a:cs typeface="Times New Roman" panose="02020603050405020304" pitchFamily="18" charset="0"/>
              </a:rPr>
              <a:t>composés chimiques</a:t>
            </a:r>
            <a:r>
              <a:rPr lang="fr-FR" dirty="0">
                <a:latin typeface="Times New Roman" panose="02020603050405020304" pitchFamily="18" charset="0"/>
                <a:cs typeface="Times New Roman" panose="02020603050405020304" pitchFamily="18" charset="0"/>
              </a:rPr>
              <a:t> qui, avec un </a:t>
            </a:r>
            <a:r>
              <a:rPr lang="fr-FR" dirty="0" smtClean="0">
                <a:latin typeface="Times New Roman" panose="02020603050405020304" pitchFamily="18" charset="0"/>
                <a:cs typeface="Times New Roman" panose="02020603050405020304" pitchFamily="18" charset="0"/>
              </a:rPr>
              <a:t>comburant</a:t>
            </a:r>
            <a:r>
              <a:rPr lang="fr-FR" dirty="0">
                <a:latin typeface="Times New Roman" panose="02020603050405020304" pitchFamily="18" charset="0"/>
                <a:cs typeface="Times New Roman" panose="02020603050405020304" pitchFamily="18" charset="0"/>
              </a:rPr>
              <a:t> (comme le </a:t>
            </a:r>
            <a:r>
              <a:rPr lang="fr-FR" dirty="0" smtClean="0">
                <a:latin typeface="Times New Roman" panose="02020603050405020304" pitchFamily="18" charset="0"/>
                <a:cs typeface="Times New Roman" panose="02020603050405020304" pitchFamily="18" charset="0"/>
              </a:rPr>
              <a:t>dioxygène) </a:t>
            </a:r>
            <a:r>
              <a:rPr lang="fr-FR" dirty="0">
                <a:latin typeface="Times New Roman" panose="02020603050405020304" pitchFamily="18" charset="0"/>
                <a:cs typeface="Times New Roman" panose="02020603050405020304" pitchFamily="18" charset="0"/>
              </a:rPr>
              <a:t>et de </a:t>
            </a:r>
            <a:r>
              <a:rPr lang="fr-FR" dirty="0" smtClean="0">
                <a:latin typeface="Times New Roman" panose="02020603050405020304" pitchFamily="18" charset="0"/>
                <a:cs typeface="Times New Roman" panose="02020603050405020304" pitchFamily="18" charset="0"/>
              </a:rPr>
              <a:t>l‘énergie, </a:t>
            </a:r>
            <a:r>
              <a:rPr lang="fr-FR" dirty="0">
                <a:latin typeface="Times New Roman" panose="02020603050405020304" pitchFamily="18" charset="0"/>
                <a:cs typeface="Times New Roman" panose="02020603050405020304" pitchFamily="18" charset="0"/>
              </a:rPr>
              <a:t>se consume dans une </a:t>
            </a:r>
            <a:r>
              <a:rPr lang="fr-FR" dirty="0" smtClean="0">
                <a:latin typeface="Times New Roman" panose="02020603050405020304" pitchFamily="18" charset="0"/>
                <a:cs typeface="Times New Roman" panose="02020603050405020304" pitchFamily="18" charset="0"/>
              </a:rPr>
              <a:t>réaction chimique</a:t>
            </a:r>
            <a:r>
              <a:rPr lang="fr-FR" dirty="0">
                <a:latin typeface="Times New Roman" panose="02020603050405020304" pitchFamily="18" charset="0"/>
                <a:cs typeface="Times New Roman" panose="02020603050405020304" pitchFamily="18" charset="0"/>
              </a:rPr>
              <a:t> générant de la </a:t>
            </a:r>
            <a:r>
              <a:rPr lang="fr-FR" dirty="0" smtClean="0">
                <a:latin typeface="Times New Roman" panose="02020603050405020304" pitchFamily="18" charset="0"/>
                <a:cs typeface="Times New Roman" panose="02020603050405020304" pitchFamily="18" charset="0"/>
              </a:rPr>
              <a:t>chaleur</a:t>
            </a:r>
            <a:r>
              <a:rPr lang="fr-FR" u="sng" dirty="0" smtClean="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Autrement, tout composé susceptible de s’unir à un </a:t>
            </a:r>
            <a:r>
              <a:rPr lang="fr-FR" dirty="0" smtClean="0">
                <a:latin typeface="Times New Roman" panose="02020603050405020304" pitchFamily="18" charset="0"/>
                <a:cs typeface="Times New Roman" panose="02020603050405020304" pitchFamily="18" charset="0"/>
              </a:rPr>
              <a:t>oxydant</a:t>
            </a:r>
            <a:r>
              <a:rPr lang="fr-FR" dirty="0">
                <a:latin typeface="Times New Roman" panose="02020603050405020304" pitchFamily="18" charset="0"/>
                <a:cs typeface="Times New Roman" panose="02020603050405020304" pitchFamily="18" charset="0"/>
              </a:rPr>
              <a:t> (presque toujours </a:t>
            </a:r>
            <a:r>
              <a:rPr lang="fr-FR" dirty="0" smtClean="0">
                <a:latin typeface="Times New Roman" panose="02020603050405020304" pitchFamily="18" charset="0"/>
                <a:cs typeface="Times New Roman" panose="02020603050405020304" pitchFamily="18" charset="0"/>
              </a:rPr>
              <a:t>l’oxygène</a:t>
            </a:r>
            <a:r>
              <a:rPr lang="fr-FR" dirty="0">
                <a:latin typeface="Times New Roman" panose="02020603050405020304" pitchFamily="18" charset="0"/>
                <a:cs typeface="Times New Roman" panose="02020603050405020304" pitchFamily="18" charset="0"/>
              </a:rPr>
              <a:t> de l’air) et capable de se consumer. Ces combustibles comprennent </a:t>
            </a:r>
            <a:r>
              <a:rPr lang="fr-FR" dirty="0" smtClean="0">
                <a:latin typeface="Times New Roman" panose="02020603050405020304" pitchFamily="18" charset="0"/>
                <a:cs typeface="Times New Roman" panose="02020603050405020304" pitchFamily="18" charset="0"/>
              </a:rPr>
              <a:t>(bois,</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charbons,</a:t>
            </a:r>
            <a:r>
              <a:rPr lang="fr-FR" dirty="0">
                <a:latin typeface="Times New Roman" panose="02020603050405020304" pitchFamily="18" charset="0"/>
                <a:cs typeface="Times New Roman" panose="02020603050405020304" pitchFamily="18" charset="0"/>
              </a:rPr>
              <a:t> le coke combustible, la biomasse et les </a:t>
            </a:r>
            <a:r>
              <a:rPr lang="fr-FR" dirty="0" smtClean="0">
                <a:latin typeface="Times New Roman" panose="02020603050405020304" pitchFamily="18" charset="0"/>
                <a:cs typeface="Times New Roman" panose="02020603050405020304" pitchFamily="18" charset="0"/>
              </a:rPr>
              <a:t>produits pétroliers). </a:t>
            </a:r>
            <a:r>
              <a:rPr lang="fr-FR" dirty="0">
                <a:latin typeface="Times New Roman" panose="02020603050405020304" pitchFamily="18" charset="0"/>
                <a:cs typeface="Times New Roman" panose="02020603050405020304" pitchFamily="18" charset="0"/>
              </a:rPr>
              <a:t>Approximativement 70 % de la production mondiale d’acier (1,34 milliard de tonnes métriques en 2007) dépend du charbon métallurgique. Les combustibles nécessaires pour la réduction des minéraux de fer dans le haut fourneau sont : </a:t>
            </a:r>
            <a:r>
              <a:rPr lang="fr-FR" b="1" dirty="0">
                <a:latin typeface="Times New Roman" panose="02020603050405020304" pitchFamily="18" charset="0"/>
                <a:cs typeface="Times New Roman" panose="02020603050405020304" pitchFamily="18" charset="0"/>
              </a:rPr>
              <a:t>Les Fines d'anthracite, poussier de coke, semi-coke de lignite, le charbon, le bois</a:t>
            </a:r>
            <a:r>
              <a:rPr lang="fr-FR" dirty="0">
                <a:latin typeface="Times New Roman" panose="02020603050405020304" pitchFamily="18" charset="0"/>
                <a:cs typeface="Times New Roman" panose="02020603050405020304" pitchFamily="18" charset="0"/>
              </a:rPr>
              <a:t>. Ces combustibles sont employés sous la forme de grains fin d’une granulométrique autant que possible inférieure à 3-5mm. La proportion de matières volatiles doit si possible être inférieure à 10%. La teneur en cendres joue un rôle secondaire. Les fines peuvent contenir jusque 7% de Soufre sans influencer la teneur en S du produit final. La température du gaz dans la cheminée est de 267°C avec une  composition de 19,4 % CO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 0,4 % CO ; 0,8 % 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b="1" dirty="0">
                <a:latin typeface="Times New Roman" panose="02020603050405020304" pitchFamily="18" charset="0"/>
                <a:cs typeface="Times New Roman" panose="02020603050405020304" pitchFamily="18" charset="0"/>
              </a:rPr>
              <a:t>Combustible + Comburant  → produit de combustion + Chaleur+ lumière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01222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0471" y="192505"/>
            <a:ext cx="8596668" cy="473242"/>
          </a:xfrm>
        </p:spPr>
        <p:txBody>
          <a:bodyPr>
            <a:normAutofit fontScale="90000"/>
          </a:bodyPr>
          <a:lstStyle/>
          <a:p>
            <a:pPr lvl="0"/>
            <a:r>
              <a:rPr lang="fr-FR" b="1" dirty="0">
                <a:latin typeface="Times New Roman" panose="02020603050405020304" pitchFamily="18" charset="0"/>
                <a:cs typeface="Times New Roman" panose="02020603050405020304" pitchFamily="18" charset="0"/>
              </a:rPr>
              <a:t>3.1.1.Les combustibles solides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Espace réservé du contenu 2"/>
          <p:cNvSpPr>
            <a:spLocks noGrp="1"/>
          </p:cNvSpPr>
          <p:nvPr>
            <p:ph idx="1"/>
          </p:nvPr>
        </p:nvSpPr>
        <p:spPr>
          <a:xfrm>
            <a:off x="336885" y="890338"/>
            <a:ext cx="11694694" cy="5558589"/>
          </a:xfrm>
        </p:spPr>
        <p:txBody>
          <a:bodyPr>
            <a:normAutofit/>
          </a:bodyPr>
          <a:lstStyle/>
          <a:p>
            <a:pPr marL="0" indent="0" fontAlgn="auto">
              <a:lnSpc>
                <a:spcPct val="150000"/>
              </a:lnSpc>
              <a:buNone/>
            </a:pPr>
            <a:r>
              <a:rPr lang="fr-FR" dirty="0" smtClean="0">
                <a:latin typeface="Times New Roman" panose="02020603050405020304" pitchFamily="18" charset="0"/>
                <a:cs typeface="Times New Roman" panose="02020603050405020304" pitchFamily="18" charset="0"/>
              </a:rPr>
              <a:t>Un</a:t>
            </a:r>
            <a:r>
              <a:rPr lang="fr-FR" dirty="0">
                <a:latin typeface="Times New Roman" panose="02020603050405020304" pitchFamily="18" charset="0"/>
                <a:cs typeface="Times New Roman" panose="02020603050405020304" pitchFamily="18" charset="0"/>
              </a:rPr>
              <a:t> combustible solide est une matière </a:t>
            </a:r>
            <a:r>
              <a:rPr lang="fr-FR" u="sng" dirty="0">
                <a:latin typeface="Times New Roman" panose="02020603050405020304" pitchFamily="18" charset="0"/>
                <a:cs typeface="Times New Roman" panose="02020603050405020304" pitchFamily="18" charset="0"/>
                <a:hlinkClick r:id="rId2" tooltip="Inflammabilité"/>
              </a:rPr>
              <a:t>inflammable</a:t>
            </a:r>
            <a:r>
              <a:rPr lang="fr-FR" dirty="0">
                <a:latin typeface="Times New Roman" panose="02020603050405020304" pitchFamily="18" charset="0"/>
                <a:cs typeface="Times New Roman" panose="02020603050405020304" pitchFamily="18" charset="0"/>
              </a:rPr>
              <a:t> à  l'</a:t>
            </a:r>
            <a:r>
              <a:rPr lang="fr-FR" u="sng" dirty="0">
                <a:latin typeface="Times New Roman" panose="02020603050405020304" pitchFamily="18" charset="0"/>
                <a:cs typeface="Times New Roman" panose="02020603050405020304" pitchFamily="18" charset="0"/>
                <a:hlinkClick r:id="rId3" tooltip="État solide"/>
              </a:rPr>
              <a:t>état solide</a:t>
            </a:r>
            <a:r>
              <a:rPr lang="fr-FR" dirty="0">
                <a:latin typeface="Times New Roman" panose="02020603050405020304" pitchFamily="18" charset="0"/>
                <a:cs typeface="Times New Roman" panose="02020603050405020304" pitchFamily="18" charset="0"/>
              </a:rPr>
              <a:t> qui est utilisée comme </a:t>
            </a:r>
            <a:r>
              <a:rPr lang="fr-FR" u="sng" dirty="0">
                <a:latin typeface="Times New Roman" panose="02020603050405020304" pitchFamily="18" charset="0"/>
                <a:cs typeface="Times New Roman" panose="02020603050405020304" pitchFamily="18" charset="0"/>
                <a:hlinkClick r:id="rId4" tooltip="Source d'énergie"/>
              </a:rPr>
              <a:t>source d'énergie</a:t>
            </a:r>
            <a:r>
              <a:rPr lang="fr-FR" dirty="0">
                <a:latin typeface="Times New Roman" panose="02020603050405020304" pitchFamily="18" charset="0"/>
                <a:cs typeface="Times New Roman" panose="02020603050405020304" pitchFamily="18" charset="0"/>
              </a:rPr>
              <a:t> thermique par </a:t>
            </a:r>
            <a:r>
              <a:rPr lang="fr-FR" u="sng" dirty="0">
                <a:latin typeface="Times New Roman" panose="02020603050405020304" pitchFamily="18" charset="0"/>
                <a:cs typeface="Times New Roman" panose="02020603050405020304" pitchFamily="18" charset="0"/>
                <a:hlinkClick r:id="rId5" tooltip="Combustion"/>
              </a:rPr>
              <a:t>combustion</a:t>
            </a:r>
            <a:r>
              <a:rPr lang="fr-FR" dirty="0">
                <a:latin typeface="Times New Roman" panose="02020603050405020304" pitchFamily="18" charset="0"/>
                <a:cs typeface="Times New Roman" panose="02020603050405020304" pitchFamily="18" charset="0"/>
              </a:rPr>
              <a:t>. Les combustibles solides peuvent être :</a:t>
            </a:r>
            <a:endParaRPr lang="en-US" dirty="0">
              <a:latin typeface="Times New Roman" panose="02020603050405020304" pitchFamily="18" charset="0"/>
              <a:cs typeface="Times New Roman" panose="02020603050405020304" pitchFamily="18" charset="0"/>
            </a:endParaRPr>
          </a:p>
          <a:p>
            <a:pPr marL="0" lvl="0" indent="0" fontAlgn="auto">
              <a:lnSpc>
                <a:spcPct val="150000"/>
              </a:lnSpc>
              <a:buNone/>
            </a:pPr>
            <a:r>
              <a:rPr lang="fr-FR" dirty="0">
                <a:latin typeface="Times New Roman" panose="02020603050405020304" pitchFamily="18" charset="0"/>
                <a:cs typeface="Times New Roman" panose="02020603050405020304" pitchFamily="18" charset="0"/>
              </a:rPr>
              <a:t>d’origine </a:t>
            </a:r>
            <a:r>
              <a:rPr lang="fr-FR" dirty="0" smtClean="0">
                <a:latin typeface="Times New Roman" panose="02020603050405020304" pitchFamily="18" charset="0"/>
                <a:cs typeface="Times New Roman" panose="02020603050405020304" pitchFamily="18" charset="0"/>
              </a:rPr>
              <a:t>végétale</a:t>
            </a:r>
            <a:r>
              <a:rPr lang="fr-FR" dirty="0">
                <a:latin typeface="Times New Roman" panose="02020603050405020304" pitchFamily="18" charset="0"/>
                <a:cs typeface="Times New Roman" panose="02020603050405020304" pitchFamily="18" charset="0"/>
              </a:rPr>
              <a:t> : bois, déchets de bois (Sciure, copeaux), déchets végétaux de l’industrie agroalimentaire, charbon de bois, </a:t>
            </a:r>
            <a:endParaRPr lang="en-US" dirty="0">
              <a:latin typeface="Times New Roman" panose="02020603050405020304" pitchFamily="18" charset="0"/>
              <a:cs typeface="Times New Roman" panose="02020603050405020304" pitchFamily="18" charset="0"/>
            </a:endParaRPr>
          </a:p>
          <a:p>
            <a:pPr marL="0" lvl="0" indent="0" fontAlgn="auto">
              <a:lnSpc>
                <a:spcPct val="150000"/>
              </a:lnSpc>
              <a:buNone/>
            </a:pPr>
            <a:r>
              <a:rPr lang="fr-FR" dirty="0">
                <a:latin typeface="Times New Roman" panose="02020603050405020304" pitchFamily="18" charset="0"/>
                <a:cs typeface="Times New Roman" panose="02020603050405020304" pitchFamily="18" charset="0"/>
              </a:rPr>
              <a:t>D’origine minérale : anthracite et houilles, lignite (fraîches, séchées ou broyées….), </a:t>
            </a:r>
            <a:r>
              <a:rPr lang="fr-FR" dirty="0" smtClean="0">
                <a:latin typeface="Times New Roman" panose="02020603050405020304" pitchFamily="18" charset="0"/>
                <a:cs typeface="Times New Roman" panose="02020603050405020304" pitchFamily="18" charset="0"/>
              </a:rPr>
              <a:t>coke</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etc…. </a:t>
            </a:r>
            <a:endParaRPr lang="en-US" dirty="0">
              <a:latin typeface="Times New Roman" panose="02020603050405020304" pitchFamily="18" charset="0"/>
              <a:cs typeface="Times New Roman" panose="02020603050405020304" pitchFamily="18" charset="0"/>
            </a:endParaRPr>
          </a:p>
          <a:p>
            <a:pPr marL="0" lvl="0" indent="0" fontAlgn="auto">
              <a:lnSpc>
                <a:spcPct val="150000"/>
              </a:lnSpc>
              <a:buNone/>
            </a:pPr>
            <a:r>
              <a:rPr lang="fr-FR" dirty="0">
                <a:latin typeface="Times New Roman" panose="02020603050405020304" pitchFamily="18" charset="0"/>
                <a:cs typeface="Times New Roman" panose="02020603050405020304" pitchFamily="18" charset="0"/>
              </a:rPr>
              <a:t>D’origines diverses : ordures ménagères, déchets industriels.</a:t>
            </a:r>
            <a:endParaRPr lang="en-US" dirty="0">
              <a:latin typeface="Times New Roman" panose="02020603050405020304" pitchFamily="18" charset="0"/>
              <a:cs typeface="Times New Roman" panose="02020603050405020304" pitchFamily="18" charset="0"/>
            </a:endParaRPr>
          </a:p>
          <a:p>
            <a:pPr marL="0" indent="0" fontAlgn="auto">
              <a:lnSpc>
                <a:spcPct val="150000"/>
              </a:lnSpc>
              <a:buNone/>
            </a:pPr>
            <a:r>
              <a:rPr lang="fr-FR" dirty="0">
                <a:latin typeface="Times New Roman" panose="02020603050405020304" pitchFamily="18" charset="0"/>
                <a:cs typeface="Times New Roman" panose="02020603050405020304" pitchFamily="18" charset="0"/>
              </a:rPr>
              <a:t>Tout combustible solide contient de la matière organique (C, H, O), peu ou pas de soufre, de l’azote, des minéraux (cendres) et de l’eau en général en quantité non négligeable.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Généralement, les combustibles solides les plus utilisés sont la </a:t>
            </a:r>
            <a:r>
              <a:rPr lang="fr-FR" u="sng" dirty="0">
                <a:latin typeface="Times New Roman" panose="02020603050405020304" pitchFamily="18" charset="0"/>
                <a:cs typeface="Times New Roman" panose="02020603050405020304" pitchFamily="18" charset="0"/>
                <a:hlinkClick r:id="rId6" tooltip="Houille"/>
              </a:rPr>
              <a:t>houille</a:t>
            </a:r>
            <a:r>
              <a:rPr lang="fr-FR" dirty="0">
                <a:latin typeface="Times New Roman" panose="02020603050405020304" pitchFamily="18" charset="0"/>
                <a:cs typeface="Times New Roman" panose="02020603050405020304" pitchFamily="18" charset="0"/>
              </a:rPr>
              <a:t>, le charbon, le bois, et les fines charbons anthracite.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9938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839" y="224590"/>
            <a:ext cx="8596668" cy="521368"/>
          </a:xfrm>
        </p:spPr>
        <p:txBody>
          <a:bodyPr>
            <a:normAutofit fontScale="90000"/>
          </a:bodyPr>
          <a:lstStyle/>
          <a:p>
            <a:pPr lvl="0"/>
            <a:r>
              <a:rPr lang="fr-F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3.1.1.1.Charbons</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Espace réservé du contenu 2"/>
          <p:cNvSpPr>
            <a:spLocks noGrp="1"/>
          </p:cNvSpPr>
          <p:nvPr>
            <p:ph idx="1"/>
          </p:nvPr>
        </p:nvSpPr>
        <p:spPr>
          <a:xfrm>
            <a:off x="677333" y="1082843"/>
            <a:ext cx="11089551" cy="4958520"/>
          </a:xfrm>
        </p:spPr>
        <p:txBody>
          <a:bodyPr/>
          <a:lstStyle/>
          <a:p>
            <a:pPr marL="0" indent="0">
              <a:buNone/>
            </a:pP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Charbons</a:t>
            </a:r>
            <a:endParaRPr lang="en-US" dirty="0"/>
          </a:p>
        </p:txBody>
      </p:sp>
      <p:sp>
        <p:nvSpPr>
          <p:cNvPr id="6" name="Rectangle 5"/>
          <p:cNvSpPr/>
          <p:nvPr/>
        </p:nvSpPr>
        <p:spPr>
          <a:xfrm>
            <a:off x="677333" y="1582876"/>
            <a:ext cx="8923866" cy="2518895"/>
          </a:xfrm>
          <a:prstGeom prst="rect">
            <a:avLst/>
          </a:prstGeom>
        </p:spPr>
        <p:txBody>
          <a:bodyPr wrap="square">
            <a:spAutoFit/>
          </a:bodyPr>
          <a:lstStyle/>
          <a:p>
            <a:pPr algn="just" fontAlgn="auto">
              <a:spcBef>
                <a:spcPts val="500"/>
              </a:spcBef>
              <a:spcAft>
                <a:spcPts val="120"/>
              </a:spcAft>
            </a:pPr>
            <a:r>
              <a:rPr lang="fr-F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nature des charbons est très variable, elle varie selon l’âge de leur formation. Elle va des tourbes (les plus récentes 65 millions d’années) aux houilles (360 millions d’années) en passant par les lignites. Leur valeur énergétique est croissante avec leur âge. Les teneurs pondérales varient de la tourbe à la houille, pour des charbons purs secs et sans cendre, dans les fourchettes suivantes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800"/>
              </a:spcAft>
            </a:pPr>
            <a:r>
              <a:rPr lang="fr-FR" b="1" dirty="0">
                <a:latin typeface="Times New Roman" panose="02020603050405020304" pitchFamily="18" charset="0"/>
                <a:ea typeface="Calibri" panose="020F0502020204030204" pitchFamily="34" charset="0"/>
                <a:cs typeface="Times New Roman" panose="02020603050405020304" pitchFamily="18" charset="0"/>
              </a:rPr>
              <a:t>Tableau  4 : Caractéristique chimique du charbon </a:t>
            </a:r>
            <a:endParaRPr lang="fr-FR"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120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p:nvPr/>
        </p:nvPicPr>
        <p:blipFill>
          <a:blip r:embed="rId2"/>
          <a:stretch>
            <a:fillRect/>
          </a:stretch>
        </p:blipFill>
        <p:spPr>
          <a:xfrm>
            <a:off x="869839" y="3862926"/>
            <a:ext cx="6593305" cy="1900990"/>
          </a:xfrm>
          <a:prstGeom prst="rect">
            <a:avLst/>
          </a:prstGeom>
          <a:noFill/>
          <a:ln>
            <a:noFill/>
            <a:prstDash/>
          </a:ln>
        </p:spPr>
      </p:pic>
    </p:spTree>
    <p:extLst>
      <p:ext uri="{BB962C8B-B14F-4D97-AF65-F5344CB8AC3E}">
        <p14:creationId xmlns:p14="http://schemas.microsoft.com/office/powerpoint/2010/main" val="260202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428" y="272716"/>
            <a:ext cx="8596668" cy="629652"/>
          </a:xfrm>
        </p:spPr>
        <p:txBody>
          <a:bodyPr>
            <a:normAutofit fontScale="90000"/>
          </a:bodyPr>
          <a:lstStyle/>
          <a:p>
            <a:pPr lvl="0" algn="ctr"/>
            <a:r>
              <a:rPr lang="fr-FR" sz="3100" b="1" dirty="0" smtClean="0">
                <a:solidFill>
                  <a:schemeClr val="accent5"/>
                </a:solidFill>
                <a:latin typeface="Times New Roman" panose="02020603050405020304" pitchFamily="18" charset="0"/>
                <a:cs typeface="Times New Roman" panose="02020603050405020304" pitchFamily="18" charset="0"/>
              </a:rPr>
              <a:t>LE COKE LIGNITE </a:t>
            </a:r>
            <a:r>
              <a:rPr lang="en-US" dirty="0"/>
              <a:t/>
            </a:r>
            <a:br>
              <a:rPr lang="en-US" dirty="0"/>
            </a:br>
            <a:endParaRPr lang="en-US" dirty="0"/>
          </a:p>
        </p:txBody>
      </p:sp>
      <p:sp>
        <p:nvSpPr>
          <p:cNvPr id="3" name="Espace réservé du contenu 2"/>
          <p:cNvSpPr>
            <a:spLocks noGrp="1"/>
          </p:cNvSpPr>
          <p:nvPr>
            <p:ph idx="1"/>
          </p:nvPr>
        </p:nvSpPr>
        <p:spPr>
          <a:xfrm>
            <a:off x="316385" y="806116"/>
            <a:ext cx="11643003" cy="6051883"/>
          </a:xfrm>
        </p:spPr>
        <p:txBody>
          <a:bodyPr>
            <a:normAutofit/>
          </a:bodyPr>
          <a:lstStyle/>
          <a:p>
            <a:pPr marL="0" indent="0">
              <a:lnSpc>
                <a:spcPct val="150000"/>
              </a:lnSpc>
              <a:buNone/>
            </a:pPr>
            <a:r>
              <a:rPr lang="fr-FR" dirty="0">
                <a:latin typeface="Times New Roman" panose="02020603050405020304" pitchFamily="18" charset="0"/>
                <a:cs typeface="Times New Roman" panose="02020603050405020304" pitchFamily="18" charset="0"/>
              </a:rPr>
              <a:t>Généralement plus de 90% des fontes sont produites avec du coke. Le coke est obtenu par cokéfaction de la houille. Selon les variétés de la houille utilisée, le coke est constitué de : 78 -83% carbone ; 8-11% sandre ; 2- 6% H</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 0,8- 1,2% Soufre,  2-3% éléments volatils. Le rôle du coke dans le haut fourneau est : </a:t>
            </a:r>
            <a:endParaRPr lang="en-US" dirty="0">
              <a:latin typeface="Times New Roman" panose="02020603050405020304" pitchFamily="18" charset="0"/>
              <a:cs typeface="Times New Roman" panose="02020603050405020304" pitchFamily="18" charset="0"/>
            </a:endParaRPr>
          </a:p>
          <a:p>
            <a:pPr lvl="1">
              <a:lnSpc>
                <a:spcPct val="150000"/>
              </a:lnSpc>
            </a:pPr>
            <a:r>
              <a:rPr lang="fr-FR" sz="1800" dirty="0">
                <a:latin typeface="Times New Roman" panose="02020603050405020304" pitchFamily="18" charset="0"/>
                <a:cs typeface="Times New Roman" panose="02020603050405020304" pitchFamily="18" charset="0"/>
              </a:rPr>
              <a:t>Fournir la chaleur nécessaire pour la marche du processus du haut fourneau ;</a:t>
            </a:r>
            <a:endParaRPr lang="en-US" sz="1800" dirty="0">
              <a:latin typeface="Times New Roman" panose="02020603050405020304" pitchFamily="18" charset="0"/>
              <a:cs typeface="Times New Roman" panose="02020603050405020304" pitchFamily="18" charset="0"/>
            </a:endParaRPr>
          </a:p>
          <a:p>
            <a:pPr lvl="1">
              <a:lnSpc>
                <a:spcPct val="150000"/>
              </a:lnSpc>
            </a:pPr>
            <a:r>
              <a:rPr lang="fr-FR" sz="1800" dirty="0">
                <a:latin typeface="Times New Roman" panose="02020603050405020304" pitchFamily="18" charset="0"/>
                <a:cs typeface="Times New Roman" panose="02020603050405020304" pitchFamily="18" charset="0"/>
              </a:rPr>
              <a:t>  Réduction du fer et des oligo-éléments de leurs liaisons dans le minerai et en même temps carburation du fer ;</a:t>
            </a:r>
            <a:endParaRPr lang="en-US" sz="1800" dirty="0">
              <a:latin typeface="Times New Roman" panose="02020603050405020304" pitchFamily="18" charset="0"/>
              <a:cs typeface="Times New Roman" panose="02020603050405020304" pitchFamily="18" charset="0"/>
            </a:endParaRPr>
          </a:p>
          <a:p>
            <a:pPr lvl="1">
              <a:lnSpc>
                <a:spcPct val="150000"/>
              </a:lnSpc>
            </a:pPr>
            <a:r>
              <a:rPr lang="fr-FR" sz="1800" dirty="0">
                <a:latin typeface="Times New Roman" panose="02020603050405020304" pitchFamily="18" charset="0"/>
                <a:cs typeface="Times New Roman" panose="02020603050405020304" pitchFamily="18" charset="0"/>
              </a:rPr>
              <a:t>  Ameublir la charge dans le haut fourneau afin d'avoir une bonne perméabilité aux gaz, grâce à sa grande résistance à l'écrasement.</a:t>
            </a:r>
            <a:endParaRPr lang="en-US" sz="1800"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 valeur d’usage du coke métallurgique pour le haut fourneau résulte à la fois de ses propriétés mécaniques, chimiques et physico-chimiques. La consommation du coke dans le haut fourneau peut varier significativement en fonction de sa qualité et la marche du haut fourneau peut être grandement affectée par un coke de mauvaise qualité</a:t>
            </a:r>
            <a:r>
              <a:rPr lang="fr-FR" dirty="0"/>
              <a:t>. </a:t>
            </a:r>
            <a:r>
              <a:rPr lang="fr-FR" dirty="0">
                <a:latin typeface="Times New Roman" panose="02020603050405020304" pitchFamily="18" charset="0"/>
                <a:cs typeface="Times New Roman" panose="02020603050405020304" pitchFamily="18" charset="0"/>
              </a:rPr>
              <a:t>La fabrication de coke métallurgique est onéreuse : les charbons à coke sont plus chers que les charbons d’injection et une cokerie représente un investissement très élevé amorti sur une durée très longue avec un coût de maintenance élevé.</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235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8045" y="178527"/>
            <a:ext cx="2677887" cy="531158"/>
          </a:xfrm>
        </p:spPr>
        <p:txBody>
          <a:bodyPr>
            <a:normAutofit fontScale="90000"/>
          </a:bodyPr>
          <a:lstStyle/>
          <a:p>
            <a:pPr lvl="0" algn="ctr"/>
            <a:r>
              <a:rPr lang="fr-FR" sz="3100" b="1" dirty="0" smtClean="0">
                <a:solidFill>
                  <a:srgbClr val="FF0000"/>
                </a:solidFill>
                <a:latin typeface="Times New Roman" panose="02020603050405020304" pitchFamily="18" charset="0"/>
                <a:cs typeface="Times New Roman" panose="02020603050405020304" pitchFamily="18" charset="0"/>
              </a:rPr>
              <a:t>3.1.1.La </a:t>
            </a:r>
            <a:r>
              <a:rPr lang="fr-FR" sz="3100" b="1" dirty="0">
                <a:solidFill>
                  <a:srgbClr val="FF0000"/>
                </a:solidFill>
                <a:latin typeface="Times New Roman" panose="02020603050405020304" pitchFamily="18" charset="0"/>
                <a:cs typeface="Times New Roman" panose="02020603050405020304" pitchFamily="18" charset="0"/>
              </a:rPr>
              <a:t>houille</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140767" y="709686"/>
            <a:ext cx="11155680" cy="6032308"/>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La houille est une </a:t>
            </a:r>
            <a:r>
              <a:rPr lang="fr-FR" dirty="0">
                <a:solidFill>
                  <a:srgbClr val="FF0000"/>
                </a:solidFill>
                <a:latin typeface="Times New Roman" panose="02020603050405020304" pitchFamily="18" charset="0"/>
                <a:cs typeface="Times New Roman" panose="02020603050405020304" pitchFamily="18" charset="0"/>
                <a:hlinkClick r:id="rId2" tooltip="Roche carbonée"/>
              </a:rPr>
              <a:t>roche carbonée</a:t>
            </a:r>
            <a:r>
              <a:rPr lang="fr-FR" dirty="0">
                <a:solidFill>
                  <a:srgbClr val="FF0000"/>
                </a:solidFill>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hlinkClick r:id="rId3" tooltip="Roche sédimentaire"/>
              </a:rPr>
              <a:t>sédimentaire</a:t>
            </a:r>
            <a:r>
              <a:rPr lang="fr-FR" dirty="0">
                <a:latin typeface="Times New Roman" panose="02020603050405020304" pitchFamily="18" charset="0"/>
                <a:cs typeface="Times New Roman" panose="02020603050405020304" pitchFamily="18" charset="0"/>
              </a:rPr>
              <a:t> correspondant à une qualité spécifique de </a:t>
            </a:r>
            <a:r>
              <a:rPr lang="fr-FR" dirty="0">
                <a:latin typeface="Times New Roman" panose="02020603050405020304" pitchFamily="18" charset="0"/>
                <a:cs typeface="Times New Roman" panose="02020603050405020304" pitchFamily="18" charset="0"/>
                <a:hlinkClick r:id="rId4" tooltip="Charbon"/>
              </a:rPr>
              <a:t>charbon</a:t>
            </a:r>
            <a:r>
              <a:rPr lang="fr-FR" dirty="0">
                <a:latin typeface="Times New Roman" panose="02020603050405020304" pitchFamily="18" charset="0"/>
                <a:cs typeface="Times New Roman" panose="02020603050405020304" pitchFamily="18" charset="0"/>
              </a:rPr>
              <a:t>, intermédiaire entre le </a:t>
            </a:r>
            <a:r>
              <a:rPr lang="fr-FR" dirty="0">
                <a:latin typeface="Times New Roman" panose="02020603050405020304" pitchFamily="18" charset="0"/>
                <a:cs typeface="Times New Roman" panose="02020603050405020304" pitchFamily="18" charset="0"/>
                <a:hlinkClick r:id="rId5" tooltip="Lignite"/>
              </a:rPr>
              <a:t>lignite</a:t>
            </a:r>
            <a:r>
              <a:rPr lang="fr-FR" dirty="0">
                <a:latin typeface="Times New Roman" panose="02020603050405020304" pitchFamily="18" charset="0"/>
                <a:cs typeface="Times New Roman" panose="02020603050405020304" pitchFamily="18" charset="0"/>
              </a:rPr>
              <a:t> et l'</a:t>
            </a:r>
            <a:r>
              <a:rPr lang="fr-FR" dirty="0">
                <a:latin typeface="Times New Roman" panose="02020603050405020304" pitchFamily="18" charset="0"/>
                <a:cs typeface="Times New Roman" panose="02020603050405020304" pitchFamily="18" charset="0"/>
                <a:hlinkClick r:id="rId6" tooltip="Anthracite"/>
              </a:rPr>
              <a:t>anthracite</a:t>
            </a:r>
            <a:r>
              <a:rPr lang="fr-FR" dirty="0">
                <a:latin typeface="Times New Roman" panose="02020603050405020304" pitchFamily="18" charset="0"/>
                <a:cs typeface="Times New Roman" panose="02020603050405020304" pitchFamily="18" charset="0"/>
              </a:rPr>
              <a:t> (soit 80 à 90% de </a:t>
            </a:r>
            <a:r>
              <a:rPr lang="fr-FR" dirty="0">
                <a:latin typeface="Times New Roman" panose="02020603050405020304" pitchFamily="18" charset="0"/>
                <a:cs typeface="Times New Roman" panose="02020603050405020304" pitchFamily="18" charset="0"/>
                <a:hlinkClick r:id="rId7" tooltip="Carbone"/>
              </a:rPr>
              <a:t>carbone</a:t>
            </a:r>
            <a:r>
              <a:rPr lang="fr-FR" dirty="0">
                <a:latin typeface="Times New Roman" panose="02020603050405020304" pitchFamily="18" charset="0"/>
                <a:cs typeface="Times New Roman" panose="02020603050405020304" pitchFamily="18" charset="0"/>
              </a:rPr>
              <a:t>). De couleur </a:t>
            </a:r>
            <a:r>
              <a:rPr lang="fr-FR" dirty="0">
                <a:latin typeface="Times New Roman" panose="02020603050405020304" pitchFamily="18" charset="0"/>
                <a:cs typeface="Times New Roman" panose="02020603050405020304" pitchFamily="18" charset="0"/>
                <a:hlinkClick r:id="rId8" tooltip="Noir"/>
              </a:rPr>
              <a:t>noirâtre</a:t>
            </a:r>
            <a:r>
              <a:rPr lang="fr-FR" dirty="0">
                <a:latin typeface="Times New Roman" panose="02020603050405020304" pitchFamily="18" charset="0"/>
                <a:cs typeface="Times New Roman" panose="02020603050405020304" pitchFamily="18" charset="0"/>
              </a:rPr>
              <a:t>, elle provient de la </a:t>
            </a:r>
            <a:r>
              <a:rPr lang="fr-FR" dirty="0">
                <a:latin typeface="Times New Roman" panose="02020603050405020304" pitchFamily="18" charset="0"/>
                <a:cs typeface="Times New Roman" panose="02020603050405020304" pitchFamily="18" charset="0"/>
                <a:hlinkClick r:id="rId9" tooltip="Carbonisation"/>
              </a:rPr>
              <a:t>carbonisation</a:t>
            </a:r>
            <a:r>
              <a:rPr lang="fr-FR" dirty="0">
                <a:latin typeface="Times New Roman" panose="02020603050405020304" pitchFamily="18" charset="0"/>
                <a:cs typeface="Times New Roman" panose="02020603050405020304" pitchFamily="18" charset="0"/>
              </a:rPr>
              <a:t> d'</a:t>
            </a:r>
            <a:r>
              <a:rPr lang="fr-FR" dirty="0">
                <a:latin typeface="Times New Roman" panose="02020603050405020304" pitchFamily="18" charset="0"/>
                <a:cs typeface="Times New Roman" panose="02020603050405020304" pitchFamily="18" charset="0"/>
                <a:hlinkClick r:id="rId10" tooltip="Végétal"/>
              </a:rPr>
              <a:t>organismes végétaux</a:t>
            </a:r>
            <a:r>
              <a:rPr lang="fr-FR" dirty="0">
                <a:latin typeface="Times New Roman" panose="02020603050405020304" pitchFamily="18" charset="0"/>
                <a:cs typeface="Times New Roman" panose="02020603050405020304" pitchFamily="18" charset="0"/>
              </a:rPr>
              <a:t> et peut donc servir de </a:t>
            </a:r>
            <a:r>
              <a:rPr lang="fr-FR" dirty="0">
                <a:latin typeface="Times New Roman" panose="02020603050405020304" pitchFamily="18" charset="0"/>
                <a:cs typeface="Times New Roman" panose="02020603050405020304" pitchFamily="18" charset="0"/>
                <a:hlinkClick r:id="rId11" tooltip="Combustible fossile"/>
              </a:rPr>
              <a:t>combustible fossile</a:t>
            </a:r>
            <a:r>
              <a:rPr lang="fr-FR" dirty="0">
                <a:latin typeface="Times New Roman" panose="02020603050405020304" pitchFamily="18" charset="0"/>
                <a:cs typeface="Times New Roman" panose="02020603050405020304" pitchFamily="18" charset="0"/>
              </a:rPr>
              <a:t>. La houille est une qualité spécifique de </a:t>
            </a:r>
            <a:r>
              <a:rPr lang="fr-FR" u="sng" dirty="0">
                <a:latin typeface="Times New Roman" panose="02020603050405020304" pitchFamily="18" charset="0"/>
                <a:cs typeface="Times New Roman" panose="02020603050405020304" pitchFamily="18" charset="0"/>
                <a:hlinkClick r:id="rId4" tooltip="Charbon"/>
              </a:rPr>
              <a:t>charbon</a:t>
            </a:r>
            <a:r>
              <a:rPr lang="fr-FR" dirty="0">
                <a:latin typeface="Times New Roman" panose="02020603050405020304" pitchFamily="18" charset="0"/>
                <a:cs typeface="Times New Roman" panose="02020603050405020304" pitchFamily="18" charset="0"/>
              </a:rPr>
              <a:t>, terme générique qui recouvre trois catégories de combustibles solides de même origine (</a:t>
            </a:r>
            <a:r>
              <a:rPr lang="fr-FR" u="sng" dirty="0">
                <a:latin typeface="Times New Roman" panose="02020603050405020304" pitchFamily="18" charset="0"/>
                <a:cs typeface="Times New Roman" panose="02020603050405020304" pitchFamily="18" charset="0"/>
                <a:hlinkClick r:id="rId12" tooltip="Kérogène"/>
              </a:rPr>
              <a:t>kérogène</a:t>
            </a:r>
            <a:r>
              <a:rPr lang="fr-FR" dirty="0">
                <a:latin typeface="Times New Roman" panose="02020603050405020304" pitchFamily="18" charset="0"/>
                <a:cs typeface="Times New Roman" panose="02020603050405020304" pitchFamily="18" charset="0"/>
              </a:rPr>
              <a:t>), mais dont les gisements sont à différents stades de transformation : la </a:t>
            </a:r>
            <a:r>
              <a:rPr lang="fr-FR" u="sng" dirty="0">
                <a:latin typeface="Times New Roman" panose="02020603050405020304" pitchFamily="18" charset="0"/>
                <a:cs typeface="Times New Roman" panose="02020603050405020304" pitchFamily="18" charset="0"/>
                <a:hlinkClick r:id="rId13" tooltip="Tourbe"/>
              </a:rPr>
              <a:t>tourbe</a:t>
            </a:r>
            <a:r>
              <a:rPr lang="fr-FR" dirty="0">
                <a:latin typeface="Times New Roman" panose="02020603050405020304" pitchFamily="18" charset="0"/>
                <a:cs typeface="Times New Roman" panose="02020603050405020304" pitchFamily="18" charset="0"/>
              </a:rPr>
              <a:t>, le </a:t>
            </a:r>
            <a:r>
              <a:rPr lang="fr-FR" u="sng" dirty="0">
                <a:latin typeface="Times New Roman" panose="02020603050405020304" pitchFamily="18" charset="0"/>
                <a:cs typeface="Times New Roman" panose="02020603050405020304" pitchFamily="18" charset="0"/>
                <a:hlinkClick r:id="rId5" tooltip="Lignite"/>
              </a:rPr>
              <a:t>lignite</a:t>
            </a:r>
            <a:r>
              <a:rPr lang="fr-FR" dirty="0">
                <a:latin typeface="Times New Roman" panose="02020603050405020304" pitchFamily="18" charset="0"/>
                <a:cs typeface="Times New Roman" panose="02020603050405020304" pitchFamily="18" charset="0"/>
              </a:rPr>
              <a:t> et enfin la houille, dont l'anthracite est une variété de qualité supérieure</a:t>
            </a:r>
            <a:r>
              <a:rPr lang="fr-FR" dirty="0" smtClean="0">
                <a:latin typeface="Times New Roman" panose="02020603050405020304" pitchFamily="18" charset="0"/>
                <a:cs typeface="Times New Roman" panose="02020603050405020304" pitchFamily="18" charset="0"/>
              </a:rPr>
              <a:t>.</a:t>
            </a:r>
          </a:p>
          <a:p>
            <a:pPr marL="0" lvl="0" indent="0" fontAlgn="auto">
              <a:lnSpc>
                <a:spcPct val="150000"/>
              </a:lnSpc>
              <a:buNone/>
            </a:pPr>
            <a:r>
              <a:rPr lang="fr-FR" b="1" dirty="0" smtClean="0">
                <a:latin typeface="Times New Roman" panose="02020603050405020304" pitchFamily="18" charset="0"/>
                <a:cs typeface="Times New Roman" panose="02020603050405020304" pitchFamily="18" charset="0"/>
              </a:rPr>
              <a:t>3.1.2.Les </a:t>
            </a:r>
            <a:r>
              <a:rPr lang="fr-FR" b="1" dirty="0">
                <a:latin typeface="Times New Roman" panose="02020603050405020304" pitchFamily="18" charset="0"/>
                <a:cs typeface="Times New Roman" panose="02020603050405020304" pitchFamily="18" charset="0"/>
              </a:rPr>
              <a:t>combustibles gazeux </a:t>
            </a:r>
            <a:endParaRPr lang="en-US" dirty="0">
              <a:latin typeface="Times New Roman" panose="02020603050405020304" pitchFamily="18" charset="0"/>
              <a:cs typeface="Times New Roman" panose="02020603050405020304" pitchFamily="18" charset="0"/>
            </a:endParaRPr>
          </a:p>
          <a:p>
            <a:pPr marL="0" indent="0" fontAlgn="auto">
              <a:lnSpc>
                <a:spcPct val="150000"/>
              </a:lnSpc>
              <a:buNone/>
            </a:pPr>
            <a:r>
              <a:rPr lang="fr-FR" dirty="0">
                <a:latin typeface="Times New Roman" panose="02020603050405020304" pitchFamily="18" charset="0"/>
                <a:cs typeface="Times New Roman" panose="02020603050405020304" pitchFamily="18" charset="0"/>
              </a:rPr>
              <a:t>Les combustibles gazeux sont des mélanges de plusieurs constituants hydrocarbonés. Ils sont soit d’origine naturelle (hydrocarbures naturels) ou soit d’origine artificielles (gaz de hauts fourneaux, gaz de fours à coke, gaz de gazogènes, etc.). </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b="1" dirty="0" smtClean="0">
                <a:latin typeface="Times New Roman" panose="02020603050405020304" pitchFamily="18" charset="0"/>
                <a:cs typeface="Times New Roman" panose="02020603050405020304" pitchFamily="18" charset="0"/>
              </a:rPr>
              <a:t>3.1.3.Les </a:t>
            </a:r>
            <a:r>
              <a:rPr lang="fr-FR" b="1" dirty="0">
                <a:latin typeface="Times New Roman" panose="02020603050405020304" pitchFamily="18" charset="0"/>
                <a:cs typeface="Times New Roman" panose="02020603050405020304" pitchFamily="18" charset="0"/>
              </a:rPr>
              <a:t>combustibles liquides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combustibles liquides sont issus de la distillation du pétrole brute. lls peuvent être naturels (le pétrole) ou artificiels (mazout, fuel-oil, essence, gazoline, alcool, etc…). Leur avantage sur les combustibles solides est lié à leur propreté, et leur facilité de manutention.</a:t>
            </a:r>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10518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05097"/>
            <a:ext cx="8829865" cy="644434"/>
          </a:xfrm>
        </p:spPr>
        <p:txBody>
          <a:bodyPr>
            <a:normAutofit/>
          </a:bodyPr>
          <a:lstStyle/>
          <a:p>
            <a:pPr lvl="0"/>
            <a:r>
              <a:rPr lang="fr-FR" b="1" dirty="0">
                <a:latin typeface="Times New Roman" panose="02020603050405020304" pitchFamily="18" charset="0"/>
                <a:cs typeface="Times New Roman" panose="02020603050405020304" pitchFamily="18" charset="0"/>
              </a:rPr>
              <a:t>2.3.Classification des opérations unitaires </a:t>
            </a:r>
            <a:endParaRPr lang="en-US"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70264" y="1149531"/>
            <a:ext cx="10358844" cy="5394960"/>
          </a:xfrm>
        </p:spPr>
        <p:txBody>
          <a:bodyPr>
            <a:normAutofit fontScale="25000" lnSpcReduction="20000"/>
          </a:bodyPr>
          <a:lstStyle/>
          <a:p>
            <a:pPr marL="0" indent="0">
              <a:lnSpc>
                <a:spcPct val="170000"/>
              </a:lnSpc>
              <a:buNone/>
            </a:pPr>
            <a:r>
              <a:rPr lang="fr-FR" sz="5600" b="1" dirty="0">
                <a:solidFill>
                  <a:schemeClr val="accent5">
                    <a:lumMod val="75000"/>
                  </a:schemeClr>
                </a:solidFill>
                <a:latin typeface="Times New Roman" panose="02020603050405020304" pitchFamily="18" charset="0"/>
                <a:cs typeface="Times New Roman" panose="02020603050405020304" pitchFamily="18" charset="0"/>
              </a:rPr>
              <a:t>Chapitre III : </a:t>
            </a:r>
            <a:r>
              <a:rPr lang="fr-FR" sz="5600" dirty="0">
                <a:solidFill>
                  <a:schemeClr val="accent5">
                    <a:lumMod val="75000"/>
                  </a:schemeClr>
                </a:solidFill>
                <a:latin typeface="Times New Roman" panose="02020603050405020304" pitchFamily="18" charset="0"/>
                <a:cs typeface="Times New Roman" panose="02020603050405020304" pitchFamily="18" charset="0"/>
              </a:rPr>
              <a:t>Aperçu sur les combustibles, réfractaires et fondants </a:t>
            </a:r>
            <a:r>
              <a:rPr lang="en-US" sz="4300" dirty="0">
                <a:latin typeface="Times New Roman" panose="02020603050405020304" pitchFamily="18" charset="0"/>
                <a:cs typeface="Times New Roman" panose="02020603050405020304" pitchFamily="18" charset="0"/>
              </a:rPr>
              <a:t/>
            </a:r>
            <a:br>
              <a:rPr lang="en-US" sz="4300" dirty="0">
                <a:latin typeface="Times New Roman" panose="02020603050405020304" pitchFamily="18" charset="0"/>
                <a:cs typeface="Times New Roman" panose="02020603050405020304" pitchFamily="18" charset="0"/>
              </a:rPr>
            </a:br>
            <a:r>
              <a:rPr lang="fr-FR" sz="5600" b="1" dirty="0">
                <a:solidFill>
                  <a:srgbClr val="FF0000"/>
                </a:solidFill>
                <a:latin typeface="Times New Roman" panose="02020603050405020304" pitchFamily="18" charset="0"/>
                <a:cs typeface="Times New Roman" panose="02020603050405020304" pitchFamily="18" charset="0"/>
              </a:rPr>
              <a:t>Chapitre IV: L’élaboration de la fonte </a:t>
            </a:r>
            <a:endParaRPr lang="fr-FR" sz="5600" b="1" dirty="0" smtClean="0">
              <a:solidFill>
                <a:srgbClr val="FF0000"/>
              </a:solidFill>
              <a:latin typeface="Times New Roman" panose="02020603050405020304" pitchFamily="18" charset="0"/>
              <a:cs typeface="Times New Roman" panose="02020603050405020304" pitchFamily="18" charset="0"/>
            </a:endParaRPr>
          </a:p>
          <a:p>
            <a:pPr marL="0" indent="0">
              <a:lnSpc>
                <a:spcPct val="170000"/>
              </a:lnSpc>
              <a:buNone/>
            </a:pPr>
            <a:r>
              <a:rPr lang="fr-FR" sz="5600" b="1" dirty="0">
                <a:solidFill>
                  <a:schemeClr val="tx1"/>
                </a:solidFill>
                <a:latin typeface="Times New Roman" panose="02020603050405020304" pitchFamily="18" charset="0"/>
                <a:cs typeface="Times New Roman" panose="02020603050405020304" pitchFamily="18" charset="0"/>
              </a:rPr>
              <a:t>4.2.Matières premières </a:t>
            </a:r>
            <a:endParaRPr lang="fr-FR" sz="5600" b="1" dirty="0" smtClean="0">
              <a:solidFill>
                <a:schemeClr val="tx1"/>
              </a:solidFill>
              <a:latin typeface="Times New Roman" panose="02020603050405020304" pitchFamily="18" charset="0"/>
              <a:cs typeface="Times New Roman" panose="02020603050405020304" pitchFamily="18" charset="0"/>
            </a:endParaRPr>
          </a:p>
          <a:p>
            <a:pPr marL="0" indent="0">
              <a:lnSpc>
                <a:spcPct val="170000"/>
              </a:lnSpc>
              <a:buNone/>
            </a:pPr>
            <a:r>
              <a:rPr lang="fr-FR" sz="6400" dirty="0">
                <a:solidFill>
                  <a:schemeClr val="accent6">
                    <a:lumMod val="50000"/>
                  </a:schemeClr>
                </a:solidFill>
                <a:latin typeface="Times New Roman" panose="02020603050405020304" pitchFamily="18" charset="0"/>
                <a:cs typeface="Times New Roman" panose="02020603050405020304" pitchFamily="18" charset="0"/>
              </a:rPr>
              <a:t>Élaboration de l'acier </a:t>
            </a:r>
            <a:r>
              <a:rPr lang="fr-FR" sz="6400" dirty="0" smtClean="0">
                <a:latin typeface="Times New Roman" panose="02020603050405020304" pitchFamily="18" charset="0"/>
                <a:cs typeface="Times New Roman" panose="02020603050405020304" pitchFamily="18" charset="0"/>
              </a:rPr>
              <a:t>I</a:t>
            </a:r>
          </a:p>
          <a:p>
            <a:pPr marL="0" indent="0">
              <a:lnSpc>
                <a:spcPct val="170000"/>
              </a:lnSpc>
              <a:buNone/>
            </a:pPr>
            <a:r>
              <a:rPr lang="fr-FR" sz="5600" b="1" dirty="0">
                <a:latin typeface="Times New Roman" panose="02020603050405020304" pitchFamily="18" charset="0"/>
                <a:cs typeface="Times New Roman" panose="02020603050405020304" pitchFamily="18" charset="0"/>
              </a:rPr>
              <a:t>CHAPITRE V : Métallurgie des métaux non </a:t>
            </a:r>
            <a:r>
              <a:rPr lang="fr-FR" sz="5600" b="1" dirty="0" smtClean="0">
                <a:latin typeface="Times New Roman" panose="02020603050405020304" pitchFamily="18" charset="0"/>
                <a:cs typeface="Times New Roman" panose="02020603050405020304" pitchFamily="18" charset="0"/>
              </a:rPr>
              <a:t>Ferreux</a:t>
            </a:r>
          </a:p>
          <a:p>
            <a:pPr marL="0" indent="0">
              <a:lnSpc>
                <a:spcPct val="170000"/>
              </a:lnSpc>
              <a:buNone/>
            </a:pPr>
            <a:r>
              <a:rPr lang="fr-FR" sz="5600" b="1" dirty="0" smtClean="0">
                <a:solidFill>
                  <a:srgbClr val="7030A0"/>
                </a:solidFill>
                <a:latin typeface="Times New Roman" panose="02020603050405020304" pitchFamily="18" charset="0"/>
                <a:cs typeface="Times New Roman" panose="02020603050405020304" pitchFamily="18" charset="0"/>
              </a:rPr>
              <a:t>V-1- Elaboration de l’aluminium</a:t>
            </a:r>
            <a:endParaRPr lang="fr-FR" sz="5600" b="1" dirty="0" smtClean="0">
              <a:latin typeface="Times New Roman" panose="02020603050405020304" pitchFamily="18" charset="0"/>
              <a:cs typeface="Times New Roman" panose="02020603050405020304" pitchFamily="18" charset="0"/>
            </a:endParaRPr>
          </a:p>
          <a:p>
            <a:pPr marL="0" indent="0">
              <a:lnSpc>
                <a:spcPct val="170000"/>
              </a:lnSpc>
              <a:buNone/>
            </a:pPr>
            <a:endParaRPr lang="fr-FR" sz="4300" b="1" dirty="0" smtClean="0">
              <a:latin typeface="Times New Roman" panose="02020603050405020304" pitchFamily="18" charset="0"/>
              <a:cs typeface="Times New Roman" panose="02020603050405020304" pitchFamily="18" charset="0"/>
            </a:endParaRPr>
          </a:p>
          <a:p>
            <a:pPr marL="0" indent="0">
              <a:lnSpc>
                <a:spcPct val="170000"/>
              </a:lnSpc>
              <a:buNone/>
            </a:pPr>
            <a:endParaRPr lang="fr-FR" sz="4300" b="1" dirty="0" smtClean="0">
              <a:solidFill>
                <a:srgbClr val="0070C0"/>
              </a:solidFill>
              <a:latin typeface="Times New Roman" panose="02020603050405020304" pitchFamily="18" charset="0"/>
              <a:cs typeface="Times New Roman" panose="02020603050405020304" pitchFamily="18" charset="0"/>
            </a:endParaRPr>
          </a:p>
          <a:p>
            <a:pPr marL="0" indent="0">
              <a:lnSpc>
                <a:spcPct val="170000"/>
              </a:lnSpc>
              <a:buNone/>
            </a:pPr>
            <a:r>
              <a:rPr lang="fr-FR" sz="4300" b="1" dirty="0" smtClean="0">
                <a:solidFill>
                  <a:srgbClr val="0070C0"/>
                </a:solidFill>
                <a:latin typeface="Times New Roman" panose="02020603050405020304" pitchFamily="18" charset="0"/>
                <a:cs typeface="Times New Roman" panose="02020603050405020304" pitchFamily="18" charset="0"/>
              </a:rPr>
              <a:t>V-5</a:t>
            </a:r>
            <a:r>
              <a:rPr lang="fr-FR" sz="4300" dirty="0" smtClean="0">
                <a:solidFill>
                  <a:srgbClr val="0070C0"/>
                </a:solidFill>
                <a:latin typeface="Times New Roman" panose="02020603050405020304" pitchFamily="18" charset="0"/>
                <a:cs typeface="Times New Roman" panose="02020603050405020304" pitchFamily="18" charset="0"/>
              </a:rPr>
              <a:t>-</a:t>
            </a:r>
            <a:r>
              <a:rPr lang="fr-FR" sz="4300" b="1" dirty="0" smtClean="0">
                <a:solidFill>
                  <a:srgbClr val="0070C0"/>
                </a:solidFill>
                <a:latin typeface="Times New Roman" panose="02020603050405020304" pitchFamily="18" charset="0"/>
                <a:cs typeface="Times New Roman" panose="02020603050405020304" pitchFamily="18" charset="0"/>
              </a:rPr>
              <a:t>METALLURGIE </a:t>
            </a:r>
            <a:r>
              <a:rPr lang="fr-FR" sz="4300" b="1" dirty="0">
                <a:solidFill>
                  <a:srgbClr val="0070C0"/>
                </a:solidFill>
                <a:latin typeface="Times New Roman" panose="02020603050405020304" pitchFamily="18" charset="0"/>
                <a:cs typeface="Times New Roman" panose="02020603050405020304" pitchFamily="18" charset="0"/>
              </a:rPr>
              <a:t>SECONDAIRE/TRAITEMENT DU METAL </a:t>
            </a:r>
            <a:r>
              <a:rPr lang="fr-FR" sz="4300" b="1" dirty="0" smtClean="0">
                <a:solidFill>
                  <a:srgbClr val="0070C0"/>
                </a:solidFill>
                <a:latin typeface="Times New Roman" panose="02020603050405020304" pitchFamily="18" charset="0"/>
                <a:cs typeface="Times New Roman" panose="02020603050405020304" pitchFamily="18" charset="0"/>
              </a:rPr>
              <a:t>LIQUIDE</a:t>
            </a:r>
          </a:p>
          <a:p>
            <a:pPr marL="0" indent="0">
              <a:lnSpc>
                <a:spcPct val="170000"/>
              </a:lnSpc>
              <a:buNone/>
            </a:pPr>
            <a:r>
              <a:rPr lang="fr-FR" sz="4300" b="1" dirty="0" smtClean="0">
                <a:solidFill>
                  <a:schemeClr val="accent5">
                    <a:lumMod val="75000"/>
                  </a:schemeClr>
                </a:solidFill>
                <a:latin typeface="Times New Roman" panose="02020603050405020304" pitchFamily="18" charset="0"/>
                <a:cs typeface="Times New Roman" panose="02020603050405020304" pitchFamily="18" charset="0"/>
              </a:rPr>
              <a:t>V-6-ELABORATION </a:t>
            </a:r>
            <a:r>
              <a:rPr lang="fr-FR" sz="4300" b="1" dirty="0">
                <a:solidFill>
                  <a:schemeClr val="accent5">
                    <a:lumMod val="75000"/>
                  </a:schemeClr>
                </a:solidFill>
                <a:latin typeface="Times New Roman" panose="02020603050405020304" pitchFamily="18" charset="0"/>
                <a:cs typeface="Times New Roman" panose="02020603050405020304" pitchFamily="18" charset="0"/>
              </a:rPr>
              <a:t>DU CUIVRE</a:t>
            </a:r>
            <a:r>
              <a:rPr lang="fr-FR" sz="4300" b="1" dirty="0" smtClean="0">
                <a:latin typeface="Times New Roman" panose="02020603050405020304" pitchFamily="18" charset="0"/>
                <a:cs typeface="Times New Roman" panose="02020603050405020304" pitchFamily="18" charset="0"/>
              </a:rPr>
              <a:t> </a:t>
            </a:r>
          </a:p>
          <a:p>
            <a:pPr marL="0" indent="0">
              <a:lnSpc>
                <a:spcPct val="170000"/>
              </a:lnSpc>
              <a:buNone/>
            </a:pPr>
            <a:r>
              <a:rPr lang="fr-FR" sz="4300" b="1" dirty="0" smtClean="0">
                <a:solidFill>
                  <a:schemeClr val="accent5">
                    <a:lumMod val="75000"/>
                  </a:schemeClr>
                </a:solidFill>
                <a:latin typeface="Times New Roman" panose="02020603050405020304" pitchFamily="18" charset="0"/>
                <a:cs typeface="Times New Roman" panose="02020603050405020304" pitchFamily="18" charset="0"/>
              </a:rPr>
              <a:t>V-7-ELABORATION </a:t>
            </a:r>
            <a:r>
              <a:rPr lang="fr-FR" sz="4300" b="1" dirty="0">
                <a:solidFill>
                  <a:schemeClr val="accent5">
                    <a:lumMod val="75000"/>
                  </a:schemeClr>
                </a:solidFill>
                <a:latin typeface="Times New Roman" panose="02020603050405020304" pitchFamily="18" charset="0"/>
                <a:cs typeface="Times New Roman" panose="02020603050405020304" pitchFamily="18" charset="0"/>
              </a:rPr>
              <a:t>DU </a:t>
            </a:r>
            <a:r>
              <a:rPr lang="fr-FR" sz="4300" b="1" dirty="0" smtClean="0">
                <a:solidFill>
                  <a:schemeClr val="accent5">
                    <a:lumMod val="75000"/>
                  </a:schemeClr>
                </a:solidFill>
                <a:latin typeface="Times New Roman" panose="02020603050405020304" pitchFamily="18" charset="0"/>
                <a:cs typeface="Times New Roman" panose="02020603050405020304" pitchFamily="18" charset="0"/>
              </a:rPr>
              <a:t>NICKEL</a:t>
            </a:r>
          </a:p>
          <a:p>
            <a:pPr marL="0" indent="0">
              <a:lnSpc>
                <a:spcPct val="170000"/>
              </a:lnSpc>
              <a:buNone/>
            </a:pPr>
            <a:r>
              <a:rPr lang="fr-FR" sz="5600" b="1" dirty="0">
                <a:solidFill>
                  <a:schemeClr val="accent4">
                    <a:lumMod val="75000"/>
                  </a:schemeClr>
                </a:solidFill>
                <a:latin typeface="Times New Roman" panose="02020603050405020304" pitchFamily="18" charset="0"/>
                <a:cs typeface="Times New Roman" panose="02020603050405020304" pitchFamily="18" charset="0"/>
              </a:rPr>
              <a:t>Chapitre VI : Aperçu sur le traitement des minerais aurifères</a:t>
            </a:r>
            <a:r>
              <a:rPr lang="en-US" sz="3300" dirty="0">
                <a:latin typeface="Times New Roman" panose="02020603050405020304" pitchFamily="18" charset="0"/>
                <a:cs typeface="Times New Roman" panose="02020603050405020304" pitchFamily="18" charset="0"/>
              </a:rPr>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
            </a:r>
            <a:br>
              <a:rPr lang="en-US" sz="3300" dirty="0">
                <a:latin typeface="Times New Roman" panose="02020603050405020304" pitchFamily="18" charset="0"/>
                <a:cs typeface="Times New Roman" panose="02020603050405020304" pitchFamily="18" charset="0"/>
              </a:rPr>
            </a:br>
            <a:endParaRPr lang="fr-FR" sz="3300" dirty="0" smtClean="0">
              <a:latin typeface="Times New Roman" panose="02020603050405020304" pitchFamily="18" charset="0"/>
              <a:cs typeface="Times New Roman" panose="02020603050405020304" pitchFamily="18" charset="0"/>
            </a:endParaRPr>
          </a:p>
          <a:p>
            <a:pPr marL="0" indent="0">
              <a:lnSpc>
                <a:spcPct val="170000"/>
              </a:lnSpc>
              <a:buNone/>
            </a:pPr>
            <a:r>
              <a:rPr lang="fr-FR"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re 1"/>
          <p:cNvSpPr txBox="1">
            <a:spLocks/>
          </p:cNvSpPr>
          <p:nvPr/>
        </p:nvSpPr>
        <p:spPr>
          <a:xfrm>
            <a:off x="323508" y="3562369"/>
            <a:ext cx="6454986" cy="806431"/>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100" b="1" dirty="0" smtClean="0">
                <a:solidFill>
                  <a:srgbClr val="FFC000"/>
                </a:solidFill>
                <a:latin typeface="Times New Roman" panose="02020603050405020304" pitchFamily="18" charset="0"/>
                <a:cs typeface="Times New Roman" panose="02020603050405020304" pitchFamily="18" charset="0"/>
              </a:rPr>
              <a:t>V-2- Les minerais de l’aluminium</a:t>
            </a:r>
            <a:r>
              <a:rPr lang="en-US" dirty="0" smtClean="0"/>
              <a:t/>
            </a:r>
            <a:br>
              <a:rPr lang="en-US" dirty="0" smtClean="0"/>
            </a:br>
            <a:r>
              <a:rPr lang="fr-FR" dirty="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a:t>
            </a:r>
            <a:r>
              <a:rPr lang="fr-FR" b="1" dirty="0" smtClean="0">
                <a:solidFill>
                  <a:srgbClr val="00B0F0"/>
                </a:solidFill>
                <a:latin typeface="Times New Roman" panose="02020603050405020304" pitchFamily="18" charset="0"/>
                <a:cs typeface="Times New Roman" panose="02020603050405020304" pitchFamily="18" charset="0"/>
              </a:rPr>
              <a:t>pure</a:t>
            </a:r>
          </a:p>
          <a:p>
            <a:r>
              <a:rPr lang="fr-FR" sz="3000" b="1" dirty="0">
                <a:solidFill>
                  <a:srgbClr val="7030A0"/>
                </a:solidFill>
                <a:latin typeface="Times New Roman" panose="02020603050405020304" pitchFamily="18" charset="0"/>
                <a:cs typeface="Times New Roman" panose="02020603050405020304" pitchFamily="18" charset="0"/>
              </a:rPr>
              <a:t>V.4- Electrolyse de </a:t>
            </a:r>
            <a:r>
              <a:rPr lang="fr-FR" sz="3000" b="1" dirty="0" smtClean="0">
                <a:solidFill>
                  <a:srgbClr val="7030A0"/>
                </a:solidFill>
                <a:latin typeface="Times New Roman" panose="02020603050405020304" pitchFamily="18" charset="0"/>
                <a:cs typeface="Times New Roman" panose="02020603050405020304" pitchFamily="18" charset="0"/>
              </a:rPr>
              <a:t>l’aluminium</a:t>
            </a:r>
          </a:p>
          <a:p>
            <a:endParaRPr lang="en-US" dirty="0"/>
          </a:p>
        </p:txBody>
      </p:sp>
    </p:spTree>
    <p:extLst>
      <p:ext uri="{BB962C8B-B14F-4D97-AF65-F5344CB8AC3E}">
        <p14:creationId xmlns:p14="http://schemas.microsoft.com/office/powerpoint/2010/main" val="3264738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43840"/>
            <a:ext cx="8596668" cy="709749"/>
          </a:xfrm>
        </p:spPr>
        <p:txBody>
          <a:bodyPr>
            <a:normAutofit fontScale="90000"/>
          </a:bodyPr>
          <a:lstStyle/>
          <a:p>
            <a:pPr lvl="0" algn="ctr"/>
            <a:r>
              <a:rPr lang="fr-FR" b="1" dirty="0" smtClean="0">
                <a:solidFill>
                  <a:schemeClr val="accent5">
                    <a:lumMod val="75000"/>
                  </a:schemeClr>
                </a:solidFill>
                <a:latin typeface="Times New Roman" panose="02020603050405020304" pitchFamily="18" charset="0"/>
                <a:cs typeface="Times New Roman" panose="02020603050405020304" pitchFamily="18" charset="0"/>
              </a:rPr>
              <a:t>3.2.Réfractaires</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677334" y="1141687"/>
            <a:ext cx="11000861" cy="5559364"/>
          </a:xfrm>
        </p:spPr>
        <p:txBody>
          <a:bodyPr/>
          <a:lstStyle/>
          <a:p>
            <a:pPr marL="0" indent="0">
              <a:buNone/>
            </a:pPr>
            <a:r>
              <a:rPr lang="fr-FR" dirty="0">
                <a:latin typeface="Times New Roman" panose="02020603050405020304" pitchFamily="18" charset="0"/>
                <a:cs typeface="Times New Roman" panose="02020603050405020304" pitchFamily="18" charset="0"/>
              </a:rPr>
              <a:t>Par définition, les matériaux réfractaires sont des matériaux susceptibles de supporter des températures supérieures à 1000°C. Le premier critère à prendre en considération pour déterminer les possibilités d'utilisation d'un matériau à hautes températures est sa température de fusion. </a:t>
            </a:r>
            <a:endParaRPr lang="fr-FR" dirty="0" smtClean="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Le tableau ci-dessous indique les températures de fusion d'un certain nombre de métaux : </a:t>
            </a:r>
            <a:endParaRPr lang="en-US"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Tableau 5 : Quelques métaux réfracteurs et leurs températures de fusion</a:t>
            </a:r>
            <a:endParaRPr lang="en-US" dirty="0">
              <a:latin typeface="Times New Roman" panose="02020603050405020304" pitchFamily="18" charset="0"/>
              <a:cs typeface="Times New Roman" panose="02020603050405020304" pitchFamily="18" charset="0"/>
            </a:endParaRPr>
          </a:p>
          <a:p>
            <a:pPr marL="0" indent="0">
              <a:buNone/>
            </a:pPr>
            <a:endParaRPr lang="fr-FR" dirty="0" smtClean="0"/>
          </a:p>
        </p:txBody>
      </p:sp>
      <p:graphicFrame>
        <p:nvGraphicFramePr>
          <p:cNvPr id="6" name="Tableau 5"/>
          <p:cNvGraphicFramePr>
            <a:graphicFrameLocks noGrp="1"/>
          </p:cNvGraphicFramePr>
          <p:nvPr>
            <p:extLst>
              <p:ext uri="{D42A27DB-BD31-4B8C-83A1-F6EECF244321}">
                <p14:modId xmlns:p14="http://schemas.microsoft.com/office/powerpoint/2010/main" val="2785293568"/>
              </p:ext>
            </p:extLst>
          </p:nvPr>
        </p:nvGraphicFramePr>
        <p:xfrm>
          <a:off x="2047399" y="3030583"/>
          <a:ext cx="7501550" cy="3056710"/>
        </p:xfrm>
        <a:graphic>
          <a:graphicData uri="http://schemas.openxmlformats.org/drawingml/2006/table">
            <a:tbl>
              <a:tblPr>
                <a:tableStyleId>{5C22544A-7EE6-4342-B048-85BDC9FD1C3A}</a:tableStyleId>
              </a:tblPr>
              <a:tblGrid>
                <a:gridCol w="3750775">
                  <a:extLst>
                    <a:ext uri="{9D8B030D-6E8A-4147-A177-3AD203B41FA5}">
                      <a16:colId xmlns:a16="http://schemas.microsoft.com/office/drawing/2014/main" val="492510376"/>
                    </a:ext>
                  </a:extLst>
                </a:gridCol>
                <a:gridCol w="3750775">
                  <a:extLst>
                    <a:ext uri="{9D8B030D-6E8A-4147-A177-3AD203B41FA5}">
                      <a16:colId xmlns:a16="http://schemas.microsoft.com/office/drawing/2014/main" val="2661249370"/>
                    </a:ext>
                  </a:extLst>
                </a:gridCol>
              </a:tblGrid>
              <a:tr h="38493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Eléments</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Température °C</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5011984"/>
                  </a:ext>
                </a:extLst>
              </a:tr>
              <a:tr h="377345">
                <a:tc>
                  <a:txBody>
                    <a:bodyPr/>
                    <a:lstStyle/>
                    <a:p>
                      <a:pPr algn="ctr">
                        <a:lnSpc>
                          <a:spcPct val="115000"/>
                        </a:lnSpc>
                        <a:spcBef>
                          <a:spcPts val="1200"/>
                        </a:spcBef>
                        <a:spcAft>
                          <a:spcPts val="0"/>
                        </a:spcAft>
                      </a:pPr>
                      <a:r>
                        <a:rPr lang="fr-FR" sz="1600" b="1" dirty="0">
                          <a:effectLst/>
                          <a:latin typeface="Times New Roman" panose="02020603050405020304" pitchFamily="18" charset="0"/>
                          <a:cs typeface="Times New Roman" panose="02020603050405020304" pitchFamily="18" charset="0"/>
                        </a:rPr>
                        <a:t>Chrome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dirty="0">
                          <a:effectLst/>
                          <a:latin typeface="Times New Roman" panose="02020603050405020304" pitchFamily="18" charset="0"/>
                          <a:cs typeface="Times New Roman" panose="02020603050405020304" pitchFamily="18" charset="0"/>
                        </a:rPr>
                        <a:t>1850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5366076"/>
                  </a:ext>
                </a:extLst>
              </a:tr>
              <a:tr h="38493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Vanadium</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1860</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8605229"/>
                  </a:ext>
                </a:extLst>
              </a:tr>
              <a:tr h="37734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Niobium</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2470</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448315"/>
                  </a:ext>
                </a:extLst>
              </a:tr>
              <a:tr h="38493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Molybdène</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2650</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784562"/>
                  </a:ext>
                </a:extLst>
              </a:tr>
              <a:tr h="38493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Osmium</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2700</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471063"/>
                  </a:ext>
                </a:extLst>
              </a:tr>
              <a:tr h="37734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Tantale</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2997</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0878553"/>
                  </a:ext>
                </a:extLst>
              </a:tr>
              <a:tr h="384935">
                <a:tc>
                  <a:txBody>
                    <a:bodyPr/>
                    <a:lstStyle/>
                    <a:p>
                      <a:pPr algn="ctr">
                        <a:lnSpc>
                          <a:spcPct val="115000"/>
                        </a:lnSpc>
                        <a:spcBef>
                          <a:spcPts val="1200"/>
                        </a:spcBef>
                        <a:spcAft>
                          <a:spcPts val="0"/>
                        </a:spcAft>
                      </a:pPr>
                      <a:r>
                        <a:rPr lang="fr-FR" sz="1600" b="1">
                          <a:effectLst/>
                          <a:latin typeface="Times New Roman" panose="02020603050405020304" pitchFamily="18" charset="0"/>
                          <a:cs typeface="Times New Roman" panose="02020603050405020304" pitchFamily="18" charset="0"/>
                        </a:rPr>
                        <a:t>Rhénium</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fr-FR" sz="1600" b="1" dirty="0">
                          <a:effectLst/>
                          <a:latin typeface="Times New Roman" panose="02020603050405020304" pitchFamily="18" charset="0"/>
                          <a:cs typeface="Times New Roman" panose="02020603050405020304" pitchFamily="18" charset="0"/>
                        </a:rPr>
                        <a:t>3180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7122952"/>
                  </a:ext>
                </a:extLst>
              </a:tr>
            </a:tbl>
          </a:graphicData>
        </a:graphic>
      </p:graphicFrame>
    </p:spTree>
    <p:extLst>
      <p:ext uri="{BB962C8B-B14F-4D97-AF65-F5344CB8AC3E}">
        <p14:creationId xmlns:p14="http://schemas.microsoft.com/office/powerpoint/2010/main" val="3412748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96092"/>
            <a:ext cx="8596668" cy="644434"/>
          </a:xfrm>
        </p:spPr>
        <p:txBody>
          <a:bodyPr>
            <a:normAutofit fontScale="90000"/>
          </a:bodyPr>
          <a:lstStyle/>
          <a:p>
            <a:pPr lvl="0"/>
            <a:r>
              <a:rPr lang="en-US" b="1" dirty="0" smtClean="0"/>
              <a:t>                    </a:t>
            </a:r>
            <a:r>
              <a:rPr lang="en-US" b="1" dirty="0" smtClean="0">
                <a:solidFill>
                  <a:srgbClr val="00B0F0"/>
                </a:solidFill>
                <a:latin typeface="Times New Roman" panose="02020603050405020304" pitchFamily="18" charset="0"/>
                <a:cs typeface="Times New Roman" panose="02020603050405020304" pitchFamily="18" charset="0"/>
              </a:rPr>
              <a:t>3.3. </a:t>
            </a:r>
            <a:r>
              <a:rPr lang="fr-FR" b="1" dirty="0" smtClean="0">
                <a:solidFill>
                  <a:srgbClr val="00B0F0"/>
                </a:solidFill>
                <a:latin typeface="Times New Roman" panose="02020603050405020304" pitchFamily="18" charset="0"/>
                <a:cs typeface="Times New Roman" panose="02020603050405020304" pitchFamily="18" charset="0"/>
              </a:rPr>
              <a:t>FONDANT</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520579" y="940525"/>
            <a:ext cx="11444997" cy="5538651"/>
          </a:xfrm>
        </p:spPr>
        <p:txBody>
          <a:bodyPr/>
          <a:lstStyle/>
          <a:p>
            <a:pPr marL="0" indent="0">
              <a:lnSpc>
                <a:spcPct val="150000"/>
              </a:lnSpc>
              <a:buNone/>
            </a:pPr>
            <a:r>
              <a:rPr lang="fr-FR" dirty="0" smtClean="0">
                <a:latin typeface="Times New Roman" panose="02020603050405020304" pitchFamily="18" charset="0"/>
                <a:cs typeface="Times New Roman" panose="02020603050405020304" pitchFamily="18" charset="0"/>
              </a:rPr>
              <a:t>En </a:t>
            </a:r>
            <a:r>
              <a:rPr lang="fr-FR" dirty="0">
                <a:latin typeface="Times New Roman" panose="02020603050405020304" pitchFamily="18" charset="0"/>
                <a:cs typeface="Times New Roman" panose="02020603050405020304" pitchFamily="18" charset="0"/>
              </a:rPr>
              <a:t>Métallurgie, les fondants sont des produits permettant d’abaisser la température de fusion d’un ou plusieurs éléments ou composés chimiques. La nature d’un fondant à un impact notable sur le produit final obtenu et ses propriétés tant physiques que chimiques.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Certains des premiers fondants connus étaient le </a:t>
            </a:r>
            <a:r>
              <a:rPr lang="fr-FR" u="sng" dirty="0">
                <a:latin typeface="Times New Roman" panose="02020603050405020304" pitchFamily="18" charset="0"/>
                <a:cs typeface="Times New Roman" panose="02020603050405020304" pitchFamily="18" charset="0"/>
                <a:hlinkClick r:id="rId2" tooltip="Le carbonate de sodium"/>
              </a:rPr>
              <a:t>carbonate de sodium</a:t>
            </a:r>
            <a:r>
              <a:rPr lang="fr-FR" dirty="0">
                <a:latin typeface="Times New Roman" panose="02020603050405020304" pitchFamily="18" charset="0"/>
                <a:cs typeface="Times New Roman" panose="02020603050405020304" pitchFamily="18" charset="0"/>
              </a:rPr>
              <a:t>, , le </a:t>
            </a:r>
            <a:r>
              <a:rPr lang="fr-FR" u="sng" dirty="0">
                <a:latin typeface="Times New Roman" panose="02020603050405020304" pitchFamily="18" charset="0"/>
                <a:cs typeface="Times New Roman" panose="02020603050405020304" pitchFamily="18" charset="0"/>
                <a:hlinkClick r:id="rId3" tooltip="Borax"/>
              </a:rPr>
              <a:t>borax</a:t>
            </a:r>
            <a:r>
              <a:rPr lang="fr-FR" dirty="0">
                <a:latin typeface="Times New Roman" panose="02020603050405020304" pitchFamily="18" charset="0"/>
                <a:cs typeface="Times New Roman" panose="02020603050405020304" pitchFamily="18" charset="0"/>
              </a:rPr>
              <a:t>, </a:t>
            </a:r>
            <a:r>
              <a:rPr lang="fr-FR" u="sng" dirty="0">
                <a:latin typeface="Times New Roman" panose="02020603050405020304" pitchFamily="18" charset="0"/>
                <a:cs typeface="Times New Roman" panose="02020603050405020304" pitchFamily="18" charset="0"/>
                <a:hlinkClick r:id="rId4"/>
              </a:rPr>
              <a:t>la</a:t>
            </a:r>
            <a:r>
              <a:rPr lang="fr-FR" dirty="0">
                <a:latin typeface="Times New Roman" panose="02020603050405020304" pitchFamily="18" charset="0"/>
                <a:cs typeface="Times New Roman" panose="02020603050405020304" pitchFamily="18" charset="0"/>
              </a:rPr>
              <a:t> </a:t>
            </a:r>
            <a:r>
              <a:rPr lang="fr-FR" u="sng" dirty="0">
                <a:latin typeface="Times New Roman" panose="02020603050405020304" pitchFamily="18" charset="0"/>
                <a:cs typeface="Times New Roman" panose="02020603050405020304" pitchFamily="18" charset="0"/>
                <a:hlinkClick r:id="rId5" tooltip="Chaux (matériau)"/>
              </a:rPr>
              <a:t>chaux</a:t>
            </a:r>
            <a:r>
              <a:rPr lang="fr-FR" dirty="0">
                <a:latin typeface="Times New Roman" panose="02020603050405020304" pitchFamily="18" charset="0"/>
                <a:cs typeface="Times New Roman" panose="02020603050405020304" pitchFamily="18" charset="0"/>
              </a:rPr>
              <a:t>, </a:t>
            </a:r>
            <a:r>
              <a:rPr lang="fr-FR" u="sng" dirty="0">
                <a:latin typeface="Times New Roman" panose="02020603050405020304" pitchFamily="18" charset="0"/>
                <a:cs typeface="Times New Roman" panose="02020603050405020304" pitchFamily="18" charset="0"/>
                <a:hlinkClick r:id="rId6" tooltip="Sulfure de plomb (II)"/>
              </a:rPr>
              <a:t>le sulfure de plomb </a:t>
            </a:r>
            <a:r>
              <a:rPr lang="fr-FR" dirty="0">
                <a:latin typeface="Times New Roman" panose="02020603050405020304" pitchFamily="18" charset="0"/>
                <a:cs typeface="Times New Roman" panose="02020603050405020304" pitchFamily="18" charset="0"/>
              </a:rPr>
              <a:t>et certains minéraux contenant du phosphore. Le minerai de fer était également utilisé comme fondant dans la </a:t>
            </a:r>
            <a:r>
              <a:rPr lang="fr-FR" u="sng" dirty="0">
                <a:latin typeface="Times New Roman" panose="02020603050405020304" pitchFamily="18" charset="0"/>
                <a:cs typeface="Times New Roman" panose="02020603050405020304" pitchFamily="18" charset="0"/>
                <a:hlinkClick r:id="rId7" tooltip="Fonte"/>
              </a:rPr>
              <a:t>fusion</a:t>
            </a:r>
            <a:r>
              <a:rPr lang="fr-FR" dirty="0">
                <a:latin typeface="Times New Roman" panose="02020603050405020304" pitchFamily="18" charset="0"/>
                <a:cs typeface="Times New Roman" panose="02020603050405020304" pitchFamily="18" charset="0"/>
              </a:rPr>
              <a:t> du cuivre. Ces agents remplissaient diverses fonctions, la plus simple étant un agent </a:t>
            </a:r>
            <a:r>
              <a:rPr lang="fr-FR" u="sng" dirty="0">
                <a:latin typeface="Times New Roman" panose="02020603050405020304" pitchFamily="18" charset="0"/>
                <a:cs typeface="Times New Roman" panose="02020603050405020304" pitchFamily="18" charset="0"/>
                <a:hlinkClick r:id="rId8" tooltip="Redox"/>
              </a:rPr>
              <a:t>réducteur</a:t>
            </a:r>
            <a:r>
              <a:rPr lang="fr-FR" dirty="0">
                <a:latin typeface="Times New Roman" panose="02020603050405020304" pitchFamily="18" charset="0"/>
                <a:cs typeface="Times New Roman" panose="02020603050405020304" pitchFamily="18" charset="0"/>
              </a:rPr>
              <a:t>, qui empêchait la formation d'oxydes à la surface du métal fondu, tandis que d'autres absorbaient des impuretés dans le </a:t>
            </a:r>
            <a:r>
              <a:rPr lang="fr-FR" u="sng" dirty="0">
                <a:latin typeface="Times New Roman" panose="02020603050405020304" pitchFamily="18" charset="0"/>
                <a:cs typeface="Times New Roman" panose="02020603050405020304" pitchFamily="18" charset="0"/>
                <a:hlinkClick r:id="rId9" tooltip="Scories"/>
              </a:rPr>
              <a:t>laitier</a:t>
            </a:r>
            <a:r>
              <a:rPr lang="fr-FR" dirty="0">
                <a:latin typeface="Times New Roman" panose="02020603050405020304" pitchFamily="18" charset="0"/>
                <a:cs typeface="Times New Roman" panose="02020603050405020304" pitchFamily="18" charset="0"/>
              </a:rPr>
              <a:t> , qui pouvaient être grattées sur le métal fondu.</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fondants sont également utilisés dans les </a:t>
            </a:r>
            <a:r>
              <a:rPr lang="fr-FR" u="sng" dirty="0">
                <a:latin typeface="Times New Roman" panose="02020603050405020304" pitchFamily="18" charset="0"/>
                <a:cs typeface="Times New Roman" panose="02020603050405020304" pitchFamily="18" charset="0"/>
                <a:hlinkClick r:id="rId10" tooltip="Fonderie"/>
              </a:rPr>
              <a:t>fonderies</a:t>
            </a:r>
            <a:r>
              <a:rPr lang="fr-FR" dirty="0">
                <a:latin typeface="Times New Roman" panose="02020603050405020304" pitchFamily="18" charset="0"/>
                <a:cs typeface="Times New Roman" panose="02020603050405020304" pitchFamily="18" charset="0"/>
              </a:rPr>
              <a:t> pour éliminer les impuretés des métaux non ferreux fondus tels que l'aluminium, ou pour ajouter des oligo-éléments souhaitables tels que le titane.  Ils jouent également le rôle de former la scorie, régler la composition chimique et refroidir le bain métallique.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43591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268" y="0"/>
            <a:ext cx="8596668" cy="527389"/>
          </a:xfrm>
        </p:spPr>
        <p:txBody>
          <a:bodyPr>
            <a:normAutofit fontScale="90000"/>
          </a:bodyPr>
          <a:lstStyle/>
          <a:p>
            <a:r>
              <a:rPr lang="fr-FR" b="1" dirty="0">
                <a:solidFill>
                  <a:srgbClr val="FF0000"/>
                </a:solidFill>
                <a:latin typeface="Times New Roman" panose="02020603050405020304" pitchFamily="18" charset="0"/>
                <a:cs typeface="Times New Roman" panose="02020603050405020304" pitchFamily="18" charset="0"/>
              </a:rPr>
              <a:t>Chapitre IV: L’élaboration de la fonte</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313509" y="409433"/>
            <a:ext cx="11878491" cy="7397087"/>
          </a:xfrm>
        </p:spPr>
        <p:txBody>
          <a:bodyPr>
            <a:noAutofit/>
          </a:bodyPr>
          <a:lstStyle/>
          <a:p>
            <a:pPr marL="0" lvl="0" indent="0">
              <a:lnSpc>
                <a:spcPct val="150000"/>
              </a:lnSpc>
              <a:buNone/>
            </a:pPr>
            <a:r>
              <a:rPr lang="fr-FR" sz="2000" b="1" dirty="0" smtClean="0">
                <a:latin typeface="Times New Roman" panose="02020603050405020304" pitchFamily="18" charset="0"/>
                <a:cs typeface="Times New Roman" panose="02020603050405020304" pitchFamily="18" charset="0"/>
              </a:rPr>
              <a:t>                                                          IV.1.Introduction </a:t>
            </a:r>
            <a:endParaRPr lang="en-US" sz="2000"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L'agrégat principal utilisé pour l'élaboration de la fonte est le haut fourneau, dans lequel se déroule le processus métallurgique de réduction, fusion, ainsi que la carburation du fer. Le but principal du haut fourneau est d'extraire le métal (fer) de son minerai et sa séparation de la gangue. Les matières premières utilisées pour l'élaboration de la fonte sont :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minerai de fer.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 -Le </a:t>
            </a:r>
            <a:r>
              <a:rPr lang="fr-FR" dirty="0">
                <a:latin typeface="Times New Roman" panose="02020603050405020304" pitchFamily="18" charset="0"/>
                <a:cs typeface="Times New Roman" panose="02020603050405020304" pitchFamily="18" charset="0"/>
              </a:rPr>
              <a:t>coke. </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fondants (addition).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 Le produit principal du haut fourneau est la fonte appelée aussi fonte de première fusion. Elle est obtenue à l'état liquide à une température près de 1500°C et avec une teneur en carbone de 3,5 à 4,5% et de teneur variable en Si, Mn, P, S. Elle peut aussi renfermer d'autres éléments tels que Ti, Cr, etc.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 fonte est définie comme un alliage de fer et de carbone dont la teneur en carbone est supérieure à 2%. Le produit secondaire obtenu lors de l'élaboration de la fonte est le laitier (scorie) dont les principaux composants sont CaO, 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et MgO.</a:t>
            </a:r>
            <a:endParaRPr lang="en-US" dirty="0">
              <a:latin typeface="Times New Roman" panose="02020603050405020304" pitchFamily="18"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2359036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04651"/>
            <a:ext cx="8596668" cy="670560"/>
          </a:xfrm>
        </p:spPr>
        <p:txBody>
          <a:bodyPr>
            <a:normAutofit fontScale="90000"/>
          </a:bodyPr>
          <a:lstStyle/>
          <a:p>
            <a:pPr lvl="0" algn="ctr"/>
            <a:r>
              <a:rPr lang="fr-FR" b="1" dirty="0" smtClean="0">
                <a:solidFill>
                  <a:schemeClr val="tx1"/>
                </a:solidFill>
                <a:latin typeface="Times New Roman" panose="02020603050405020304" pitchFamily="18" charset="0"/>
                <a:cs typeface="Times New Roman" panose="02020603050405020304" pitchFamily="18" charset="0"/>
              </a:rPr>
              <a:t>4.2.Matières </a:t>
            </a:r>
            <a:r>
              <a:rPr lang="fr-FR" b="1" dirty="0">
                <a:solidFill>
                  <a:schemeClr val="tx1"/>
                </a:solidFill>
                <a:latin typeface="Times New Roman" panose="02020603050405020304" pitchFamily="18" charset="0"/>
                <a:cs typeface="Times New Roman" panose="02020603050405020304" pitchFamily="18" charset="0"/>
              </a:rPr>
              <a:t>premières </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37700" y="1097281"/>
            <a:ext cx="11754216" cy="5631065"/>
          </a:xfrm>
        </p:spPr>
        <p:txBody>
          <a:bodyPr/>
          <a:lstStyle/>
          <a:p>
            <a:pPr marL="0" indent="0">
              <a:lnSpc>
                <a:spcPct val="150000"/>
              </a:lnSpc>
              <a:buNone/>
            </a:pPr>
            <a:r>
              <a:rPr lang="fr-FR" sz="2000" dirty="0" smtClean="0">
                <a:latin typeface="Times New Roman" panose="02020603050405020304" pitchFamily="18" charset="0"/>
                <a:cs typeface="Times New Roman" panose="02020603050405020304" pitchFamily="18" charset="0"/>
              </a:rPr>
              <a:t>Comme </a:t>
            </a:r>
            <a:r>
              <a:rPr lang="fr-FR" sz="2000" dirty="0">
                <a:latin typeface="Times New Roman" panose="02020603050405020304" pitchFamily="18" charset="0"/>
                <a:cs typeface="Times New Roman" panose="02020603050405020304" pitchFamily="18" charset="0"/>
              </a:rPr>
              <a:t>il a été mentionné que les matières premières destinées pour l'élaboration de la fonte sont : </a:t>
            </a:r>
            <a:endParaRPr lang="en-US" sz="2000" dirty="0">
              <a:latin typeface="Times New Roman" panose="02020603050405020304" pitchFamily="18" charset="0"/>
              <a:cs typeface="Times New Roman" panose="02020603050405020304" pitchFamily="18" charset="0"/>
            </a:endParaRPr>
          </a:p>
          <a:p>
            <a:pPr marL="0" lvl="0" indent="0">
              <a:lnSpc>
                <a:spcPct val="150000"/>
              </a:lnSpc>
              <a:buNone/>
            </a:pPr>
            <a:r>
              <a:rPr lang="fr-FR" sz="2000" b="1" dirty="0" smtClean="0">
                <a:latin typeface="Times New Roman" panose="02020603050405020304" pitchFamily="18" charset="0"/>
                <a:cs typeface="Times New Roman" panose="02020603050405020304" pitchFamily="18" charset="0"/>
              </a:rPr>
              <a:t>4.3. Le </a:t>
            </a:r>
            <a:r>
              <a:rPr lang="fr-FR" sz="2000" b="1" dirty="0">
                <a:latin typeface="Times New Roman" panose="02020603050405020304" pitchFamily="18" charset="0"/>
                <a:cs typeface="Times New Roman" panose="02020603050405020304" pitchFamily="18" charset="0"/>
              </a:rPr>
              <a:t>minerai de Fer.</a:t>
            </a:r>
            <a:endParaRPr lang="en-US" sz="2000" dirty="0">
              <a:latin typeface="Times New Roman" panose="02020603050405020304" pitchFamily="18" charset="0"/>
              <a:cs typeface="Times New Roman" panose="02020603050405020304" pitchFamily="18" charset="0"/>
            </a:endParaRPr>
          </a:p>
          <a:p>
            <a:pPr marL="0" indent="0">
              <a:lnSpc>
                <a:spcPct val="150000"/>
              </a:lnSpc>
              <a:buNone/>
            </a:pPr>
            <a:r>
              <a:rPr lang="fr-FR" sz="2000" dirty="0">
                <a:latin typeface="Times New Roman" panose="02020603050405020304" pitchFamily="18" charset="0"/>
                <a:cs typeface="Times New Roman" panose="02020603050405020304" pitchFamily="18" charset="0"/>
              </a:rPr>
              <a:t>Ce sont des roches contenant le fer en quantité importante qui peuvent être traités en procédé métallurgique. Selon la forme de combinaisons chimique on distingue plusieurs types de minerais de fer : a)  la magnétite (Fe</a:t>
            </a:r>
            <a:r>
              <a:rPr lang="fr-FR" sz="2000" baseline="-25000" dirty="0">
                <a:latin typeface="Times New Roman" panose="02020603050405020304" pitchFamily="18" charset="0"/>
                <a:cs typeface="Times New Roman" panose="02020603050405020304" pitchFamily="18" charset="0"/>
              </a:rPr>
              <a:t>3</a:t>
            </a:r>
            <a:r>
              <a:rPr lang="fr-FR" sz="2000" dirty="0">
                <a:latin typeface="Times New Roman" panose="02020603050405020304" pitchFamily="18" charset="0"/>
                <a:cs typeface="Times New Roman" panose="02020603050405020304" pitchFamily="18" charset="0"/>
              </a:rPr>
              <a:t>O</a:t>
            </a:r>
            <a:r>
              <a:rPr lang="fr-FR" sz="2000" baseline="-25000" dirty="0">
                <a:latin typeface="Times New Roman" panose="02020603050405020304" pitchFamily="18" charset="0"/>
                <a:cs typeface="Times New Roman" panose="02020603050405020304" pitchFamily="18" charset="0"/>
              </a:rPr>
              <a:t>4</a:t>
            </a:r>
            <a:r>
              <a:rPr lang="fr-FR" sz="2000" dirty="0">
                <a:latin typeface="Times New Roman" panose="02020603050405020304" pitchFamily="18" charset="0"/>
                <a:cs typeface="Times New Roman" panose="02020603050405020304" pitchFamily="18" charset="0"/>
              </a:rPr>
              <a:t>), sa couleur varie du gris foncé au noir. (b) l'hématite rouge (Fe</a:t>
            </a:r>
            <a:r>
              <a:rPr lang="fr-FR" sz="2000" baseline="-25000" dirty="0">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O</a:t>
            </a:r>
            <a:r>
              <a:rPr lang="fr-FR" sz="2000" baseline="-25000" dirty="0">
                <a:latin typeface="Times New Roman" panose="02020603050405020304" pitchFamily="18" charset="0"/>
                <a:cs typeface="Times New Roman" panose="02020603050405020304" pitchFamily="18" charset="0"/>
              </a:rPr>
              <a:t>3</a:t>
            </a:r>
            <a:r>
              <a:rPr lang="fr-FR" sz="2000" dirty="0">
                <a:latin typeface="Times New Roman" panose="02020603050405020304" pitchFamily="18" charset="0"/>
                <a:cs typeface="Times New Roman" panose="02020603050405020304" pitchFamily="18" charset="0"/>
              </a:rPr>
              <a:t>), sa couleur varie du rouge foncé au gris foncé. (c) l'hématite brune (Fe</a:t>
            </a:r>
            <a:r>
              <a:rPr lang="fr-FR" sz="2000" baseline="-25000" dirty="0">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O</a:t>
            </a:r>
            <a:r>
              <a:rPr lang="fr-FR" sz="2000" baseline="-25000" dirty="0">
                <a:latin typeface="Times New Roman" panose="02020603050405020304" pitchFamily="18" charset="0"/>
                <a:cs typeface="Times New Roman" panose="02020603050405020304" pitchFamily="18" charset="0"/>
              </a:rPr>
              <a:t>3</a:t>
            </a:r>
            <a:r>
              <a:rPr lang="fr-FR" sz="2000" dirty="0">
                <a:latin typeface="Times New Roman" panose="02020603050405020304" pitchFamily="18" charset="0"/>
                <a:cs typeface="Times New Roman" panose="02020603050405020304" pitchFamily="18" charset="0"/>
              </a:rPr>
              <a:t>.H</a:t>
            </a:r>
            <a:r>
              <a:rPr lang="fr-FR" sz="2000" baseline="-25000" dirty="0">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O), sa couleur varie du noir au jaune. (d) fer spathique ou sidérose (FeCO</a:t>
            </a:r>
            <a:r>
              <a:rPr lang="fr-FR" sz="2000" baseline="-25000" dirty="0">
                <a:latin typeface="Times New Roman" panose="02020603050405020304" pitchFamily="18" charset="0"/>
                <a:cs typeface="Times New Roman" panose="02020603050405020304" pitchFamily="18" charset="0"/>
              </a:rPr>
              <a:t>3</a:t>
            </a:r>
            <a:r>
              <a:rPr lang="fr-FR" sz="2000" dirty="0">
                <a:latin typeface="Times New Roman" panose="02020603050405020304" pitchFamily="18" charset="0"/>
                <a:cs typeface="Times New Roman" panose="02020603050405020304" pitchFamily="18" charset="0"/>
              </a:rPr>
              <a:t>), sa couleur varie de la jaune pâle au gris. </a:t>
            </a:r>
            <a:endParaRPr lang="en-US" sz="2000" dirty="0">
              <a:latin typeface="Times New Roman" panose="02020603050405020304" pitchFamily="18" charset="0"/>
              <a:cs typeface="Times New Roman" panose="02020603050405020304" pitchFamily="18" charset="0"/>
            </a:endParaRPr>
          </a:p>
          <a:p>
            <a:pPr marL="0" indent="0">
              <a:lnSpc>
                <a:spcPct val="150000"/>
              </a:lnSpc>
              <a:buNone/>
            </a:pPr>
            <a:r>
              <a:rPr lang="fr-FR" sz="2000" dirty="0">
                <a:latin typeface="Times New Roman" panose="02020603050405020304" pitchFamily="18" charset="0"/>
                <a:cs typeface="Times New Roman" panose="02020603050405020304" pitchFamily="18" charset="0"/>
              </a:rPr>
              <a:t>Le tableau ci-dessous nous donne un aperçu sur la composition chimique des différents minerais.</a:t>
            </a:r>
            <a:endParaRPr lang="en-US" sz="2000" dirty="0">
              <a:latin typeface="Times New Roman" panose="02020603050405020304" pitchFamily="18" charset="0"/>
              <a:cs typeface="Times New Roman" panose="02020603050405020304" pitchFamily="18" charset="0"/>
            </a:endParaRPr>
          </a:p>
          <a:p>
            <a:pPr marL="0" indent="0">
              <a:lnSpc>
                <a:spcPct val="150000"/>
              </a:lnSpc>
              <a:buNone/>
            </a:pPr>
            <a:r>
              <a:rPr lang="fr-FR" sz="2000" dirty="0">
                <a:latin typeface="Times New Roman" panose="02020603050405020304" pitchFamily="18" charset="0"/>
                <a:cs typeface="Times New Roman" panose="02020603050405020304" pitchFamily="18" charset="0"/>
              </a:rPr>
              <a:t>Le tableau 5 : Composition chimique des différents types de minerais de fer.</a:t>
            </a: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51131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710" y="283028"/>
            <a:ext cx="8596668" cy="657497"/>
          </a:xfrm>
        </p:spPr>
        <p:txBody>
          <a:bodyPr>
            <a:normAutofit fontScale="90000"/>
          </a:bodyPr>
          <a:lstStyle/>
          <a:p>
            <a:pPr lvl="0" algn="ctr"/>
            <a:r>
              <a:rPr lang="fr-FR" b="1" dirty="0">
                <a:solidFill>
                  <a:schemeClr val="tx1"/>
                </a:solidFill>
                <a:latin typeface="Times New Roman" panose="02020603050405020304" pitchFamily="18" charset="0"/>
                <a:cs typeface="Times New Roman" panose="02020603050405020304" pitchFamily="18" charset="0"/>
              </a:rPr>
              <a:t>4.3. Le minerai de </a:t>
            </a:r>
            <a:r>
              <a:rPr lang="fr-FR" b="1" dirty="0" smtClean="0">
                <a:solidFill>
                  <a:schemeClr val="tx1"/>
                </a:solidFill>
                <a:latin typeface="Times New Roman" panose="02020603050405020304" pitchFamily="18" charset="0"/>
                <a:cs typeface="Times New Roman" panose="02020603050405020304" pitchFamily="18" charset="0"/>
              </a:rPr>
              <a:t>Fer(suite)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pic>
        <p:nvPicPr>
          <p:cNvPr id="4" name="Espace réservé du contenu 3"/>
          <p:cNvPicPr>
            <a:picLocks noGrp="1"/>
          </p:cNvPicPr>
          <p:nvPr>
            <p:ph idx="1"/>
          </p:nvPr>
        </p:nvPicPr>
        <p:blipFill>
          <a:blip r:embed="rId2"/>
          <a:stretch>
            <a:fillRect/>
          </a:stretch>
        </p:blipFill>
        <p:spPr>
          <a:xfrm>
            <a:off x="494982" y="914399"/>
            <a:ext cx="10203497" cy="3905795"/>
          </a:xfrm>
          <a:prstGeom prst="rect">
            <a:avLst/>
          </a:prstGeom>
          <a:noFill/>
          <a:ln>
            <a:noFill/>
            <a:prstDash/>
          </a:ln>
        </p:spPr>
      </p:pic>
      <p:sp>
        <p:nvSpPr>
          <p:cNvPr id="5" name="Rectangle 4"/>
          <p:cNvSpPr/>
          <p:nvPr/>
        </p:nvSpPr>
        <p:spPr>
          <a:xfrm>
            <a:off x="770710" y="4976950"/>
            <a:ext cx="10319656" cy="646331"/>
          </a:xfrm>
          <a:prstGeom prst="rect">
            <a:avLst/>
          </a:prstGeom>
        </p:spPr>
        <p:txBody>
          <a:bodyPr wrap="square">
            <a:spAutoFit/>
          </a:bodyPr>
          <a:lstStyle/>
          <a:p>
            <a:pPr algn="just">
              <a:spcBef>
                <a:spcPts val="500"/>
              </a:spcBef>
              <a:spcAft>
                <a:spcPts val="500"/>
              </a:spcAft>
            </a:pPr>
            <a:r>
              <a:rPr lang="fr-FR" dirty="0">
                <a:latin typeface="Times New Roman" panose="02020603050405020304" pitchFamily="18" charset="0"/>
                <a:ea typeface="Times New Roman" panose="02020603050405020304" pitchFamily="18" charset="0"/>
              </a:rPr>
              <a:t>Certains éléments additifs du minerai de fer sont indésirables et d’autres sont utiles. Les éléments nocifs sont le soufre, phosphore, arsenic, plomb, zinc, cuivre, le reste tels que Mn, Cr, Ni, Al, Na, MO sont utiles.</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8526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8955" y="217714"/>
            <a:ext cx="4325740" cy="618309"/>
          </a:xfrm>
        </p:spPr>
        <p:txBody>
          <a:bodyPr>
            <a:normAutofit fontScale="90000"/>
          </a:bodyPr>
          <a:lstStyle/>
          <a:p>
            <a:r>
              <a:rPr lang="fr-FR" b="1" dirty="0" smtClean="0">
                <a:solidFill>
                  <a:schemeClr val="tx1"/>
                </a:solidFill>
                <a:latin typeface="Times New Roman" panose="02020603050405020304" pitchFamily="18" charset="0"/>
                <a:cs typeface="Times New Roman" panose="02020603050405020304" pitchFamily="18" charset="0"/>
              </a:rPr>
              <a:t>4.4.LES FONDANTS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32012" y="836023"/>
            <a:ext cx="11832609" cy="5891348"/>
          </a:xfrm>
        </p:spPr>
        <p:txBody>
          <a:bodyPr>
            <a:normAutofit fontScale="85000" lnSpcReduction="20000"/>
          </a:bodyPr>
          <a:lstStyle/>
          <a:p>
            <a:pPr marL="0" lvl="0" indent="0">
              <a:buNone/>
            </a:pPr>
            <a:r>
              <a:rPr lang="fr-FR"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fr-FR" sz="2900" dirty="0" smtClean="0">
                <a:latin typeface="Times New Roman" panose="02020603050405020304" pitchFamily="18" charset="0"/>
                <a:cs typeface="Times New Roman" panose="02020603050405020304" pitchFamily="18" charset="0"/>
              </a:rPr>
              <a:t>Les fondants sont utilisés dans la charge du haut fourneau pour réduire la température de fusion de la gangue, faire la scorification et enfin pour l’obtention du laitier fluide ayant une bonne capacité d'absorption du soufre et du phosphore, ces deux derniers éléments sont indésirables dans la composition de la fonte. Comme fondants on utilise le plus souvent le calcaire CaCO</a:t>
            </a:r>
            <a:r>
              <a:rPr lang="fr-FR" sz="2900" baseline="-25000" dirty="0" smtClean="0">
                <a:latin typeface="Times New Roman" panose="02020603050405020304" pitchFamily="18" charset="0"/>
                <a:cs typeface="Times New Roman" panose="02020603050405020304" pitchFamily="18" charset="0"/>
              </a:rPr>
              <a:t>3</a:t>
            </a:r>
            <a:r>
              <a:rPr lang="fr-FR" sz="2900" dirty="0" smtClean="0">
                <a:latin typeface="Times New Roman" panose="02020603050405020304" pitchFamily="18" charset="0"/>
                <a:cs typeface="Times New Roman" panose="02020603050405020304" pitchFamily="18" charset="0"/>
              </a:rPr>
              <a:t> et très rarement la dolomite MgCO</a:t>
            </a:r>
            <a:r>
              <a:rPr lang="fr-FR" sz="2900" baseline="-25000" dirty="0" smtClean="0">
                <a:latin typeface="Times New Roman" panose="02020603050405020304" pitchFamily="18" charset="0"/>
                <a:cs typeface="Times New Roman" panose="02020603050405020304" pitchFamily="18" charset="0"/>
              </a:rPr>
              <a:t>3</a:t>
            </a:r>
            <a:r>
              <a:rPr lang="fr-FR" sz="2900" dirty="0" smtClean="0">
                <a:latin typeface="Times New Roman" panose="02020603050405020304" pitchFamily="18" charset="0"/>
                <a:cs typeface="Times New Roman" panose="02020603050405020304" pitchFamily="18" charset="0"/>
              </a:rPr>
              <a:t>xCa CO</a:t>
            </a:r>
            <a:r>
              <a:rPr lang="fr-FR" sz="2900" baseline="-25000" dirty="0" smtClean="0">
                <a:latin typeface="Times New Roman" panose="02020603050405020304" pitchFamily="18" charset="0"/>
                <a:cs typeface="Times New Roman" panose="02020603050405020304" pitchFamily="18" charset="0"/>
              </a:rPr>
              <a:t>3</a:t>
            </a:r>
            <a:r>
              <a:rPr lang="fr-FR" sz="29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a:p>
            <a:pPr marL="0" indent="0">
              <a:buNone/>
            </a:pPr>
            <a:r>
              <a:rPr lang="en-US" sz="2900" b="1" dirty="0" smtClean="0">
                <a:latin typeface="Times New Roman" panose="02020603050405020304" pitchFamily="18" charset="0"/>
                <a:cs typeface="Times New Roman" panose="02020603050405020304" pitchFamily="18" charset="0"/>
              </a:rPr>
              <a:t>                                       </a:t>
            </a:r>
            <a:r>
              <a:rPr lang="fr-FR" sz="2900" b="1" dirty="0" smtClean="0">
                <a:latin typeface="Times New Roman" panose="02020603050405020304" pitchFamily="18" charset="0"/>
                <a:cs typeface="Times New Roman" panose="02020603050405020304" pitchFamily="18" charset="0"/>
              </a:rPr>
              <a:t>4.5.LE COKE </a:t>
            </a:r>
            <a:endParaRPr lang="en-US" sz="2900" dirty="0" smtClean="0">
              <a:latin typeface="Times New Roman" panose="02020603050405020304" pitchFamily="18" charset="0"/>
              <a:cs typeface="Times New Roman" panose="02020603050405020304" pitchFamily="18" charset="0"/>
            </a:endParaRPr>
          </a:p>
          <a:p>
            <a:pPr marL="0" indent="0">
              <a:buNone/>
            </a:pPr>
            <a:r>
              <a:rPr lang="fr-FR" sz="2900" dirty="0" smtClean="0">
                <a:latin typeface="Times New Roman" panose="02020603050405020304" pitchFamily="18" charset="0"/>
                <a:cs typeface="Times New Roman" panose="02020603050405020304" pitchFamily="18" charset="0"/>
              </a:rPr>
              <a:t> Généralement plus de 90% des fontes sont produites avec du coke. Le coke est obtenu par cokéfaction de la houille. Selon les variétés de la houille utilisée, le coke est constitué de : </a:t>
            </a:r>
            <a:endParaRPr lang="en-US" sz="2900" dirty="0" smtClean="0">
              <a:latin typeface="Times New Roman" panose="02020603050405020304" pitchFamily="18" charset="0"/>
              <a:cs typeface="Times New Roman" panose="02020603050405020304" pitchFamily="18" charset="0"/>
            </a:endParaRPr>
          </a:p>
          <a:p>
            <a:pPr marL="0" indent="0">
              <a:buNone/>
            </a:pPr>
            <a:r>
              <a:rPr lang="fr-FR" sz="2900" dirty="0" smtClean="0">
                <a:latin typeface="Times New Roman" panose="02020603050405020304" pitchFamily="18" charset="0"/>
                <a:cs typeface="Times New Roman" panose="02020603050405020304" pitchFamily="18" charset="0"/>
              </a:rPr>
              <a:t>78 -83% carbone, 8-11% cendre, 2- 6% H</a:t>
            </a:r>
            <a:r>
              <a:rPr lang="fr-FR" sz="2900" baseline="-25000" dirty="0" smtClean="0">
                <a:latin typeface="Times New Roman" panose="02020603050405020304" pitchFamily="18" charset="0"/>
                <a:cs typeface="Times New Roman" panose="02020603050405020304" pitchFamily="18" charset="0"/>
              </a:rPr>
              <a:t>2</a:t>
            </a:r>
            <a:r>
              <a:rPr lang="fr-FR" sz="2900" dirty="0" smtClean="0">
                <a:latin typeface="Times New Roman" panose="02020603050405020304" pitchFamily="18" charset="0"/>
                <a:cs typeface="Times New Roman" panose="02020603050405020304" pitchFamily="18" charset="0"/>
              </a:rPr>
              <a:t>O, 0,8-1,2% Soufre, 2-3% éléments volatils. Le rôle du coke dans le haut fourneau est : </a:t>
            </a:r>
            <a:endParaRPr lang="en-US" sz="2900" dirty="0" smtClean="0">
              <a:latin typeface="Times New Roman" panose="02020603050405020304" pitchFamily="18" charset="0"/>
              <a:cs typeface="Times New Roman" panose="02020603050405020304" pitchFamily="18" charset="0"/>
            </a:endParaRPr>
          </a:p>
          <a:p>
            <a:pPr lvl="1"/>
            <a:r>
              <a:rPr lang="fr-FR" sz="2900" dirty="0" smtClean="0">
                <a:latin typeface="Times New Roman" panose="02020603050405020304" pitchFamily="18" charset="0"/>
                <a:cs typeface="Times New Roman" panose="02020603050405020304" pitchFamily="18" charset="0"/>
              </a:rPr>
              <a:t>Fournir la chaleur nécessaire pour la marche du processus du haut fourneau. </a:t>
            </a:r>
            <a:endParaRPr lang="en-US" sz="2900" dirty="0" smtClean="0">
              <a:latin typeface="Times New Roman" panose="02020603050405020304" pitchFamily="18" charset="0"/>
              <a:cs typeface="Times New Roman" panose="02020603050405020304" pitchFamily="18" charset="0"/>
            </a:endParaRPr>
          </a:p>
          <a:p>
            <a:pPr lvl="1"/>
            <a:r>
              <a:rPr lang="fr-FR" sz="2900" dirty="0" smtClean="0">
                <a:latin typeface="Times New Roman" panose="02020603050405020304" pitchFamily="18" charset="0"/>
                <a:cs typeface="Times New Roman" panose="02020603050405020304" pitchFamily="18" charset="0"/>
              </a:rPr>
              <a:t>Réduction du fer et des oligo-éléments de leurs liaisons dans le minerai et en même temps la carburation du fer. </a:t>
            </a:r>
            <a:endParaRPr lang="en-US" sz="2900" dirty="0" smtClean="0">
              <a:latin typeface="Times New Roman" panose="02020603050405020304" pitchFamily="18" charset="0"/>
              <a:cs typeface="Times New Roman" panose="02020603050405020304" pitchFamily="18" charset="0"/>
            </a:endParaRPr>
          </a:p>
          <a:p>
            <a:pPr lvl="1"/>
            <a:r>
              <a:rPr lang="fr-FR" sz="2900" dirty="0" smtClean="0">
                <a:latin typeface="Times New Roman" panose="02020603050405020304" pitchFamily="18" charset="0"/>
                <a:cs typeface="Times New Roman" panose="02020603050405020304" pitchFamily="18" charset="0"/>
              </a:rPr>
              <a:t>Ameublir la charge dans le haut fourneau afin d'avoir une bonne perméabilité aux gaz, grâce à sa grande résistance à l'écrasement.</a:t>
            </a:r>
            <a:endParaRPr lang="en-US" sz="2900" dirty="0" smtClean="0">
              <a:latin typeface="Times New Roman" panose="02020603050405020304" pitchFamily="18" charset="0"/>
              <a:cs typeface="Times New Roman" panose="02020603050405020304" pitchFamily="18" charset="0"/>
            </a:endParaRPr>
          </a:p>
          <a:p>
            <a:pPr marL="0" indent="0">
              <a:buNone/>
            </a:pPr>
            <a:endParaRPr lang="en-US"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152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7566" y="0"/>
            <a:ext cx="4221237" cy="517510"/>
          </a:xfrm>
        </p:spPr>
        <p:txBody>
          <a:bodyPr>
            <a:normAutofit fontScale="90000"/>
          </a:bodyPr>
          <a:lstStyle/>
          <a:p>
            <a:pPr lvl="0"/>
            <a:r>
              <a:rPr lang="fr-FR" b="1" dirty="0"/>
              <a:t>Le haut-fourneau </a:t>
            </a:r>
            <a:r>
              <a:rPr lang="en-US" dirty="0"/>
              <a:t/>
            </a:r>
            <a:br>
              <a:rPr lang="en-US" dirty="0"/>
            </a:br>
            <a:endParaRPr lang="en-US" dirty="0"/>
          </a:p>
        </p:txBody>
      </p:sp>
      <p:sp>
        <p:nvSpPr>
          <p:cNvPr id="3" name="Espace réservé du contenu 2"/>
          <p:cNvSpPr>
            <a:spLocks noGrp="1"/>
          </p:cNvSpPr>
          <p:nvPr>
            <p:ph idx="1"/>
          </p:nvPr>
        </p:nvSpPr>
        <p:spPr>
          <a:xfrm>
            <a:off x="163773" y="627798"/>
            <a:ext cx="12192000" cy="6230202"/>
          </a:xfrm>
        </p:spPr>
        <p:txBody>
          <a:bodyPr>
            <a:normAutofit lnSpcReduction="10000"/>
          </a:bodyPr>
          <a:lstStyle/>
          <a:p>
            <a:pPr marL="0" indent="0">
              <a:buNone/>
            </a:pPr>
            <a:r>
              <a:rPr lang="fr-FR" sz="1900" dirty="0" smtClean="0">
                <a:latin typeface="Times New Roman" panose="02020603050405020304" pitchFamily="18" charset="0"/>
                <a:cs typeface="Times New Roman" panose="02020603050405020304" pitchFamily="18" charset="0"/>
              </a:rPr>
              <a:t>Le </a:t>
            </a:r>
            <a:r>
              <a:rPr lang="fr-FR" sz="1900" dirty="0">
                <a:latin typeface="Times New Roman" panose="02020603050405020304" pitchFamily="18" charset="0"/>
                <a:cs typeface="Times New Roman" panose="02020603050405020304" pitchFamily="18" charset="0"/>
              </a:rPr>
              <a:t>haut-fourneau est un four à forme circulaire (figure 4) destiné à l'élaboration de la fonte. Son espace de travail se compose du bas vers le haut des parties suivantes :</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smtClean="0">
                <a:latin typeface="Times New Roman" panose="02020603050405020304" pitchFamily="18" charset="0"/>
                <a:cs typeface="Times New Roman" panose="02020603050405020304" pitchFamily="18" charset="0"/>
              </a:rPr>
              <a:t>1-Le </a:t>
            </a:r>
            <a:r>
              <a:rPr lang="fr-FR" sz="1900" dirty="0">
                <a:latin typeface="Times New Roman" panose="02020603050405020304" pitchFamily="18" charset="0"/>
                <a:cs typeface="Times New Roman" panose="02020603050405020304" pitchFamily="18" charset="0"/>
              </a:rPr>
              <a:t>creuset : partie cylindrique, dont la partie supérieure est appelée ouvrage et porte les tuyaux qui amènent l'air chaud. La partie inférieure porte deux trous, l'un pour la coulée de la fonte et l'autre pour la scorie (laitier).</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2-L'étalage </a:t>
            </a:r>
            <a:r>
              <a:rPr lang="fr-FR" sz="1900" dirty="0">
                <a:latin typeface="Times New Roman" panose="02020603050405020304" pitchFamily="18" charset="0"/>
                <a:cs typeface="Times New Roman" panose="02020603050405020304" pitchFamily="18" charset="0"/>
              </a:rPr>
              <a:t>: tronc de cône évasé vers le haut </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smtClean="0">
                <a:latin typeface="Times New Roman" panose="02020603050405020304" pitchFamily="18" charset="0"/>
                <a:cs typeface="Times New Roman" panose="02020603050405020304" pitchFamily="18" charset="0"/>
              </a:rPr>
              <a:t>3- </a:t>
            </a:r>
            <a:r>
              <a:rPr lang="fr-FR" sz="1900" dirty="0">
                <a:latin typeface="Times New Roman" panose="02020603050405020304" pitchFamily="18" charset="0"/>
                <a:cs typeface="Times New Roman" panose="02020603050405020304" pitchFamily="18" charset="0"/>
              </a:rPr>
              <a:t>Le ventre : partie cylindrique.</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smtClean="0">
                <a:latin typeface="Times New Roman" panose="02020603050405020304" pitchFamily="18" charset="0"/>
                <a:cs typeface="Times New Roman" panose="02020603050405020304" pitchFamily="18" charset="0"/>
              </a:rPr>
              <a:t>4- </a:t>
            </a:r>
            <a:r>
              <a:rPr lang="fr-FR" sz="1900" dirty="0">
                <a:latin typeface="Times New Roman" panose="02020603050405020304" pitchFamily="18" charset="0"/>
                <a:cs typeface="Times New Roman" panose="02020603050405020304" pitchFamily="18" charset="0"/>
              </a:rPr>
              <a:t>La cuve : tronc de cône évasé vers le bas. </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smtClean="0">
                <a:latin typeface="Times New Roman" panose="02020603050405020304" pitchFamily="18" charset="0"/>
                <a:cs typeface="Times New Roman" panose="02020603050405020304" pitchFamily="18" charset="0"/>
              </a:rPr>
              <a:t>5-Le </a:t>
            </a:r>
            <a:r>
              <a:rPr lang="fr-FR" sz="1900" dirty="0">
                <a:latin typeface="Times New Roman" panose="02020603050405020304" pitchFamily="18" charset="0"/>
                <a:cs typeface="Times New Roman" panose="02020603050405020304" pitchFamily="18" charset="0"/>
              </a:rPr>
              <a:t>gueulard : ouverture par laquelle on introduit la charge et d'où s'échappent les gaz.</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smtClean="0">
                <a:latin typeface="Times New Roman" panose="02020603050405020304" pitchFamily="18" charset="0"/>
                <a:cs typeface="Times New Roman" panose="02020603050405020304" pitchFamily="18" charset="0"/>
              </a:rPr>
              <a:t>6- </a:t>
            </a:r>
            <a:r>
              <a:rPr lang="fr-FR" sz="1900" dirty="0">
                <a:latin typeface="Times New Roman" panose="02020603050405020304" pitchFamily="18" charset="0"/>
                <a:cs typeface="Times New Roman" panose="02020603050405020304" pitchFamily="18" charset="0"/>
              </a:rPr>
              <a:t>Blindage métallique ayant même profil que le haut-fourneau. </a:t>
            </a:r>
            <a:endParaRPr lang="en-US" sz="1900" dirty="0">
              <a:latin typeface="Times New Roman" panose="02020603050405020304" pitchFamily="18" charset="0"/>
              <a:cs typeface="Times New Roman" panose="02020603050405020304" pitchFamily="18" charset="0"/>
            </a:endParaRPr>
          </a:p>
          <a:p>
            <a:pPr marL="0" lvl="0" indent="0">
              <a:buNone/>
            </a:pPr>
            <a:r>
              <a:rPr lang="fr-FR" sz="1900" dirty="0" smtClean="0">
                <a:latin typeface="Times New Roman" panose="02020603050405020304" pitchFamily="18" charset="0"/>
                <a:cs typeface="Times New Roman" panose="02020603050405020304" pitchFamily="18" charset="0"/>
              </a:rPr>
              <a:t>7-Éléments </a:t>
            </a:r>
            <a:r>
              <a:rPr lang="fr-FR" sz="1900" dirty="0">
                <a:latin typeface="Times New Roman" panose="02020603050405020304" pitchFamily="18" charset="0"/>
                <a:cs typeface="Times New Roman" panose="02020603050405020304" pitchFamily="18" charset="0"/>
              </a:rPr>
              <a:t>de refroidissement du blindage métallique.</a:t>
            </a:r>
            <a:endParaRPr lang="en-US" sz="1900" dirty="0">
              <a:latin typeface="Times New Roman" panose="02020603050405020304" pitchFamily="18" charset="0"/>
              <a:cs typeface="Times New Roman" panose="02020603050405020304" pitchFamily="18" charset="0"/>
            </a:endParaRPr>
          </a:p>
          <a:p>
            <a:pPr marL="0" indent="0">
              <a:buNone/>
            </a:pPr>
            <a:r>
              <a:rPr lang="fr-FR" sz="19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8-fondation</a:t>
            </a:r>
            <a:r>
              <a:rPr lang="fr-FR"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indent="0">
              <a:buNone/>
            </a:pPr>
            <a:r>
              <a:rPr lang="fr-FR" sz="1900" dirty="0">
                <a:latin typeface="Times New Roman" panose="02020603050405020304" pitchFamily="18" charset="0"/>
                <a:cs typeface="Times New Roman" panose="02020603050405020304" pitchFamily="18" charset="0"/>
              </a:rPr>
              <a:t>9</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minerais de fer + fonte. </a:t>
            </a:r>
            <a:endParaRPr lang="en-US" sz="1900" dirty="0">
              <a:latin typeface="Times New Roman" panose="02020603050405020304" pitchFamily="18" charset="0"/>
              <a:cs typeface="Times New Roman" panose="02020603050405020304" pitchFamily="18" charset="0"/>
            </a:endParaRPr>
          </a:p>
          <a:p>
            <a:pPr marL="0" indent="0">
              <a:buNone/>
            </a:pPr>
            <a:r>
              <a:rPr lang="fr-FR" sz="1900" dirty="0" smtClean="0">
                <a:latin typeface="Times New Roman" panose="02020603050405020304" pitchFamily="18" charset="0"/>
                <a:cs typeface="Times New Roman" panose="02020603050405020304" pitchFamily="18" charset="0"/>
              </a:rPr>
              <a:t>10- </a:t>
            </a:r>
            <a:r>
              <a:rPr lang="fr-FR" sz="1900" dirty="0">
                <a:latin typeface="Times New Roman" panose="02020603050405020304" pitchFamily="18" charset="0"/>
                <a:cs typeface="Times New Roman" panose="02020603050405020304" pitchFamily="18" charset="0"/>
              </a:rPr>
              <a:t>coke. </a:t>
            </a:r>
            <a:endParaRPr lang="en-US" sz="1900" dirty="0">
              <a:latin typeface="Times New Roman" panose="02020603050405020304" pitchFamily="18" charset="0"/>
              <a:cs typeface="Times New Roman" panose="02020603050405020304" pitchFamily="18" charset="0"/>
            </a:endParaRPr>
          </a:p>
          <a:p>
            <a:pPr marL="0" indent="0">
              <a:buNone/>
            </a:pPr>
            <a:r>
              <a:rPr lang="fr-FR" sz="1900" dirty="0" smtClean="0">
                <a:latin typeface="Times New Roman" panose="02020603050405020304" pitchFamily="18" charset="0"/>
                <a:cs typeface="Times New Roman" panose="02020603050405020304" pitchFamily="18" charset="0"/>
              </a:rPr>
              <a:t>11- </a:t>
            </a:r>
            <a:r>
              <a:rPr lang="fr-FR" sz="1900" dirty="0">
                <a:latin typeface="Times New Roman" panose="02020603050405020304" pitchFamily="18" charset="0"/>
                <a:cs typeface="Times New Roman" panose="02020603050405020304" pitchFamily="18" charset="0"/>
              </a:rPr>
              <a:t>évacuation des gaz. </a:t>
            </a:r>
            <a:endParaRPr lang="en-US" sz="1900" dirty="0">
              <a:latin typeface="Times New Roman" panose="02020603050405020304" pitchFamily="18" charset="0"/>
              <a:cs typeface="Times New Roman" panose="02020603050405020304" pitchFamily="18" charset="0"/>
            </a:endParaRPr>
          </a:p>
          <a:p>
            <a:pPr marL="0" indent="0">
              <a:buNone/>
            </a:pPr>
            <a:r>
              <a:rPr lang="fr-FR" sz="1900" dirty="0" smtClean="0">
                <a:latin typeface="Times New Roman" panose="02020603050405020304" pitchFamily="18" charset="0"/>
                <a:cs typeface="Times New Roman" panose="02020603050405020304" pitchFamily="18" charset="0"/>
              </a:rPr>
              <a:t>12- </a:t>
            </a:r>
            <a:r>
              <a:rPr lang="fr-FR" sz="1900" dirty="0">
                <a:latin typeface="Times New Roman" panose="02020603050405020304" pitchFamily="18" charset="0"/>
                <a:cs typeface="Times New Roman" panose="02020603050405020304" pitchFamily="18" charset="0"/>
              </a:rPr>
              <a:t>tuyère.</a:t>
            </a:r>
            <a:endParaRPr lang="en-US" sz="1900" dirty="0">
              <a:latin typeface="Times New Roman" panose="02020603050405020304" pitchFamily="18" charset="0"/>
              <a:cs typeface="Times New Roman" panose="02020603050405020304" pitchFamily="18" charset="0"/>
            </a:endParaRPr>
          </a:p>
          <a:p>
            <a:pPr marL="0" indent="0">
              <a:buNone/>
            </a:pPr>
            <a:r>
              <a:rPr lang="fr-FR" dirty="0"/>
              <a:t> </a:t>
            </a:r>
            <a:endParaRPr lang="en-US" dirty="0"/>
          </a:p>
          <a:p>
            <a:pPr marL="0" indent="0">
              <a:buNone/>
            </a:pPr>
            <a:endParaRPr lang="en-US" dirty="0"/>
          </a:p>
        </p:txBody>
      </p:sp>
    </p:spTree>
    <p:extLst>
      <p:ext uri="{BB962C8B-B14F-4D97-AF65-F5344CB8AC3E}">
        <p14:creationId xmlns:p14="http://schemas.microsoft.com/office/powerpoint/2010/main" val="515314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48343"/>
            <a:ext cx="8596668" cy="552994"/>
          </a:xfrm>
        </p:spPr>
        <p:txBody>
          <a:bodyPr>
            <a:normAutofit fontScale="90000"/>
          </a:bodyPr>
          <a:lstStyle/>
          <a:p>
            <a:r>
              <a:rPr lang="fr-FR" b="1" dirty="0"/>
              <a:t>Le </a:t>
            </a:r>
            <a:r>
              <a:rPr lang="fr-FR" b="1" dirty="0" smtClean="0"/>
              <a:t>haut-fourneau</a:t>
            </a:r>
            <a:endParaRPr lang="en-US" dirty="0"/>
          </a:p>
        </p:txBody>
      </p:sp>
      <p:sp>
        <p:nvSpPr>
          <p:cNvPr id="3" name="Espace réservé du contenu 2"/>
          <p:cNvSpPr>
            <a:spLocks noGrp="1"/>
          </p:cNvSpPr>
          <p:nvPr>
            <p:ph idx="1"/>
          </p:nvPr>
        </p:nvSpPr>
        <p:spPr>
          <a:xfrm>
            <a:off x="677334" y="1123406"/>
            <a:ext cx="11000860" cy="5473337"/>
          </a:xfrm>
        </p:spPr>
        <p:txBody>
          <a:bodyPr/>
          <a:lstStyle/>
          <a:p>
            <a:pPr marL="0" indent="0">
              <a:buNone/>
            </a:pPr>
            <a:r>
              <a:rPr lang="fr-FR" dirty="0">
                <a:latin typeface="Times New Roman" panose="02020603050405020304" pitchFamily="18" charset="0"/>
                <a:cs typeface="Times New Roman" panose="02020603050405020304" pitchFamily="18" charset="0"/>
              </a:rPr>
              <a:t>La composition d'une charge à introduire dans le haut-fourneau pour l'élaboration d'une tonne de fonte ainsi que les produits obtenus.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2"/>
          <a:stretch>
            <a:fillRect/>
          </a:stretch>
        </p:blipFill>
        <p:spPr>
          <a:xfrm>
            <a:off x="677333" y="2116998"/>
            <a:ext cx="10399969" cy="4218487"/>
          </a:xfrm>
          <a:prstGeom prst="rect">
            <a:avLst/>
          </a:prstGeom>
          <a:noFill/>
          <a:ln>
            <a:noFill/>
            <a:prstDash/>
          </a:ln>
        </p:spPr>
      </p:pic>
    </p:spTree>
    <p:extLst>
      <p:ext uri="{BB962C8B-B14F-4D97-AF65-F5344CB8AC3E}">
        <p14:creationId xmlns:p14="http://schemas.microsoft.com/office/powerpoint/2010/main" val="2832773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19743"/>
            <a:ext cx="8596668" cy="644434"/>
          </a:xfrm>
        </p:spPr>
        <p:txBody>
          <a:bodyPr>
            <a:normAutofit fontScale="90000"/>
          </a:bodyPr>
          <a:lstStyle/>
          <a:p>
            <a:pPr lvl="0"/>
            <a:r>
              <a:rPr lang="fr-FR" b="1" dirty="0" smtClean="0">
                <a:solidFill>
                  <a:schemeClr val="accent4">
                    <a:lumMod val="50000"/>
                  </a:schemeClr>
                </a:solidFill>
              </a:rPr>
              <a:t>4.7.Fonctionnement </a:t>
            </a:r>
            <a:r>
              <a:rPr lang="fr-FR" b="1" dirty="0">
                <a:solidFill>
                  <a:schemeClr val="accent4">
                    <a:lumMod val="50000"/>
                  </a:schemeClr>
                </a:solidFill>
              </a:rPr>
              <a:t>du haut fourneau</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324637" y="764176"/>
            <a:ext cx="10909420" cy="6093823"/>
          </a:xfrm>
        </p:spPr>
        <p:txBody>
          <a:bodyPr/>
          <a:lstStyle/>
          <a:p>
            <a:pPr marL="0" indent="0">
              <a:buNone/>
            </a:pPr>
            <a:r>
              <a:rPr lang="fr-FR" dirty="0" smtClean="0"/>
              <a:t>La </a:t>
            </a:r>
            <a:r>
              <a:rPr lang="fr-FR" dirty="0"/>
              <a:t>charge avant d'être introduite dans le haut-fourneau subit une préparation au préalable comme il est indiqué sur la figure 3</a:t>
            </a:r>
            <a:r>
              <a:rPr lang="fr-FR" dirty="0" smtClean="0"/>
              <a:t>.</a:t>
            </a:r>
          </a:p>
          <a:p>
            <a:pPr marL="0" indent="0">
              <a:buNone/>
            </a:pPr>
            <a:endParaRPr lang="en-US" dirty="0"/>
          </a:p>
          <a:p>
            <a:pPr marL="0" indent="0">
              <a:buNone/>
            </a:pPr>
            <a:endParaRPr lang="en-US" dirty="0"/>
          </a:p>
        </p:txBody>
      </p:sp>
      <p:pic>
        <p:nvPicPr>
          <p:cNvPr id="4" name="Image 3"/>
          <p:cNvPicPr/>
          <p:nvPr/>
        </p:nvPicPr>
        <p:blipFill>
          <a:blip r:embed="rId2"/>
          <a:stretch>
            <a:fillRect/>
          </a:stretch>
        </p:blipFill>
        <p:spPr>
          <a:xfrm>
            <a:off x="3304903" y="1162593"/>
            <a:ext cx="6374674" cy="5525589"/>
          </a:xfrm>
          <a:prstGeom prst="rect">
            <a:avLst/>
          </a:prstGeom>
          <a:noFill/>
          <a:ln>
            <a:noFill/>
            <a:prstDash/>
          </a:ln>
        </p:spPr>
      </p:pic>
    </p:spTree>
    <p:extLst>
      <p:ext uri="{BB962C8B-B14F-4D97-AF65-F5344CB8AC3E}">
        <p14:creationId xmlns:p14="http://schemas.microsoft.com/office/powerpoint/2010/main" val="56251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6914" y="97534"/>
            <a:ext cx="8673737" cy="908306"/>
          </a:xfrm>
        </p:spPr>
        <p:txBody>
          <a:bodyPr>
            <a:normAutofit fontScale="90000"/>
          </a:bodyPr>
          <a:lstStyle/>
          <a:p>
            <a:pPr marL="571500" lvl="0" indent="-571500">
              <a:buFont typeface="Wingdings" panose="05000000000000000000" pitchFamily="2" charset="2"/>
              <a:buChar char="q"/>
            </a:pPr>
            <a:r>
              <a:rPr lang="fr-FR" sz="3100" b="1" dirty="0" smtClean="0">
                <a:solidFill>
                  <a:srgbClr val="C00000"/>
                </a:solidFill>
                <a:latin typeface="Times New Roman" panose="02020603050405020304" pitchFamily="18" charset="0"/>
                <a:cs typeface="Times New Roman" panose="02020603050405020304" pitchFamily="18" charset="0"/>
              </a:rPr>
              <a:t>Description et fonctionnement </a:t>
            </a:r>
            <a:r>
              <a:rPr lang="fr-FR" sz="3100" b="1" dirty="0">
                <a:solidFill>
                  <a:srgbClr val="C00000"/>
                </a:solidFill>
                <a:latin typeface="Times New Roman" panose="02020603050405020304" pitchFamily="18" charset="0"/>
                <a:cs typeface="Times New Roman" panose="02020603050405020304" pitchFamily="18" charset="0"/>
              </a:rPr>
              <a:t>d’un haut fourneau</a:t>
            </a:r>
            <a:r>
              <a:rPr lang="en-US" dirty="0"/>
              <a:t/>
            </a:r>
            <a:br>
              <a:rPr lang="en-US" dirty="0"/>
            </a:br>
            <a:endParaRPr lang="en-US" dirty="0"/>
          </a:p>
        </p:txBody>
      </p:sp>
      <p:sp>
        <p:nvSpPr>
          <p:cNvPr id="3" name="Espace réservé du contenu 2"/>
          <p:cNvSpPr>
            <a:spLocks noGrp="1"/>
          </p:cNvSpPr>
          <p:nvPr>
            <p:ph idx="1"/>
          </p:nvPr>
        </p:nvSpPr>
        <p:spPr>
          <a:xfrm>
            <a:off x="677333" y="906555"/>
            <a:ext cx="8596668" cy="3880773"/>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Ce dernier est un four à cuve à axe verticale ayant une forme cylindrique élargie dans ¼ de sa base, ou une forme de deux (2) troncs de cônes et une section plane parallèle.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Image 3" descr="C:\Users\HP\Desktop\cap haut f.png"/>
          <p:cNvPicPr/>
          <p:nvPr/>
        </p:nvPicPr>
        <p:blipFill>
          <a:blip r:embed="rId2">
            <a:extLst>
              <a:ext uri="{28A0092B-C50C-407E-A947-70E740481C1C}">
                <a14:useLocalDpi xmlns:a14="http://schemas.microsoft.com/office/drawing/2010/main" val="0"/>
              </a:ext>
            </a:extLst>
          </a:blip>
          <a:srcRect/>
          <a:stretch>
            <a:fillRect/>
          </a:stretch>
        </p:blipFill>
        <p:spPr bwMode="auto">
          <a:xfrm>
            <a:off x="1685108" y="1906301"/>
            <a:ext cx="7432765" cy="4831751"/>
          </a:xfrm>
          <a:prstGeom prst="rect">
            <a:avLst/>
          </a:prstGeom>
          <a:noFill/>
          <a:ln>
            <a:noFill/>
          </a:ln>
        </p:spPr>
      </p:pic>
    </p:spTree>
    <p:extLst>
      <p:ext uri="{BB962C8B-B14F-4D97-AF65-F5344CB8AC3E}">
        <p14:creationId xmlns:p14="http://schemas.microsoft.com/office/powerpoint/2010/main" val="1820019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771" y="230778"/>
            <a:ext cx="11312435" cy="944880"/>
          </a:xfrm>
        </p:spPr>
        <p:txBody>
          <a:bodyPr>
            <a:normAutofit fontScale="90000"/>
          </a:bodyPr>
          <a:lstStyle/>
          <a:p>
            <a:r>
              <a:rPr lang="fr-FR" b="1" dirty="0"/>
              <a:t> </a:t>
            </a:r>
            <a:r>
              <a:rPr lang="fr-FR" sz="2700" b="1" dirty="0">
                <a:solidFill>
                  <a:srgbClr val="7030A0"/>
                </a:solidFill>
                <a:latin typeface="Times New Roman" panose="02020603050405020304" pitchFamily="18" charset="0"/>
                <a:cs typeface="Times New Roman" panose="02020603050405020304" pitchFamily="18" charset="0"/>
              </a:rPr>
              <a:t>Chapitre 1 : Généralité sur la métallurgie et les procédés industriels d’élaboration des métaux et alliages </a:t>
            </a:r>
            <a:r>
              <a:rPr lang="en-US" dirty="0"/>
              <a:t/>
            </a:r>
            <a:br>
              <a:rPr lang="en-US" dirty="0"/>
            </a:br>
            <a:r>
              <a:rPr lang="fr-FR" dirty="0"/>
              <a:t>I</a:t>
            </a:r>
            <a:r>
              <a:rPr lang="fr-FR" b="1" dirty="0"/>
              <a:t>ntroduction</a:t>
            </a:r>
            <a:r>
              <a:rPr lang="en-US" dirty="0"/>
              <a:t/>
            </a:r>
            <a:br>
              <a:rPr lang="en-US" dirty="0"/>
            </a:br>
            <a:r>
              <a:rPr lang="en-US" dirty="0"/>
              <a:t/>
            </a:r>
            <a:br>
              <a:rPr lang="en-US" dirty="0"/>
            </a:br>
            <a:endParaRPr lang="en-US" dirty="0"/>
          </a:p>
        </p:txBody>
      </p:sp>
      <p:sp>
        <p:nvSpPr>
          <p:cNvPr id="3" name="Espace réservé du contenu 2"/>
          <p:cNvSpPr>
            <a:spLocks noGrp="1"/>
          </p:cNvSpPr>
          <p:nvPr>
            <p:ph idx="1"/>
          </p:nvPr>
        </p:nvSpPr>
        <p:spPr>
          <a:xfrm>
            <a:off x="378822" y="1018902"/>
            <a:ext cx="11142618" cy="5645133"/>
          </a:xfrm>
        </p:spPr>
        <p:txBody>
          <a:bodyPr>
            <a:noAutofit/>
          </a:bodyPr>
          <a:lstStyle/>
          <a:p>
            <a:pPr marL="0" indent="0">
              <a:buNone/>
            </a:pPr>
            <a:endParaRPr lang="en-US" sz="1600" dirty="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 métallurgie est l’art d’extraire les métaux de la terre et de les purifier. Elle est la science des matériaux qui étudie les métaux, leurs élaborations, leurs propriétés, et leurs traitements. C’est la manifestation préhistorique la plus avancée de la maitrise des ressources naturelles. Elle remonte au quatrième millénaire pour la métallurgie extractive du cuivre et au premier millénaire avant notre ère pour la métallurgie extractive du fer. Autrement, elle consiste à transformer les minerais pour obtenir le ou les métaux recherchés. Les minerais sont des mélanges </a:t>
            </a:r>
            <a:r>
              <a:rPr lang="fr-FR" b="1" dirty="0">
                <a:latin typeface="Times New Roman" panose="02020603050405020304" pitchFamily="18" charset="0"/>
                <a:cs typeface="Times New Roman" panose="02020603050405020304" pitchFamily="18" charset="0"/>
              </a:rPr>
              <a:t>d’oxydes</a:t>
            </a:r>
            <a:r>
              <a:rPr lang="fr-FR" dirty="0">
                <a:latin typeface="Times New Roman" panose="02020603050405020304" pitchFamily="18" charset="0"/>
                <a:cs typeface="Times New Roman" panose="02020603050405020304" pitchFamily="18" charset="0"/>
              </a:rPr>
              <a:t> (Fe</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MgO), de </a:t>
            </a:r>
            <a:r>
              <a:rPr lang="fr-FR" b="1" dirty="0">
                <a:latin typeface="Times New Roman" panose="02020603050405020304" pitchFamily="18" charset="0"/>
                <a:cs typeface="Times New Roman" panose="02020603050405020304" pitchFamily="18" charset="0"/>
              </a:rPr>
              <a:t>Sulfures</a:t>
            </a:r>
            <a:r>
              <a:rPr lang="fr-FR" dirty="0">
                <a:latin typeface="Times New Roman" panose="02020603050405020304" pitchFamily="18" charset="0"/>
                <a:cs typeface="Times New Roman" panose="02020603050405020304" pitchFamily="18" charset="0"/>
              </a:rPr>
              <a:t> (FeS</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la Chalcopyrite CuFeS</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la Cuprite Cu</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S, la Chalcocite CuS), de </a:t>
            </a:r>
            <a:r>
              <a:rPr lang="fr-FR" b="1" dirty="0">
                <a:latin typeface="Times New Roman" panose="02020603050405020304" pitchFamily="18" charset="0"/>
                <a:cs typeface="Times New Roman" panose="02020603050405020304" pitchFamily="18" charset="0"/>
              </a:rPr>
              <a:t>Silicates</a:t>
            </a:r>
            <a:r>
              <a:rPr lang="fr-FR" dirty="0">
                <a:latin typeface="Times New Roman" panose="02020603050405020304" pitchFamily="18" charset="0"/>
                <a:cs typeface="Times New Roman" panose="02020603050405020304" pitchFamily="18" charset="0"/>
              </a:rPr>
              <a:t> (ZrSiO</a:t>
            </a:r>
            <a:r>
              <a:rPr lang="fr-FR" baseline="-25000" dirty="0">
                <a:latin typeface="Times New Roman" panose="02020603050405020304" pitchFamily="18" charset="0"/>
                <a:cs typeface="Times New Roman" panose="02020603050405020304" pitchFamily="18" charset="0"/>
              </a:rPr>
              <a:t>4</a:t>
            </a:r>
            <a:r>
              <a:rPr lang="fr-FR" dirty="0">
                <a:latin typeface="Times New Roman" panose="02020603050405020304" pitchFamily="18" charset="0"/>
                <a:cs typeface="Times New Roman" panose="02020603050405020304" pitchFamily="18" charset="0"/>
              </a:rPr>
              <a:t>, Na</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SiO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NaAlSiO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de sulfates</a:t>
            </a:r>
            <a:r>
              <a:rPr lang="fr-FR" dirty="0">
                <a:latin typeface="Times New Roman" panose="02020603050405020304" pitchFamily="18" charset="0"/>
                <a:cs typeface="Times New Roman" panose="02020603050405020304" pitchFamily="18" charset="0"/>
              </a:rPr>
              <a:t> (CaSO4, PbSO4, MgSO4), </a:t>
            </a:r>
            <a:r>
              <a:rPr lang="fr-FR" b="1" dirty="0">
                <a:latin typeface="Times New Roman" panose="02020603050405020304" pitchFamily="18" charset="0"/>
                <a:cs typeface="Times New Roman" panose="02020603050405020304" pitchFamily="18" charset="0"/>
              </a:rPr>
              <a:t>de carbonates</a:t>
            </a:r>
            <a:r>
              <a:rPr lang="fr-FR" dirty="0">
                <a:latin typeface="Times New Roman" panose="02020603050405020304" pitchFamily="18" charset="0"/>
                <a:cs typeface="Times New Roman" panose="02020603050405020304" pitchFamily="18" charset="0"/>
              </a:rPr>
              <a:t> (CaCO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MgCO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PbCO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parfois de </a:t>
            </a:r>
            <a:r>
              <a:rPr lang="fr-FR" b="1" dirty="0">
                <a:latin typeface="Times New Roman" panose="02020603050405020304" pitchFamily="18" charset="0"/>
                <a:cs typeface="Times New Roman" panose="02020603050405020304" pitchFamily="18" charset="0"/>
              </a:rPr>
              <a:t>Phosphates</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(Tri calcium </a:t>
            </a:r>
            <a:r>
              <a:rPr lang="fr-FR" dirty="0">
                <a:latin typeface="Times New Roman" panose="02020603050405020304" pitchFamily="18" charset="0"/>
                <a:cs typeface="Times New Roman" panose="02020603050405020304" pitchFamily="18" charset="0"/>
              </a:rPr>
              <a:t>de phosphate Ca</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(PO4)</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Tri magnésium de phosphate Mg</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(PO4)</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et  dont certains constituent « la gangue ». La métallurgie extractive constitue donc une industrie de base de transformation de la matière à côté de la chimie, de la cimenterie, etc.). La fabrication de « demi-produits métalliques » tels que, les barres, de fils de profilés divers, de tubes, de pièces de forge ou de fonderie relève de l’industrie sidérurgique (pour l’acier) et métallurgique (pour les autres métaux).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262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203" y="353502"/>
            <a:ext cx="9404253" cy="5660305"/>
          </a:xfrm>
          <a:prstGeom prst="rect">
            <a:avLst/>
          </a:prstGeom>
        </p:spPr>
      </p:pic>
    </p:spTree>
    <p:extLst>
      <p:ext uri="{BB962C8B-B14F-4D97-AF65-F5344CB8AC3E}">
        <p14:creationId xmlns:p14="http://schemas.microsoft.com/office/powerpoint/2010/main" val="1994674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3823" y="609600"/>
            <a:ext cx="10204027" cy="788126"/>
          </a:xfrm>
        </p:spPr>
        <p:txBody>
          <a:bodyPr>
            <a:normAutofit fontScale="90000"/>
          </a:bodyPr>
          <a:lstStyle/>
          <a:p>
            <a:r>
              <a:rPr lang="fr-FR" b="1" dirty="0">
                <a:solidFill>
                  <a:srgbClr val="C00000"/>
                </a:solidFill>
                <a:latin typeface="Times New Roman" panose="02020603050405020304" pitchFamily="18" charset="0"/>
                <a:cs typeface="Times New Roman" panose="02020603050405020304" pitchFamily="18" charset="0"/>
              </a:rPr>
              <a:t>Description et fonctionnement d’un haut </a:t>
            </a:r>
            <a:r>
              <a:rPr lang="fr-FR" b="1" dirty="0" smtClean="0">
                <a:solidFill>
                  <a:srgbClr val="C00000"/>
                </a:solidFill>
                <a:latin typeface="Times New Roman" panose="02020603050405020304" pitchFamily="18" charset="0"/>
                <a:cs typeface="Times New Roman" panose="02020603050405020304" pitchFamily="18" charset="0"/>
              </a:rPr>
              <a:t>fourneau(suite)</a:t>
            </a:r>
            <a:endParaRPr lang="en-US" dirty="0"/>
          </a:p>
        </p:txBody>
      </p:sp>
      <p:sp>
        <p:nvSpPr>
          <p:cNvPr id="3" name="Espace réservé du contenu 2"/>
          <p:cNvSpPr>
            <a:spLocks noGrp="1"/>
          </p:cNvSpPr>
          <p:nvPr>
            <p:ph idx="1"/>
          </p:nvPr>
        </p:nvSpPr>
        <p:spPr>
          <a:xfrm>
            <a:off x="240994" y="1397725"/>
            <a:ext cx="11026987" cy="5044017"/>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Il est appelé haut fourneau en raison de sa construction géante, par exemple : 32 – 35 ou 90 m, alors que le diamètre est de 14 – 15 m. Il est constitué de brique réfractaire (chamotte), enveloppée de tôle d’acier, est reposée sur une fondation puissante en béton armée.</a:t>
            </a:r>
            <a:endParaRPr lang="en-US" dirty="0">
              <a:latin typeface="Times New Roman" panose="02020603050405020304" pitchFamily="18" charset="0"/>
              <a:cs typeface="Times New Roman" panose="02020603050405020304" pitchFamily="18" charset="0"/>
            </a:endParaRPr>
          </a:p>
          <a:p>
            <a:pPr marL="0" lvl="0" indent="0">
              <a:buNone/>
            </a:pP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charge se fait par le haut (fondant, coke, minerai) en proportion plus ou moins </a:t>
            </a:r>
            <a:r>
              <a:rPr lang="fr-FR" dirty="0" smtClean="0">
                <a:latin typeface="Times New Roman" panose="02020603050405020304" pitchFamily="18" charset="0"/>
                <a:cs typeface="Times New Roman" panose="02020603050405020304" pitchFamily="18" charset="0"/>
              </a:rPr>
              <a:t>précise</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a:t>
            </a:r>
            <a:r>
              <a:rPr lang="fr-FR" dirty="0">
                <a:latin typeface="Times New Roman" panose="02020603050405020304" pitchFamily="18" charset="0"/>
                <a:cs typeface="Times New Roman" panose="02020603050405020304" pitchFamily="18" charset="0"/>
              </a:rPr>
              <a:t>fournie à partir du dépôt par des wagonnets à bascule à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a:t>
            </a:r>
            <a:r>
              <a:rPr lang="fr-FR" dirty="0" smtClean="0">
                <a:latin typeface="Times New Roman" panose="02020603050405020304" pitchFamily="18" charset="0"/>
                <a:cs typeface="Times New Roman" panose="02020603050405020304" pitchFamily="18" charset="0"/>
              </a:rPr>
              <a:t>’aide </a:t>
            </a:r>
            <a:r>
              <a:rPr lang="fr-FR" dirty="0">
                <a:latin typeface="Times New Roman" panose="02020603050405020304" pitchFamily="18" charset="0"/>
                <a:cs typeface="Times New Roman" panose="02020603050405020304" pitchFamily="18" charset="0"/>
              </a:rPr>
              <a:t>d’un plan incliné et est versé dans l’espace de fusion du haut fourneau. </a:t>
            </a:r>
            <a:r>
              <a:rPr lang="fr-FR" dirty="0" smtClean="0">
                <a:latin typeface="Times New Roman" panose="02020603050405020304" pitchFamily="18" charset="0"/>
                <a:cs typeface="Times New Roman" panose="02020603050405020304" pitchFamily="18" charset="0"/>
              </a:rPr>
              <a:t>Ce </a:t>
            </a:r>
            <a:r>
              <a:rPr lang="fr-FR" dirty="0">
                <a:latin typeface="Times New Roman" panose="02020603050405020304" pitchFamily="18" charset="0"/>
                <a:cs typeface="Times New Roman" panose="02020603050405020304" pitchFamily="18" charset="0"/>
              </a:rPr>
              <a:t>dernier comporte un gueulard, cuve, ventre, étalage, tuyères et un creuset.</a:t>
            </a:r>
            <a:endParaRPr lang="en-US" dirty="0">
              <a:latin typeface="Times New Roman" panose="02020603050405020304" pitchFamily="18" charset="0"/>
              <a:cs typeface="Times New Roman" panose="02020603050405020304" pitchFamily="18" charset="0"/>
            </a:endParaRPr>
          </a:p>
          <a:p>
            <a:pPr marL="0" lvl="0" indent="0">
              <a:buNone/>
            </a:pP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température est variable en fonction de la hauteur dans la cuve (de haut en bas) :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300°C au niveau du gueulard phase de dissociation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400 – 800°C phase de réduction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900 – 1200°C phase de carburation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1200°C phase de fusion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1600°C phase de liquéfaction, lieu de coulée compte tenu de la forte présence de carbone au cours du processus</a:t>
            </a:r>
            <a:r>
              <a:rPr lang="fr-FR" dirty="0"/>
              <a:t>. </a:t>
            </a:r>
            <a:endParaRPr lang="en-US" dirty="0"/>
          </a:p>
          <a:p>
            <a:pPr marL="0" indent="0">
              <a:buNone/>
            </a:pPr>
            <a:endParaRPr lang="en-US" dirty="0"/>
          </a:p>
        </p:txBody>
      </p:sp>
    </p:spTree>
    <p:extLst>
      <p:ext uri="{BB962C8B-B14F-4D97-AF65-F5344CB8AC3E}">
        <p14:creationId xmlns:p14="http://schemas.microsoft.com/office/powerpoint/2010/main" val="362418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452220" cy="827314"/>
          </a:xfrm>
        </p:spPr>
        <p:txBody>
          <a:bodyPr>
            <a:normAutofit fontScale="90000"/>
          </a:bodyPr>
          <a:lstStyle/>
          <a:p>
            <a:r>
              <a:rPr lang="fr-FR" b="1" dirty="0">
                <a:solidFill>
                  <a:srgbClr val="C00000"/>
                </a:solidFill>
                <a:latin typeface="Times New Roman" panose="02020603050405020304" pitchFamily="18" charset="0"/>
                <a:cs typeface="Times New Roman" panose="02020603050405020304" pitchFamily="18" charset="0"/>
              </a:rPr>
              <a:t>Description et fonctionnement d’un haut fourneau(suite)</a:t>
            </a:r>
            <a:endParaRPr lang="en-US" dirty="0"/>
          </a:p>
        </p:txBody>
      </p:sp>
      <p:sp>
        <p:nvSpPr>
          <p:cNvPr id="3" name="Espace réservé du contenu 2"/>
          <p:cNvSpPr>
            <a:spLocks noGrp="1"/>
          </p:cNvSpPr>
          <p:nvPr>
            <p:ph idx="1"/>
          </p:nvPr>
        </p:nvSpPr>
        <p:spPr>
          <a:xfrm>
            <a:off x="222069" y="1436914"/>
            <a:ext cx="10907485" cy="4598126"/>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Le produit obtenu est un alliage </a:t>
            </a:r>
            <a:r>
              <a:rPr lang="fr-FR" b="1" dirty="0">
                <a:latin typeface="Times New Roman" panose="02020603050405020304" pitchFamily="18" charset="0"/>
                <a:cs typeface="Times New Roman" panose="02020603050405020304" pitchFamily="18" charset="0"/>
              </a:rPr>
              <a:t>Fe +C</a:t>
            </a:r>
            <a:r>
              <a:rPr lang="fr-FR" dirty="0">
                <a:latin typeface="Times New Roman" panose="02020603050405020304" pitchFamily="18" charset="0"/>
                <a:cs typeface="Times New Roman" panose="02020603050405020304" pitchFamily="18" charset="0"/>
              </a:rPr>
              <a:t> de type fonte (</a:t>
            </a:r>
            <a:r>
              <a:rPr lang="fr-FR" b="1" dirty="0">
                <a:latin typeface="Times New Roman" panose="02020603050405020304" pitchFamily="18" charset="0"/>
                <a:cs typeface="Times New Roman" panose="02020603050405020304" pitchFamily="18" charset="0"/>
              </a:rPr>
              <a:t>2,16 % - 6 ,7 %).</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dirty="0">
                <a:latin typeface="Times New Roman" panose="02020603050405020304" pitchFamily="18" charset="0"/>
                <a:cs typeface="Times New Roman" panose="02020603050405020304" pitchFamily="18" charset="0"/>
              </a:rPr>
              <a:t>Les réactions principales qui se déroulent dans un haut fourneau sont celles de la réduction des oxydes de fer, par partie supérieure on introduit la charge en couche alternée (après l’épreuve d’agglomération). En suite l’air chaud (1000 à 1200°C), ayant à l’entrée une vitesse linéaire de 140-200m est enrichi d’oxygène, de fioul(mazout), de vapeur d’eau et insuffler sous pression par les tuyères, qui provoque la combustion du coke ; cette dernière forme du monoxyde de carbone par une réaction très exothermique : </a:t>
            </a:r>
            <a:endParaRPr lang="en-US" dirty="0" smtClean="0">
              <a:latin typeface="Times New Roman" panose="02020603050405020304" pitchFamily="18" charset="0"/>
              <a:cs typeface="Times New Roman" panose="02020603050405020304" pitchFamily="18" charset="0"/>
            </a:endParaRPr>
          </a:p>
          <a:p>
            <a:pPr marL="0" indent="0">
              <a:buNone/>
            </a:pPr>
            <a:r>
              <a:rPr lang="fr-FR" b="1" dirty="0"/>
              <a:t>2C + O2 </a:t>
            </a:r>
            <a:r>
              <a:rPr lang="fr-FR" b="1" dirty="0" smtClean="0"/>
              <a:t>                   2CO</a:t>
            </a:r>
          </a:p>
          <a:p>
            <a:pPr marL="0" indent="0">
              <a:buNone/>
            </a:pPr>
            <a:r>
              <a:rPr lang="fr-FR" dirty="0">
                <a:latin typeface="Times New Roman" panose="02020603050405020304" pitchFamily="18" charset="0"/>
                <a:cs typeface="Times New Roman" panose="02020603050405020304" pitchFamily="18" charset="0"/>
              </a:rPr>
              <a:t>A la suite de laquelle la température atteint 1800-2000°C ; et le monoxyde(CO) en montant traverse la charge et réduit progressivement les oxydes de fer : </a:t>
            </a:r>
            <a:r>
              <a:rPr lang="fr-FR" b="1" dirty="0" smtClean="0">
                <a:latin typeface="Times New Roman" panose="02020603050405020304" pitchFamily="18" charset="0"/>
                <a:cs typeface="Times New Roman" panose="02020603050405020304" pitchFamily="18" charset="0"/>
              </a:rPr>
              <a:t>Fe2O3        Fe3O4       FeO       Fe.</a:t>
            </a:r>
          </a:p>
          <a:p>
            <a:pPr marL="0" indent="0">
              <a:buNone/>
            </a:pPr>
            <a:r>
              <a:rPr lang="fr-FR" dirty="0">
                <a:latin typeface="Times New Roman" panose="02020603050405020304" pitchFamily="18" charset="0"/>
                <a:cs typeface="Times New Roman" panose="02020603050405020304" pitchFamily="18" charset="0"/>
              </a:rPr>
              <a:t>A la température citée le fer qui fond à </a:t>
            </a:r>
            <a:r>
              <a:rPr lang="fr-FR" b="1" dirty="0">
                <a:latin typeface="Times New Roman" panose="02020603050405020304" pitchFamily="18" charset="0"/>
                <a:cs typeface="Times New Roman" panose="02020603050405020304" pitchFamily="18" charset="0"/>
              </a:rPr>
              <a:t>1536-1539°C </a:t>
            </a:r>
            <a:r>
              <a:rPr lang="fr-FR" dirty="0">
                <a:latin typeface="Times New Roman" panose="02020603050405020304" pitchFamily="18" charset="0"/>
                <a:cs typeface="Times New Roman" panose="02020603050405020304" pitchFamily="18" charset="0"/>
              </a:rPr>
              <a:t>est donc liquide et se rassemble dans le creuset. Donc, le coke au haut fourneau sert à la fois de combustible, de reducteur et il carbure également le fer</a:t>
            </a:r>
            <a:r>
              <a:rPr lang="fr-FR" dirty="0"/>
              <a:t>. </a:t>
            </a:r>
            <a:endParaRPr lang="en-US" dirty="0"/>
          </a:p>
          <a:p>
            <a:pPr marL="0" indent="0">
              <a:buNone/>
            </a:pPr>
            <a:endParaRPr lang="en-US" dirty="0"/>
          </a:p>
        </p:txBody>
      </p:sp>
      <p:cxnSp>
        <p:nvCxnSpPr>
          <p:cNvPr id="4" name="Connecteur droit avec flèche 3"/>
          <p:cNvCxnSpPr/>
          <p:nvPr/>
        </p:nvCxnSpPr>
        <p:spPr>
          <a:xfrm flipV="1">
            <a:off x="1283835" y="4323805"/>
            <a:ext cx="1089932" cy="2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p:cNvCxnSpPr/>
          <p:nvPr/>
        </p:nvCxnSpPr>
        <p:spPr>
          <a:xfrm flipV="1">
            <a:off x="3017520" y="4206241"/>
            <a:ext cx="182880" cy="117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p:nvPr/>
        </p:nvCxnSpPr>
        <p:spPr>
          <a:xfrm flipV="1">
            <a:off x="4836795" y="5003075"/>
            <a:ext cx="440599" cy="14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p:nvPr/>
        </p:nvCxnSpPr>
        <p:spPr>
          <a:xfrm flipV="1">
            <a:off x="5903444" y="4999535"/>
            <a:ext cx="440599" cy="14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p:cNvCxnSpPr/>
          <p:nvPr/>
        </p:nvCxnSpPr>
        <p:spPr>
          <a:xfrm flipV="1">
            <a:off x="6749793" y="5003075"/>
            <a:ext cx="440599" cy="14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1532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070" y="465909"/>
            <a:ext cx="10816044" cy="631372"/>
          </a:xfrm>
        </p:spPr>
        <p:txBody>
          <a:bodyPr>
            <a:normAutofit fontScale="90000"/>
          </a:bodyPr>
          <a:lstStyle/>
          <a:p>
            <a:r>
              <a:rPr lang="fr-FR" sz="2700" b="1" dirty="0">
                <a:solidFill>
                  <a:srgbClr val="00B0F0"/>
                </a:solidFill>
                <a:latin typeface="Times New Roman" panose="02020603050405020304" pitchFamily="18" charset="0"/>
                <a:cs typeface="Times New Roman" panose="02020603050405020304" pitchFamily="18" charset="0"/>
              </a:rPr>
              <a:t>LES PRODUITS DE FONCTIONNEMENT DU HAUT FOURNEAU</a:t>
            </a:r>
            <a:r>
              <a:rPr lang="en-US" dirty="0"/>
              <a:t/>
            </a:r>
            <a:br>
              <a:rPr lang="en-US" dirty="0"/>
            </a:br>
            <a:endParaRPr lang="en-US" dirty="0"/>
          </a:p>
        </p:txBody>
      </p:sp>
      <p:sp>
        <p:nvSpPr>
          <p:cNvPr id="3" name="Espace réservé du contenu 2"/>
          <p:cNvSpPr>
            <a:spLocks noGrp="1"/>
          </p:cNvSpPr>
          <p:nvPr>
            <p:ph idx="1"/>
          </p:nvPr>
        </p:nvSpPr>
        <p:spPr>
          <a:xfrm>
            <a:off x="222070" y="906554"/>
            <a:ext cx="11366620" cy="5951445"/>
          </a:xfrm>
        </p:spPr>
        <p:txBody>
          <a:bodyPr>
            <a:normAutofit/>
          </a:bodyPr>
          <a:lstStyle/>
          <a:p>
            <a:pPr marL="0" indent="0">
              <a:lnSpc>
                <a:spcPct val="160000"/>
              </a:lnSpc>
              <a:buNone/>
            </a:pPr>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produits sortant du haut fourneau sont de deux types : Liquide et gaz. </a:t>
            </a:r>
            <a:endParaRPr lang="fr-FR" dirty="0" smtClean="0">
              <a:latin typeface="Times New Roman" panose="02020603050405020304" pitchFamily="18" charset="0"/>
              <a:cs typeface="Times New Roman" panose="02020603050405020304" pitchFamily="18" charset="0"/>
            </a:endParaRPr>
          </a:p>
          <a:p>
            <a:pPr marL="0" indent="0">
              <a:lnSpc>
                <a:spcPct val="160000"/>
              </a:lnSpc>
              <a:buNone/>
            </a:pP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fonte, les ferro-alliages et le laitier sont évacués sous forme de liquide par des coulées distinctes à la partie inférieur (creuset de l’appareil</a:t>
            </a:r>
            <a:r>
              <a:rPr lang="fr-F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60000"/>
              </a:lnSpc>
              <a:buNone/>
            </a:pP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gaz du gueulard qui sont à une pression environ 0,013MPa, à 200-260°C ont un volume de 3500 à 5000 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par tonnes de fonte. Ils contiennent en moyenne 59 % d’azote, 25 % d’oxygène, 12 % de CO2 et 1 à 4 % d’hydrogène et sont recueillis au niveau du gueulard, leurs pouvoirs calorifiques est compris entre 3.6 et 4.6 MJ/m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60000"/>
              </a:lnSpc>
              <a:buNone/>
            </a:pPr>
            <a:r>
              <a:rPr lang="fr-FR" dirty="0">
                <a:latin typeface="Times New Roman" panose="02020603050405020304" pitchFamily="18" charset="0"/>
                <a:cs typeface="Times New Roman" panose="02020603050405020304" pitchFamily="18" charset="0"/>
              </a:rPr>
              <a:t>Ces gaz entrainent avec eux des particules solides (poussières), arrachées à la charge du haut fourneau (sont constitués essentiellement des oxydes de fer et de fragment de casting), avant de les utilisés, il faut les dépoussiérés, soit par variation de vitesse ou de lavage dans des laveurs. Les poussières récupérés dans des dépoussiéreurs, sont briquetées et retournées au haut fourneau. Après dépoussiérage, une partie de ces gaz (de 40 à 45 %) est utilisé pour chauffer. Les récupérateurs de chaleur ou cowpers (en mémoire de l’inventaire Anglais E.A cowper : 1819 – 1893), chargées de fournir le vent (l’air) pour le fonctionnement du haut fourneau après une nouvelle épuration.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024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1" y="217713"/>
            <a:ext cx="11900262" cy="623529"/>
          </a:xfrm>
        </p:spPr>
        <p:txBody>
          <a:bodyPr>
            <a:normAutofit/>
          </a:bodyPr>
          <a:lstStyle/>
          <a:p>
            <a:r>
              <a:rPr lang="fr-FR" sz="2800" b="1" dirty="0">
                <a:solidFill>
                  <a:srgbClr val="00B0F0"/>
                </a:solidFill>
                <a:latin typeface="Times New Roman" panose="02020603050405020304" pitchFamily="18" charset="0"/>
                <a:cs typeface="Times New Roman" panose="02020603050405020304" pitchFamily="18" charset="0"/>
              </a:rPr>
              <a:t>LES PRODUITS DE FONCTIONNEMENT DU HAUT </a:t>
            </a:r>
            <a:r>
              <a:rPr lang="fr-FR" sz="2800" b="1" dirty="0" smtClean="0">
                <a:solidFill>
                  <a:srgbClr val="00B0F0"/>
                </a:solidFill>
                <a:latin typeface="Times New Roman" panose="02020603050405020304" pitchFamily="18" charset="0"/>
                <a:cs typeface="Times New Roman" panose="02020603050405020304" pitchFamily="18" charset="0"/>
              </a:rPr>
              <a:t>FOURNEAU(suite)</a:t>
            </a:r>
            <a:endParaRPr lang="en-US" sz="2800" dirty="0"/>
          </a:p>
        </p:txBody>
      </p:sp>
      <p:sp>
        <p:nvSpPr>
          <p:cNvPr id="3" name="Espace réservé du contenu 2"/>
          <p:cNvSpPr>
            <a:spLocks noGrp="1"/>
          </p:cNvSpPr>
          <p:nvPr>
            <p:ph idx="1"/>
          </p:nvPr>
        </p:nvSpPr>
        <p:spPr>
          <a:xfrm>
            <a:off x="403013" y="841242"/>
            <a:ext cx="10713477" cy="5180736"/>
          </a:xfrm>
        </p:spPr>
        <p:txBody>
          <a:bodyPr/>
          <a:lstStyle/>
          <a:p>
            <a:pPr marL="0" indent="0">
              <a:buNone/>
            </a:pPr>
            <a:r>
              <a:rPr lang="fr-FR" dirty="0"/>
              <a:t>Le cowper est un échangeur thermique à récupération dont le combustible principal est le gaz du haut fourneau, avec un appoint de gaz naturel, gaz de cokerie. Ce système peut élever un début d’air à une température maximale de 1200 -1250 °C. </a:t>
            </a:r>
            <a:endParaRPr lang="fr-FR" dirty="0" smtClean="0"/>
          </a:p>
          <a:p>
            <a:pPr marL="0" indent="0">
              <a:buNone/>
            </a:pPr>
            <a:endParaRPr lang="en-US" dirty="0"/>
          </a:p>
          <a:p>
            <a:endParaRPr lang="en-US" dirty="0"/>
          </a:p>
        </p:txBody>
      </p:sp>
      <p:pic>
        <p:nvPicPr>
          <p:cNvPr id="4" name="Image 3" descr="C:\Users\HP\Desktop\cap cowp.png"/>
          <p:cNvPicPr/>
          <p:nvPr/>
        </p:nvPicPr>
        <p:blipFill>
          <a:blip r:embed="rId2">
            <a:extLst>
              <a:ext uri="{28A0092B-C50C-407E-A947-70E740481C1C}">
                <a14:useLocalDpi xmlns:a14="http://schemas.microsoft.com/office/drawing/2010/main" val="0"/>
              </a:ext>
            </a:extLst>
          </a:blip>
          <a:srcRect/>
          <a:stretch>
            <a:fillRect/>
          </a:stretch>
        </p:blipFill>
        <p:spPr bwMode="auto">
          <a:xfrm>
            <a:off x="403013" y="1862770"/>
            <a:ext cx="10439156" cy="4642533"/>
          </a:xfrm>
          <a:prstGeom prst="rect">
            <a:avLst/>
          </a:prstGeom>
          <a:noFill/>
          <a:ln>
            <a:noFill/>
          </a:ln>
        </p:spPr>
      </p:pic>
    </p:spTree>
    <p:extLst>
      <p:ext uri="{BB962C8B-B14F-4D97-AF65-F5344CB8AC3E}">
        <p14:creationId xmlns:p14="http://schemas.microsoft.com/office/powerpoint/2010/main" val="2146543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817" y="609600"/>
            <a:ext cx="12213771" cy="709749"/>
          </a:xfrm>
        </p:spPr>
        <p:txBody>
          <a:bodyPr>
            <a:normAutofit/>
          </a:bodyPr>
          <a:lstStyle/>
          <a:p>
            <a:r>
              <a:rPr lang="fr-FR" sz="2800" b="1" dirty="0">
                <a:solidFill>
                  <a:srgbClr val="00B0F0"/>
                </a:solidFill>
                <a:latin typeface="Times New Roman" panose="02020603050405020304" pitchFamily="18" charset="0"/>
                <a:cs typeface="Times New Roman" panose="02020603050405020304" pitchFamily="18" charset="0"/>
              </a:rPr>
              <a:t>LES PRODUITS DE FONCTIONNEMENT DU HAUT FOURNEAU</a:t>
            </a:r>
            <a:endParaRPr lang="en-US" sz="2800" dirty="0"/>
          </a:p>
        </p:txBody>
      </p:sp>
      <p:sp>
        <p:nvSpPr>
          <p:cNvPr id="3" name="Espace réservé du contenu 2"/>
          <p:cNvSpPr>
            <a:spLocks noGrp="1"/>
          </p:cNvSpPr>
          <p:nvPr>
            <p:ph idx="1"/>
          </p:nvPr>
        </p:nvSpPr>
        <p:spPr>
          <a:xfrm>
            <a:off x="376887" y="1319349"/>
            <a:ext cx="11170677" cy="5133702"/>
          </a:xfrm>
        </p:spPr>
        <p:txBody>
          <a:bodyPr>
            <a:normAutofit/>
          </a:bodyPr>
          <a:lstStyle/>
          <a:p>
            <a:pPr marL="0" indent="0">
              <a:lnSpc>
                <a:spcPct val="150000"/>
              </a:lnSpc>
              <a:buNone/>
            </a:pPr>
            <a:r>
              <a:rPr lang="en-US"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La majeure partie de la fonte environ 85 % produite par le haut fourneau est destiné à être transformer en acier par les différents procédés et appareil d’affinage (convertisseur, four Martin, four électrique). Même dans les pays très industrialisés ou la collecte des ferrailles est systématiques, la fonte reste la matière première fondamentale pour l’élaboration de l’acier. Ce pendant toute les fontes sortant du haut fourneau ne sont pas destinées à être transformer en acier. En effet une partie dite fonte de moulage est directement utilisée pour l’obtention des pièces par moulage. En outre indépendamment du four électrique où on fabrique les différents alliages (Fe – Mn, Fe – Al, Fe – V </a:t>
            </a:r>
            <a:r>
              <a:rPr lang="fr-FR" dirty="0" err="1">
                <a:latin typeface="Times New Roman" panose="02020603050405020304" pitchFamily="18" charset="0"/>
                <a:cs typeface="Times New Roman" panose="02020603050405020304" pitchFamily="18" charset="0"/>
              </a:rPr>
              <a:t>etc</a:t>
            </a:r>
            <a:r>
              <a:rPr lang="fr-FR" dirty="0">
                <a:latin typeface="Times New Roman" panose="02020603050405020304" pitchFamily="18" charset="0"/>
                <a:cs typeface="Times New Roman" panose="02020603050405020304" pitchFamily="18" charset="0"/>
              </a:rPr>
              <a:t>). Le lavage et dépoussiérage, permettant de faire tomber la teneur en poussière de 20 g à 0.02 g/m</a:t>
            </a:r>
            <a:r>
              <a:rPr lang="fr-FR" baseline="30000" dirty="0">
                <a:latin typeface="Times New Roman" panose="02020603050405020304" pitchFamily="18" charset="0"/>
                <a:cs typeface="Times New Roman" panose="02020603050405020304" pitchFamily="18" charset="0"/>
              </a:rPr>
              <a:t>3</a:t>
            </a:r>
            <a:r>
              <a:rPr lang="fr-FR" dirty="0" smtClean="0">
                <a:latin typeface="Times New Roman" panose="02020603050405020304" pitchFamily="18" charset="0"/>
                <a:cs typeface="Times New Roman" panose="02020603050405020304" pitchFamily="18" charset="0"/>
              </a:rPr>
              <a:t>.</a:t>
            </a:r>
          </a:p>
          <a:p>
            <a:pPr marL="0" indent="0">
              <a:lnSpc>
                <a:spcPct val="150000"/>
              </a:lnSpc>
              <a:buNone/>
            </a:pPr>
            <a:r>
              <a:rPr lang="fr-FR" dirty="0">
                <a:latin typeface="Times New Roman" panose="02020603050405020304" pitchFamily="18" charset="0"/>
                <a:cs typeface="Times New Roman" panose="02020603050405020304" pitchFamily="18" charset="0"/>
              </a:rPr>
              <a:t>Le laitier est coulé quelques instants avant chaque coulé de la fonte. Il peut être coulé en plein air et se solidifie alors une masse vitreuse (en aspect de verre) qui après concassage, peut servir pour l’empierrement des routes, les ballastes de chemin, la préparation du macadam :  le revêtement de la chaussée, constitué de pierres concassées et agglomérées (nommé à l’honneur de l’inventeur, ingénieur Ecossais Macadam John. London : 1756 – 1836).</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536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896356" cy="618309"/>
          </a:xfrm>
        </p:spPr>
        <p:txBody>
          <a:bodyPr>
            <a:normAutofit/>
          </a:bodyPr>
          <a:lstStyle/>
          <a:p>
            <a:r>
              <a:rPr lang="fr-FR" sz="2400" b="1" dirty="0">
                <a:solidFill>
                  <a:srgbClr val="00B0F0"/>
                </a:solidFill>
                <a:latin typeface="Times New Roman" panose="02020603050405020304" pitchFamily="18" charset="0"/>
                <a:cs typeface="Times New Roman" panose="02020603050405020304" pitchFamily="18" charset="0"/>
              </a:rPr>
              <a:t>LES PRODUITS DE FONCTIONNEMENT DU HAUT FOURNEAU(suite)</a:t>
            </a:r>
            <a:endParaRPr lang="en-US" sz="2400" dirty="0"/>
          </a:p>
        </p:txBody>
      </p:sp>
      <p:sp>
        <p:nvSpPr>
          <p:cNvPr id="3" name="Espace réservé du contenu 2"/>
          <p:cNvSpPr>
            <a:spLocks noGrp="1"/>
          </p:cNvSpPr>
          <p:nvPr>
            <p:ph idx="1"/>
          </p:nvPr>
        </p:nvSpPr>
        <p:spPr>
          <a:xfrm>
            <a:off x="507516" y="1429069"/>
            <a:ext cx="10896357" cy="4958668"/>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Le laitier peut également être granulé (réduit en petit grain dans une force plein d’eau et sert ensuite à préparer du ciment de laitier dont la composition n’est pas très éloignée de celle des ciments : une adjonction de chaux et une pulvérisation peuvent les amener à être utilisés comme ciments de laitier. La fonte spéciale intervient aussi dans l’élaboration des aciers alliés (spéciaux).</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Certains Ferro – alliages tel que : Fe – Mn 10 à 20 % de Mn, Fe – Si 10 à 12 % de Si peuvent s’élaborer au haut fourneau de même ces derniers Ferro – alliages peuvent être fabriquer dans le four électrique ou le chauffage est assurée par un arc électrique au-dessus du creuset entre les électrodes de graphite, les électrodes et le coke de la charge brulent donnent la température 3000 °C dans l’arc.</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06361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61407"/>
            <a:ext cx="8596668" cy="762000"/>
          </a:xfrm>
        </p:spPr>
        <p:txBody>
          <a:bodyPr>
            <a:normAutofit fontScale="90000"/>
          </a:bodyPr>
          <a:lstStyle/>
          <a:p>
            <a:pPr lvl="0" algn="ctr"/>
            <a:r>
              <a:rPr lang="fr-FR" dirty="0">
                <a:solidFill>
                  <a:schemeClr val="accent6">
                    <a:lumMod val="50000"/>
                  </a:schemeClr>
                </a:solidFill>
                <a:latin typeface="Times New Roman" panose="02020603050405020304" pitchFamily="18" charset="0"/>
                <a:cs typeface="Times New Roman" panose="02020603050405020304" pitchFamily="18" charset="0"/>
              </a:rPr>
              <a:t>Élaboration de l'acier </a:t>
            </a:r>
            <a:r>
              <a:rPr lang="en-US" dirty="0"/>
              <a:t/>
            </a:r>
            <a:br>
              <a:rPr lang="en-US" dirty="0"/>
            </a:br>
            <a:endParaRPr lang="en-US" dirty="0"/>
          </a:p>
        </p:txBody>
      </p:sp>
      <p:sp>
        <p:nvSpPr>
          <p:cNvPr id="3" name="Espace réservé du contenu 2"/>
          <p:cNvSpPr>
            <a:spLocks noGrp="1"/>
          </p:cNvSpPr>
          <p:nvPr>
            <p:ph idx="1"/>
          </p:nvPr>
        </p:nvSpPr>
        <p:spPr>
          <a:xfrm>
            <a:off x="677333" y="1515291"/>
            <a:ext cx="10373843" cy="4526071"/>
          </a:xfrm>
        </p:spPr>
        <p:txBody>
          <a:bodyPr/>
          <a:lstStyle/>
          <a:p>
            <a:pPr marL="0" indent="0">
              <a:lnSpc>
                <a:spcPct val="150000"/>
              </a:lnSpc>
              <a:buNone/>
            </a:pPr>
            <a:r>
              <a:rPr lang="fr-FR" dirty="0" smtClean="0">
                <a:latin typeface="Times New Roman" panose="02020603050405020304" pitchFamily="18" charset="0"/>
                <a:cs typeface="Times New Roman" panose="02020603050405020304" pitchFamily="18" charset="0"/>
              </a:rPr>
              <a:t>L'acier </a:t>
            </a:r>
            <a:r>
              <a:rPr lang="fr-FR" dirty="0">
                <a:latin typeface="Times New Roman" panose="02020603050405020304" pitchFamily="18" charset="0"/>
                <a:cs typeface="Times New Roman" panose="02020603050405020304" pitchFamily="18" charset="0"/>
              </a:rPr>
              <a:t>est défini comme un alliage de fer et de carbone dont la teneur en carbone est inférieure à 2% </a:t>
            </a:r>
            <a:r>
              <a:rPr lang="fr-FR" dirty="0" smtClean="0">
                <a:latin typeface="Times New Roman" panose="02020603050405020304" pitchFamily="18" charset="0"/>
                <a:cs typeface="Times New Roman" panose="02020603050405020304" pitchFamily="18" charset="0"/>
              </a:rPr>
              <a:t>. </a:t>
            </a:r>
          </a:p>
          <a:p>
            <a:pPr marL="0" indent="0">
              <a:lnSpc>
                <a:spcPct val="150000"/>
              </a:lnSpc>
              <a:buNone/>
            </a:pPr>
            <a:r>
              <a:rPr lang="fr-FR" dirty="0" smtClean="0">
                <a:latin typeface="Times New Roman" panose="02020603050405020304" pitchFamily="18" charset="0"/>
                <a:cs typeface="Times New Roman" panose="02020603050405020304" pitchFamily="18" charset="0"/>
              </a:rPr>
              <a:t>Dans </a:t>
            </a:r>
            <a:r>
              <a:rPr lang="fr-FR" dirty="0">
                <a:latin typeface="Times New Roman" panose="02020603050405020304" pitchFamily="18" charset="0"/>
                <a:cs typeface="Times New Roman" panose="02020603050405020304" pitchFamily="18" charset="0"/>
              </a:rPr>
              <a:t>l'industrie l'acier est plus utilisé que la fonte, car il possède des propriétés mécaniques relativement bonnes par rapport à </a:t>
            </a:r>
            <a:r>
              <a:rPr lang="fr-FR" dirty="0" smtClean="0">
                <a:latin typeface="Times New Roman" panose="02020603050405020304" pitchFamily="18" charset="0"/>
                <a:cs typeface="Times New Roman" panose="02020603050405020304" pitchFamily="18" charset="0"/>
              </a:rPr>
              <a:t>celles </a:t>
            </a:r>
            <a:r>
              <a:rPr lang="fr-FR" dirty="0">
                <a:latin typeface="Times New Roman" panose="02020603050405020304" pitchFamily="18" charset="0"/>
                <a:cs typeface="Times New Roman" panose="02020603050405020304" pitchFamily="18" charset="0"/>
              </a:rPr>
              <a:t>de la fonte. Les procédés de fabrication modernes de l'acier sont assez nombreux. Ils donnent des produits de qualités différentes. La majorité d'entre eux consiste pour affiner la fonte de première fusion à la décarburer dans un premier temps, puis de rétablir par des additions convenables les teneurs de ces éléments au niveau désiré. L'acier est obtenu à partir de la ferraille et du fer réduit au four à arc électrique. Après leur élaboration, les aciers subissent une série de traitements de finissage : coulée continue, laminage à chaud, laminage à froid, tréfilage, écroûtage, décapage chimique, revêtement, etc.</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51417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2077" y="230777"/>
            <a:ext cx="5527524" cy="592183"/>
          </a:xfrm>
        </p:spPr>
        <p:txBody>
          <a:bodyPr>
            <a:normAutofit fontScale="90000"/>
          </a:bodyPr>
          <a:lstStyle/>
          <a:p>
            <a:pPr lvl="0" algn="ctr"/>
            <a:r>
              <a:rPr lang="fr-FR" dirty="0">
                <a:solidFill>
                  <a:schemeClr val="accent6">
                    <a:lumMod val="50000"/>
                  </a:schemeClr>
                </a:solidFill>
                <a:latin typeface="Times New Roman" panose="02020603050405020304" pitchFamily="18" charset="0"/>
                <a:cs typeface="Times New Roman" panose="02020603050405020304" pitchFamily="18" charset="0"/>
              </a:rPr>
              <a:t>Élaboration</a:t>
            </a:r>
            <a:r>
              <a:rPr lang="fr-FR" b="1" dirty="0" smtClean="0">
                <a:solidFill>
                  <a:schemeClr val="accent5">
                    <a:lumMod val="75000"/>
                  </a:schemeClr>
                </a:solidFill>
                <a:latin typeface="Times New Roman" panose="02020603050405020304" pitchFamily="18" charset="0"/>
                <a:cs typeface="Times New Roman" panose="02020603050405020304" pitchFamily="18" charset="0"/>
              </a:rPr>
              <a:t> </a:t>
            </a:r>
            <a:r>
              <a:rPr lang="fr-FR" b="1" dirty="0">
                <a:solidFill>
                  <a:schemeClr val="accent6">
                    <a:lumMod val="50000"/>
                  </a:schemeClr>
                </a:solidFill>
                <a:latin typeface="Times New Roman" panose="02020603050405020304" pitchFamily="18" charset="0"/>
                <a:cs typeface="Times New Roman" panose="02020603050405020304" pitchFamily="18" charset="0"/>
              </a:rPr>
              <a:t>de </a:t>
            </a:r>
            <a:r>
              <a:rPr lang="fr-FR" b="1" dirty="0" smtClean="0">
                <a:solidFill>
                  <a:schemeClr val="accent6">
                    <a:lumMod val="50000"/>
                  </a:schemeClr>
                </a:solidFill>
                <a:latin typeface="Times New Roman" panose="02020603050405020304" pitchFamily="18" charset="0"/>
                <a:cs typeface="Times New Roman" panose="02020603050405020304" pitchFamily="18" charset="0"/>
              </a:rPr>
              <a:t>l’acier(suite) </a:t>
            </a:r>
            <a:r>
              <a:rPr lang="en-US" dirty="0"/>
              <a:t/>
            </a:r>
            <a:br>
              <a:rPr lang="en-US" dirty="0"/>
            </a:br>
            <a:endParaRPr lang="en-US" dirty="0"/>
          </a:p>
        </p:txBody>
      </p:sp>
      <p:sp>
        <p:nvSpPr>
          <p:cNvPr id="3" name="Espace réservé du contenu 2"/>
          <p:cNvSpPr>
            <a:spLocks noGrp="1"/>
          </p:cNvSpPr>
          <p:nvPr>
            <p:ph idx="1"/>
          </p:nvPr>
        </p:nvSpPr>
        <p:spPr>
          <a:xfrm>
            <a:off x="574766" y="1024120"/>
            <a:ext cx="11286308" cy="4958669"/>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Le processus de fabrication de l’acier commence par le passage de la fonte dans l’aciérie. Il existe deux principaux types d’aciéries (aciérie de conversion et aciérie sur sol). Dans chacun de ces procédés il existe deux (2) marches différentes. La déphosphoration exige l’emploi de la chaux(CaO) et la présence de celle-ci nécessite un revêtement intérieur dans l’appareil de même nature chimique soit les briques de dolomie cuites (espèce minérale formée de CaMg(CO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)2) ou aggloméré au silicate de soude.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A 1200-1250°C sur un lit de ferraille à refondre la quantité de la fonte en fusion ne dépasse pas 20%, du volume de la partie cylindrique du convertisseur, l’espace restante est nécessaire pour assurer le mélange du métal lors du soufflage de l’air (O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423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5267" y="242070"/>
            <a:ext cx="5146767" cy="525344"/>
          </a:xfrm>
        </p:spPr>
        <p:txBody>
          <a:bodyPr>
            <a:normAutofit fontScale="90000"/>
          </a:bodyPr>
          <a:lstStyle/>
          <a:p>
            <a:r>
              <a:rPr lang="fr-FR" dirty="0">
                <a:solidFill>
                  <a:schemeClr val="accent6">
                    <a:lumMod val="50000"/>
                  </a:schemeClr>
                </a:solidFill>
                <a:latin typeface="Times New Roman" panose="02020603050405020304" pitchFamily="18" charset="0"/>
                <a:cs typeface="Times New Roman" panose="02020603050405020304" pitchFamily="18" charset="0"/>
              </a:rPr>
              <a:t>Élaboration</a:t>
            </a:r>
            <a:r>
              <a:rPr lang="fr-FR" b="1" dirty="0" smtClean="0">
                <a:solidFill>
                  <a:schemeClr val="accent5">
                    <a:lumMod val="75000"/>
                  </a:schemeClr>
                </a:solidFill>
                <a:latin typeface="Times New Roman" panose="02020603050405020304" pitchFamily="18" charset="0"/>
                <a:cs typeface="Times New Roman" panose="02020603050405020304" pitchFamily="18" charset="0"/>
              </a:rPr>
              <a:t> </a:t>
            </a:r>
            <a:r>
              <a:rPr lang="fr-FR" b="1" dirty="0">
                <a:solidFill>
                  <a:schemeClr val="accent6">
                    <a:lumMod val="50000"/>
                  </a:schemeClr>
                </a:solidFill>
                <a:latin typeface="Times New Roman" panose="02020603050405020304" pitchFamily="18" charset="0"/>
                <a:cs typeface="Times New Roman" panose="02020603050405020304" pitchFamily="18" charset="0"/>
              </a:rPr>
              <a:t>de </a:t>
            </a:r>
            <a:r>
              <a:rPr lang="fr-FR" b="1" dirty="0" smtClean="0">
                <a:solidFill>
                  <a:schemeClr val="accent6">
                    <a:lumMod val="50000"/>
                  </a:schemeClr>
                </a:solidFill>
                <a:latin typeface="Times New Roman" panose="02020603050405020304" pitchFamily="18" charset="0"/>
                <a:cs typeface="Times New Roman" panose="02020603050405020304" pitchFamily="18" charset="0"/>
              </a:rPr>
              <a:t>l’acier(suite)</a:t>
            </a:r>
            <a:endParaRPr lang="en-US" dirty="0">
              <a:solidFill>
                <a:schemeClr val="accent6">
                  <a:lumMod val="50000"/>
                </a:schemeClr>
              </a:solidFill>
            </a:endParaRPr>
          </a:p>
        </p:txBody>
      </p:sp>
      <p:sp>
        <p:nvSpPr>
          <p:cNvPr id="3" name="Espace réservé du contenu 2"/>
          <p:cNvSpPr>
            <a:spLocks noGrp="1"/>
          </p:cNvSpPr>
          <p:nvPr>
            <p:ph idx="1"/>
          </p:nvPr>
        </p:nvSpPr>
        <p:spPr>
          <a:xfrm>
            <a:off x="470264" y="942371"/>
            <a:ext cx="11207930" cy="5628246"/>
          </a:xfrm>
        </p:spPr>
        <p:txBody>
          <a:bodyPr>
            <a:normAutofit/>
          </a:bodyPr>
          <a:lstStyle/>
          <a:p>
            <a:pPr marL="0" indent="0">
              <a:lnSpc>
                <a:spcPct val="150000"/>
              </a:lnSpc>
              <a:buNone/>
            </a:pPr>
            <a:r>
              <a:rPr lang="fr-FR" dirty="0">
                <a:latin typeface="Times New Roman" panose="02020603050405020304" pitchFamily="18" charset="0"/>
                <a:cs typeface="Times New Roman" panose="02020603050405020304" pitchFamily="18" charset="0"/>
              </a:rPr>
              <a:t>La chaleur dégagée augmente la température du bain environ 400-500°C faisant élevé la température jusqu’à 1600-1650°C la marche des opérations est à peu près la même dans l’un et l’autre cas et elle assez rapide dans 20-25mn on a élaboré environ 25t de l’acier mais contrairement au procédé Bessemer le laitier formé est basique à cause de l’addition de la chaux et la déphosphoration qui se déroule par une oxydation intense et un fort dégagement de chaleur :</a:t>
            </a:r>
            <a:endParaRPr lang="en-US" dirty="0">
              <a:latin typeface="Times New Roman" panose="02020603050405020304" pitchFamily="18" charset="0"/>
              <a:cs typeface="Times New Roman" panose="02020603050405020304" pitchFamily="18" charset="0"/>
            </a:endParaRPr>
          </a:p>
          <a:p>
            <a:pPr marL="0" indent="0">
              <a:buNone/>
            </a:pPr>
            <a:r>
              <a:rPr lang="en-US" dirty="0"/>
              <a:t>2P + 5FeO + 3CaO </a:t>
            </a:r>
            <a:r>
              <a:rPr lang="en-US" dirty="0" smtClean="0"/>
              <a:t>            </a:t>
            </a:r>
            <a:r>
              <a:rPr lang="en-US" dirty="0"/>
              <a:t>(CaO)</a:t>
            </a:r>
            <a:r>
              <a:rPr lang="en-US" baseline="-25000" dirty="0"/>
              <a:t>3</a:t>
            </a:r>
            <a:r>
              <a:rPr lang="en-US" dirty="0"/>
              <a:t>P</a:t>
            </a:r>
            <a:r>
              <a:rPr lang="en-US" baseline="-25000" dirty="0"/>
              <a:t>2</a:t>
            </a:r>
            <a:r>
              <a:rPr lang="en-US" dirty="0"/>
              <a:t>O</a:t>
            </a:r>
            <a:r>
              <a:rPr lang="en-US" baseline="-25000" dirty="0"/>
              <a:t>3 + </a:t>
            </a:r>
            <a:r>
              <a:rPr lang="en-US" dirty="0"/>
              <a:t>5Fe </a:t>
            </a:r>
            <a:endParaRPr lang="en-US" dirty="0" smtClean="0"/>
          </a:p>
          <a:p>
            <a:pPr marL="0" indent="0">
              <a:lnSpc>
                <a:spcPct val="150000"/>
              </a:lnSpc>
              <a:buNone/>
            </a:pPr>
            <a:r>
              <a:rPr lang="fr-FR" dirty="0">
                <a:latin typeface="Times New Roman" panose="02020603050405020304" pitchFamily="18" charset="0"/>
                <a:cs typeface="Times New Roman" panose="02020603050405020304" pitchFamily="18" charset="0"/>
              </a:rPr>
              <a:t>Le nitrite phosphorique formée (P</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5</a:t>
            </a:r>
            <a:r>
              <a:rPr lang="fr-FR" dirty="0">
                <a:latin typeface="Times New Roman" panose="02020603050405020304" pitchFamily="18" charset="0"/>
                <a:cs typeface="Times New Roman" panose="02020603050405020304" pitchFamily="18" charset="0"/>
              </a:rPr>
              <a:t>) s’unit à la chaux en formant du phosphorâtes tri calcite qui surnage.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 laitier thomas contient jusqu’à 22% dans l’anhydride phosphorique c’est-à-dire plus de 200 kg/t d’acier et elle est employée comme engrain pour augmenter la fertilité du sol avant d’introduire dans le métal des désoxydants on élimine la scorie phosphorique dit décrassage si non le carbone, silicium et le manganèse qui font partie des réducteurs vont reduirent le phosphore de la scorie et le fait de passer par un élément dans l’acier </a:t>
            </a:r>
            <a:r>
              <a:rPr lang="fr-FR" dirty="0" smtClean="0">
                <a:latin typeface="Times New Roman" panose="02020603050405020304" pitchFamily="18" charset="0"/>
                <a:cs typeface="Times New Roman" panose="02020603050405020304" pitchFamily="18" charset="0"/>
              </a:rPr>
              <a:t>:</a:t>
            </a:r>
          </a:p>
          <a:p>
            <a:pPr marL="0" indent="0">
              <a:buNone/>
            </a:pPr>
            <a:r>
              <a:rPr lang="fr-FR" dirty="0"/>
              <a:t>P2O5 + </a:t>
            </a:r>
            <a:r>
              <a:rPr lang="fr-FR" dirty="0" smtClean="0"/>
              <a:t>5C        </a:t>
            </a:r>
            <a:r>
              <a:rPr lang="fr-FR" dirty="0"/>
              <a:t>2P + 5CO</a:t>
            </a:r>
            <a:endParaRPr lang="en-US" dirty="0"/>
          </a:p>
          <a:p>
            <a:pPr marL="0" indent="0">
              <a:buNone/>
            </a:pPr>
            <a:endParaRPr lang="en-US" dirty="0"/>
          </a:p>
        </p:txBody>
      </p:sp>
      <p:cxnSp>
        <p:nvCxnSpPr>
          <p:cNvPr id="4" name="Connecteur droit avec flèche 3"/>
          <p:cNvCxnSpPr/>
          <p:nvPr/>
        </p:nvCxnSpPr>
        <p:spPr>
          <a:xfrm>
            <a:off x="2377438" y="2951442"/>
            <a:ext cx="8360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a:xfrm>
            <a:off x="1656396" y="5618799"/>
            <a:ext cx="4667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flipV="1">
            <a:off x="3061061" y="5495112"/>
            <a:ext cx="152400" cy="123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623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812140" cy="631371"/>
          </a:xfrm>
        </p:spPr>
        <p:txBody>
          <a:bodyPr>
            <a:normAutofit fontScale="90000"/>
          </a:bodyPr>
          <a:lstStyle/>
          <a:p>
            <a:r>
              <a:rPr lang="fr-FR" sz="3100" dirty="0">
                <a:solidFill>
                  <a:srgbClr val="FF0000"/>
                </a:solidFill>
                <a:latin typeface="Times New Roman" panose="02020603050405020304" pitchFamily="18" charset="0"/>
                <a:cs typeface="Times New Roman" panose="02020603050405020304" pitchFamily="18" charset="0"/>
              </a:rPr>
              <a:t>I-1- </a:t>
            </a:r>
            <a:r>
              <a:rPr lang="fr-FR" sz="3100" dirty="0" smtClean="0">
                <a:solidFill>
                  <a:srgbClr val="FF0000"/>
                </a:solidFill>
                <a:latin typeface="Times New Roman" panose="02020603050405020304" pitchFamily="18" charset="0"/>
                <a:cs typeface="Times New Roman" panose="02020603050405020304" pitchFamily="18" charset="0"/>
              </a:rPr>
              <a:t>INTRODUCTION(SUITE)</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Espace réservé du contenu 2"/>
          <p:cNvSpPr>
            <a:spLocks noGrp="1"/>
          </p:cNvSpPr>
          <p:nvPr>
            <p:ph idx="1"/>
          </p:nvPr>
        </p:nvSpPr>
        <p:spPr>
          <a:xfrm>
            <a:off x="253758" y="1155032"/>
            <a:ext cx="10659292" cy="5534526"/>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Cette fabrication comporte une succession d’opérations de transformation, d’extraction ou de séparation des constituants de minerais ou de produits intermédiaires (ces trois types d’opérations seront présentés plus loin), que l’on divise généralement en quatre étapes (bien qu’il n’y ait pas toujours une frontière très nette entre ces étapes) : </a:t>
            </a:r>
            <a:endParaRPr lang="en-US" dirty="0">
              <a:latin typeface="Times New Roman" panose="02020603050405020304" pitchFamily="18" charset="0"/>
              <a:cs typeface="Times New Roman" panose="02020603050405020304" pitchFamily="18" charset="0"/>
            </a:endParaRPr>
          </a:p>
          <a:p>
            <a:pPr marL="0" lvl="0" indent="0">
              <a:buNone/>
            </a:pPr>
            <a:r>
              <a:rPr lang="fr-FR" b="1" dirty="0" smtClean="0">
                <a:latin typeface="Times New Roman" panose="02020603050405020304" pitchFamily="18" charset="0"/>
                <a:cs typeface="Times New Roman" panose="02020603050405020304" pitchFamily="18" charset="0"/>
              </a:rPr>
              <a:t>1.1.La </a:t>
            </a:r>
            <a:r>
              <a:rPr lang="fr-FR" b="1" dirty="0">
                <a:latin typeface="Times New Roman" panose="02020603050405020304" pitchFamily="18" charset="0"/>
                <a:cs typeface="Times New Roman" panose="02020603050405020304" pitchFamily="18" charset="0"/>
              </a:rPr>
              <a:t>métallurgie primaire ou de la première transformation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Cette étape part du minerai pour aboutir au métal en général liquide, quelquefois sous forme d’éponge (solide poreux) ou de poudre, qui constitueront la base des aciers et alliages. Cette étape comporte des opérations d’extraction ou de séparation des constituants du minerai plus ou moins importantes et nombreuses selon que l’on part de minerais riches (Fe ; Al ; Ti) ou pauvres (Cu ; Zn ; Ni).</a:t>
            </a:r>
            <a:endParaRPr lang="en-US" dirty="0">
              <a:latin typeface="Times New Roman" panose="02020603050405020304" pitchFamily="18" charset="0"/>
              <a:cs typeface="Times New Roman" panose="02020603050405020304" pitchFamily="18" charset="0"/>
            </a:endParaRPr>
          </a:p>
          <a:p>
            <a:pPr marL="0" lvl="0" indent="0">
              <a:buNone/>
            </a:pPr>
            <a:r>
              <a:rPr lang="fr-FR" b="1" dirty="0" smtClean="0">
                <a:latin typeface="Times New Roman" panose="02020603050405020304" pitchFamily="18" charset="0"/>
                <a:cs typeface="Times New Roman" panose="02020603050405020304" pitchFamily="18" charset="0"/>
              </a:rPr>
              <a:t>1.2.La </a:t>
            </a:r>
            <a:r>
              <a:rPr lang="fr-FR" b="1" dirty="0">
                <a:latin typeface="Times New Roman" panose="02020603050405020304" pitchFamily="18" charset="0"/>
                <a:cs typeface="Times New Roman" panose="02020603050405020304" pitchFamily="18" charset="0"/>
              </a:rPr>
              <a:t>métallurgie « secondaire : </a:t>
            </a:r>
            <a:endParaRPr lang="en-US" dirty="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Consiste en un « traitement du métal liquide » obtenu soit directement dans la première étape, soit par refusions de métaux recyclés avant coulée. Elle comporte plusieurs opérations successives ou combinées : l’affinage (purification), c’est-à-dire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L’élimination des éléments nocifs restant dans le métal liquide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 La mise à la nuance (addition des éléments constitutifs de l’alliage)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 La coulée, et la solidification (soit sous forme de lingots, soit directement sous forme de produits solides plats ou longs par coulée continue, soit sous forme de pièces de fonderie, soit même sous forme de poudre).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670645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4066" y="283029"/>
            <a:ext cx="5462209" cy="579120"/>
          </a:xfrm>
        </p:spPr>
        <p:txBody>
          <a:bodyPr>
            <a:normAutofit fontScale="90000"/>
          </a:bodyPr>
          <a:lstStyle/>
          <a:p>
            <a:r>
              <a:rPr lang="fr-FR" dirty="0">
                <a:solidFill>
                  <a:schemeClr val="accent6">
                    <a:lumMod val="50000"/>
                  </a:schemeClr>
                </a:solidFill>
                <a:latin typeface="Times New Roman" panose="02020603050405020304" pitchFamily="18" charset="0"/>
                <a:cs typeface="Times New Roman" panose="02020603050405020304" pitchFamily="18" charset="0"/>
              </a:rPr>
              <a:t>Élaboration</a:t>
            </a:r>
            <a:r>
              <a:rPr lang="fr-FR" b="1" dirty="0">
                <a:solidFill>
                  <a:schemeClr val="accent5">
                    <a:lumMod val="75000"/>
                  </a:schemeClr>
                </a:solidFill>
                <a:latin typeface="Times New Roman" panose="02020603050405020304" pitchFamily="18" charset="0"/>
                <a:cs typeface="Times New Roman" panose="02020603050405020304" pitchFamily="18" charset="0"/>
              </a:rPr>
              <a:t> </a:t>
            </a:r>
            <a:r>
              <a:rPr lang="fr-FR" b="1" dirty="0">
                <a:solidFill>
                  <a:schemeClr val="accent6">
                    <a:lumMod val="50000"/>
                  </a:schemeClr>
                </a:solidFill>
                <a:latin typeface="Times New Roman" panose="02020603050405020304" pitchFamily="18" charset="0"/>
                <a:cs typeface="Times New Roman" panose="02020603050405020304" pitchFamily="18" charset="0"/>
              </a:rPr>
              <a:t>de l’acier(suite)</a:t>
            </a:r>
            <a:endParaRPr lang="en-US" dirty="0"/>
          </a:p>
        </p:txBody>
      </p:sp>
      <p:sp>
        <p:nvSpPr>
          <p:cNvPr id="3" name="Espace réservé du contenu 2"/>
          <p:cNvSpPr>
            <a:spLocks noGrp="1"/>
          </p:cNvSpPr>
          <p:nvPr>
            <p:ph idx="1"/>
          </p:nvPr>
        </p:nvSpPr>
        <p:spPr>
          <a:xfrm>
            <a:off x="677333" y="1397727"/>
            <a:ext cx="10373843" cy="5016136"/>
          </a:xfrm>
        </p:spPr>
        <p:txBody>
          <a:bodyPr/>
          <a:lstStyle/>
          <a:p>
            <a:pPr marL="0" indent="0" fontAlgn="base">
              <a:buNone/>
            </a:pPr>
            <a:r>
              <a:rPr lang="fr-FR" b="1" dirty="0" smtClean="0"/>
              <a:t>En </a:t>
            </a:r>
            <a:r>
              <a:rPr lang="fr-FR" b="1" dirty="0"/>
              <a:t>résumé : les étapes de la fabrication de l'acier</a:t>
            </a:r>
          </a:p>
          <a:p>
            <a:pPr fontAlgn="base"/>
            <a:r>
              <a:rPr lang="fr-FR" dirty="0"/>
              <a:t>La formation de la fonte : le minerai de fer et le coke sont introduits dans le haut fourneau par le haut, la </a:t>
            </a:r>
            <a:r>
              <a:rPr lang="fr-FR" u="sng" dirty="0">
                <a:hlinkClick r:id="rId2"/>
              </a:rPr>
              <a:t>chaleur</a:t>
            </a:r>
            <a:r>
              <a:rPr lang="fr-FR" dirty="0"/>
              <a:t> provoquant la combustion du coke et l'élimination des éléments chimiques contaminants. Le fer se charge ensuite de carbone au cours de sa descente et se transforme en fonte, qu'il faut alors séparer d'un mélange de </a:t>
            </a:r>
            <a:r>
              <a:rPr lang="fr-FR" u="sng" dirty="0">
                <a:hlinkClick r:id="rId3"/>
              </a:rPr>
              <a:t>déchets</a:t>
            </a:r>
            <a:r>
              <a:rPr lang="fr-FR" dirty="0"/>
              <a:t> appelé laitier. </a:t>
            </a:r>
          </a:p>
          <a:p>
            <a:pPr fontAlgn="base"/>
            <a:r>
              <a:rPr lang="fr-FR" dirty="0"/>
              <a:t>La conversion de la fonte en acier : la fonte en fusion est ensuite versée sur de la ferraille dans un convertisseur à </a:t>
            </a:r>
            <a:r>
              <a:rPr lang="fr-FR" u="sng" dirty="0">
                <a:hlinkClick r:id="rId4"/>
              </a:rPr>
              <a:t>oxygène</a:t>
            </a:r>
            <a:r>
              <a:rPr lang="fr-FR" dirty="0"/>
              <a:t> où de l'oxygène est insufflé pour éliminer le carbone sous forme de CO</a:t>
            </a:r>
            <a:r>
              <a:rPr lang="fr-FR" baseline="-25000" dirty="0"/>
              <a:t>2</a:t>
            </a:r>
            <a:r>
              <a:rPr lang="fr-FR" dirty="0"/>
              <a:t>.</a:t>
            </a:r>
          </a:p>
          <a:p>
            <a:pPr fontAlgn="base"/>
            <a:r>
              <a:rPr lang="fr-FR" dirty="0"/>
              <a:t>L'affinage : l'acier obtenu est affiné en ajoutant des éléments (nickel, chrome...) pour former différents </a:t>
            </a:r>
            <a:r>
              <a:rPr lang="fr-FR" u="sng" dirty="0">
                <a:hlinkClick r:id="rId5"/>
              </a:rPr>
              <a:t>alliages</a:t>
            </a:r>
            <a:r>
              <a:rPr lang="fr-FR" dirty="0"/>
              <a:t> et modifier les propriétés mécaniques de l'acier en fonction des besoins.</a:t>
            </a:r>
          </a:p>
          <a:p>
            <a:pPr fontAlgn="base"/>
            <a:r>
              <a:rPr lang="fr-FR" dirty="0"/>
              <a:t>La coulée</a:t>
            </a:r>
            <a:r>
              <a:rPr lang="fr-FR" b="1" dirty="0"/>
              <a:t> </a:t>
            </a:r>
            <a:r>
              <a:rPr lang="fr-FR" dirty="0"/>
              <a:t>: l'acier est refroidi progressivement jusqu'à </a:t>
            </a:r>
            <a:r>
              <a:rPr lang="fr-FR" u="sng" dirty="0">
                <a:hlinkClick r:id="rId6"/>
              </a:rPr>
              <a:t>solidification</a:t>
            </a:r>
            <a:r>
              <a:rPr lang="fr-FR" dirty="0"/>
              <a:t>.</a:t>
            </a:r>
          </a:p>
          <a:p>
            <a:pPr fontAlgn="base"/>
            <a:r>
              <a:rPr lang="fr-FR" dirty="0"/>
              <a:t>Le </a:t>
            </a:r>
            <a:r>
              <a:rPr lang="fr-FR" u="sng" dirty="0">
                <a:hlinkClick r:id="rId7"/>
              </a:rPr>
              <a:t>laminage</a:t>
            </a:r>
            <a:r>
              <a:rPr lang="fr-FR" dirty="0"/>
              <a:t> : l'acier est à nouveau monté à température pour le rendre malléable. Il est ensuite aplati dans des </a:t>
            </a:r>
            <a:r>
              <a:rPr lang="fr-FR" u="sng" dirty="0">
                <a:hlinkClick r:id="rId8"/>
              </a:rPr>
              <a:t>laminoirs</a:t>
            </a:r>
            <a:r>
              <a:rPr lang="fr-FR" dirty="0"/>
              <a:t> et la forme voulue lui est donnée.</a:t>
            </a:r>
          </a:p>
          <a:p>
            <a:pPr marL="0" indent="0">
              <a:buNone/>
            </a:pPr>
            <a:endParaRPr lang="en-US" dirty="0"/>
          </a:p>
        </p:txBody>
      </p:sp>
    </p:spTree>
    <p:extLst>
      <p:ext uri="{BB962C8B-B14F-4D97-AF65-F5344CB8AC3E}">
        <p14:creationId xmlns:p14="http://schemas.microsoft.com/office/powerpoint/2010/main" val="899835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774" y="165463"/>
            <a:ext cx="8596668" cy="461554"/>
          </a:xfrm>
        </p:spPr>
        <p:txBody>
          <a:bodyPr>
            <a:normAutofit/>
          </a:bodyPr>
          <a:lstStyle/>
          <a:p>
            <a:pPr algn="ctr"/>
            <a:r>
              <a:rPr lang="fr-FR" sz="2000" b="1" dirty="0" smtClean="0">
                <a:solidFill>
                  <a:schemeClr val="tx1">
                    <a:lumMod val="65000"/>
                    <a:lumOff val="35000"/>
                  </a:schemeClr>
                </a:solidFill>
                <a:latin typeface="Times New Roman" panose="02020603050405020304" pitchFamily="18" charset="0"/>
                <a:cs typeface="Times New Roman" panose="02020603050405020304" pitchFamily="18" charset="0"/>
              </a:rPr>
              <a:t>SCHEMA DE LA FONTE EN ACIER</a:t>
            </a:r>
            <a:endParaRPr 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01" y="1184056"/>
            <a:ext cx="5607696" cy="5151429"/>
          </a:xfr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538" y="1184056"/>
            <a:ext cx="5925095" cy="5425750"/>
          </a:xfrm>
          <a:prstGeom prst="rect">
            <a:avLst/>
          </a:prstGeom>
        </p:spPr>
      </p:pic>
      <p:cxnSp>
        <p:nvCxnSpPr>
          <p:cNvPr id="9" name="Connecteur droit avec flèche 8"/>
          <p:cNvCxnSpPr/>
          <p:nvPr/>
        </p:nvCxnSpPr>
        <p:spPr>
          <a:xfrm flipV="1">
            <a:off x="4075611" y="1854926"/>
            <a:ext cx="2677886" cy="423236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9821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1837" y="230777"/>
            <a:ext cx="8596668" cy="448491"/>
          </a:xfrm>
        </p:spPr>
        <p:txBody>
          <a:bodyPr>
            <a:noAutofit/>
          </a:bodyPr>
          <a:lstStyle/>
          <a:p>
            <a:pPr algn="ctr"/>
            <a:r>
              <a:rPr lang="fr-FR"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FILIERE FONTE ET ACIER</a:t>
            </a:r>
            <a:endParaRPr 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Espace réservé du contenu 3" descr="C:\Users\HP\Desktop\cap filière font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837" y="679268"/>
            <a:ext cx="10008083" cy="5839096"/>
          </a:xfrm>
          <a:prstGeom prst="rect">
            <a:avLst/>
          </a:prstGeom>
          <a:noFill/>
          <a:ln>
            <a:noFill/>
          </a:ln>
        </p:spPr>
      </p:pic>
    </p:spTree>
    <p:extLst>
      <p:ext uri="{BB962C8B-B14F-4D97-AF65-F5344CB8AC3E}">
        <p14:creationId xmlns:p14="http://schemas.microsoft.com/office/powerpoint/2010/main" val="17068464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815" y="230777"/>
            <a:ext cx="8322974" cy="722811"/>
          </a:xfrm>
        </p:spPr>
        <p:txBody>
          <a:bodyPr>
            <a:normAutofit/>
          </a:bodyPr>
          <a:lstStyle/>
          <a:p>
            <a:r>
              <a:rPr lang="fr-FR" sz="2800" dirty="0" smtClean="0">
                <a:solidFill>
                  <a:schemeClr val="accent4"/>
                </a:solidFill>
                <a:latin typeface="Times New Roman" panose="02020603050405020304" pitchFamily="18" charset="0"/>
                <a:cs typeface="Times New Roman" panose="02020603050405020304" pitchFamily="18" charset="0"/>
              </a:rPr>
              <a:t>IMAGE D’UN CONVERTISSEUR A OXYGENE</a:t>
            </a:r>
            <a:endParaRPr lang="en-US" sz="2800" dirty="0">
              <a:solidFill>
                <a:schemeClr val="accent4"/>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709" y="801188"/>
            <a:ext cx="10450285" cy="5879191"/>
          </a:xfrm>
        </p:spPr>
      </p:pic>
    </p:spTree>
    <p:extLst>
      <p:ext uri="{BB962C8B-B14F-4D97-AF65-F5344CB8AC3E}">
        <p14:creationId xmlns:p14="http://schemas.microsoft.com/office/powerpoint/2010/main" val="4021803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96092"/>
            <a:ext cx="8596668" cy="657497"/>
          </a:xfrm>
        </p:spPr>
        <p:txBody>
          <a:bodyPr>
            <a:normAutofit/>
          </a:bodyPr>
          <a:lstStyle/>
          <a:p>
            <a:r>
              <a:rPr lang="fr-FR" sz="2800" dirty="0" smtClean="0">
                <a:solidFill>
                  <a:srgbClr val="FF0000"/>
                </a:solidFill>
                <a:latin typeface="Times New Roman" panose="02020603050405020304" pitchFamily="18" charset="0"/>
                <a:cs typeface="Times New Roman" panose="02020603050405020304" pitchFamily="18" charset="0"/>
              </a:rPr>
              <a:t>IMAGE D’UN CONVERTISSEUR BESSEMER</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811" y="1058091"/>
            <a:ext cx="5797203" cy="5603967"/>
          </a:xfrm>
        </p:spPr>
      </p:pic>
    </p:spTree>
    <p:extLst>
      <p:ext uri="{BB962C8B-B14F-4D97-AF65-F5344CB8AC3E}">
        <p14:creationId xmlns:p14="http://schemas.microsoft.com/office/powerpoint/2010/main" val="14211449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0270" y="191588"/>
            <a:ext cx="4796003" cy="461554"/>
          </a:xfrm>
        </p:spPr>
        <p:txBody>
          <a:bodyPr>
            <a:normAutofit fontScale="90000"/>
          </a:bodyPr>
          <a:lstStyle/>
          <a:p>
            <a:r>
              <a:rPr lang="fr-FR" dirty="0" smtClean="0"/>
              <a:t> </a:t>
            </a:r>
            <a:r>
              <a:rPr lang="fr-FR" sz="3100" dirty="0" smtClean="0">
                <a:solidFill>
                  <a:srgbClr val="7030A0"/>
                </a:solidFill>
                <a:latin typeface="Times New Roman" panose="02020603050405020304" pitchFamily="18" charset="0"/>
                <a:cs typeface="Times New Roman" panose="02020603050405020304" pitchFamily="18" charset="0"/>
              </a:rPr>
              <a:t>IMAGE D’UNE ACIERIE</a:t>
            </a:r>
            <a:endParaRPr lang="en-US" sz="3100" dirty="0">
              <a:solidFill>
                <a:srgbClr val="7030A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089" y="760530"/>
            <a:ext cx="10334654" cy="5907340"/>
          </a:xfrm>
        </p:spPr>
      </p:pic>
    </p:spTree>
    <p:extLst>
      <p:ext uri="{BB962C8B-B14F-4D97-AF65-F5344CB8AC3E}">
        <p14:creationId xmlns:p14="http://schemas.microsoft.com/office/powerpoint/2010/main" val="1693231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599"/>
            <a:ext cx="9511695" cy="879567"/>
          </a:xfrm>
        </p:spPr>
        <p:txBody>
          <a:bodyPr>
            <a:normAutofit fontScale="90000"/>
          </a:bodyPr>
          <a:lstStyle/>
          <a:p>
            <a:r>
              <a:rPr lang="fr-FR" sz="3100" b="1" dirty="0" smtClean="0">
                <a:latin typeface="Times New Roman" panose="02020603050405020304" pitchFamily="18" charset="0"/>
                <a:cs typeface="Times New Roman" panose="02020603050405020304" pitchFamily="18" charset="0"/>
              </a:rPr>
              <a:t>CHAPITRE </a:t>
            </a:r>
            <a:r>
              <a:rPr lang="fr-FR" sz="3100" b="1" dirty="0">
                <a:latin typeface="Times New Roman" panose="02020603050405020304" pitchFamily="18" charset="0"/>
                <a:cs typeface="Times New Roman" panose="02020603050405020304" pitchFamily="18" charset="0"/>
              </a:rPr>
              <a:t>V</a:t>
            </a:r>
            <a:r>
              <a:rPr lang="fr-FR" sz="3100" b="1" dirty="0" smtClean="0">
                <a:latin typeface="Times New Roman" panose="02020603050405020304" pitchFamily="18" charset="0"/>
                <a:cs typeface="Times New Roman" panose="02020603050405020304" pitchFamily="18" charset="0"/>
              </a:rPr>
              <a:t> : Métallurgie des métaux non Ferreux</a:t>
            </a:r>
            <a:r>
              <a:rPr lang="en-US" dirty="0"/>
              <a:t/>
            </a:r>
            <a:br>
              <a:rPr lang="en-US" dirty="0"/>
            </a:br>
            <a:r>
              <a:rPr lang="fr-FR" sz="2700" b="1" dirty="0" smtClean="0">
                <a:latin typeface="Times New Roman" panose="02020603050405020304" pitchFamily="18" charset="0"/>
                <a:cs typeface="Times New Roman" panose="02020603050405020304" pitchFamily="18" charset="0"/>
              </a:rPr>
              <a:t>V-1- </a:t>
            </a:r>
            <a:r>
              <a:rPr lang="fr-FR" sz="2700" b="1" dirty="0">
                <a:latin typeface="Times New Roman" panose="02020603050405020304" pitchFamily="18" charset="0"/>
                <a:cs typeface="Times New Roman" panose="02020603050405020304" pitchFamily="18" charset="0"/>
              </a:rPr>
              <a:t>Elaboration de </a:t>
            </a:r>
            <a:r>
              <a:rPr lang="fr-FR" sz="2700" b="1" dirty="0" smtClean="0">
                <a:latin typeface="Times New Roman" panose="02020603050405020304" pitchFamily="18" charset="0"/>
                <a:cs typeface="Times New Roman" panose="02020603050405020304" pitchFamily="18" charset="0"/>
              </a:rPr>
              <a:t>l’aluminium</a:t>
            </a:r>
            <a:r>
              <a:rPr lang="en-US" dirty="0"/>
              <a:t/>
            </a:r>
            <a:br>
              <a:rPr lang="en-US" dirty="0"/>
            </a:br>
            <a:endParaRPr lang="en-US" dirty="0"/>
          </a:p>
        </p:txBody>
      </p:sp>
      <p:sp>
        <p:nvSpPr>
          <p:cNvPr id="3" name="Espace réservé du contenu 2"/>
          <p:cNvSpPr>
            <a:spLocks noGrp="1"/>
          </p:cNvSpPr>
          <p:nvPr>
            <p:ph idx="1"/>
          </p:nvPr>
        </p:nvSpPr>
        <p:spPr>
          <a:xfrm>
            <a:off x="836022" y="1645920"/>
            <a:ext cx="10319657" cy="3422469"/>
          </a:xfrm>
        </p:spPr>
        <p:txBody>
          <a:bodyPr>
            <a:normAutofit/>
          </a:bodyPr>
          <a:lstStyle/>
          <a:p>
            <a:pPr marL="0" indent="0" algn="ctr">
              <a:lnSpc>
                <a:spcPct val="150000"/>
              </a:lnSpc>
              <a:buNone/>
            </a:pPr>
            <a:r>
              <a:rPr lang="fr-FR" b="1" dirty="0">
                <a:latin typeface="Times New Roman" panose="02020603050405020304" pitchFamily="18" charset="0"/>
                <a:cs typeface="Times New Roman" panose="02020603050405020304" pitchFamily="18" charset="0"/>
              </a:rPr>
              <a:t>1-1-Généralité</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L’aluminium malgré son abondance dans la croûte terrestre(lithosphère) est de 8% voir le plus abondant, et il était inconnu jusqu’au 19</a:t>
            </a:r>
            <a:r>
              <a:rPr lang="fr-FR" baseline="30000" dirty="0">
                <a:latin typeface="Times New Roman" panose="02020603050405020304" pitchFamily="18" charset="0"/>
                <a:cs typeface="Times New Roman" panose="02020603050405020304" pitchFamily="18" charset="0"/>
              </a:rPr>
              <a:t>è</a:t>
            </a:r>
            <a:r>
              <a:rPr lang="fr-FR" dirty="0">
                <a:latin typeface="Times New Roman" panose="02020603050405020304" pitchFamily="18" charset="0"/>
                <a:cs typeface="Times New Roman" panose="02020603050405020304" pitchFamily="18" charset="0"/>
              </a:rPr>
              <a:t>S et c’est le deuxième métal le plus utilisé derrière l’acier étant le plus abondant à la surface de la terre plus le </a:t>
            </a:r>
            <a:r>
              <a:rPr lang="fr-FR" b="1" dirty="0">
                <a:latin typeface="Times New Roman" panose="02020603050405020304" pitchFamily="18" charset="0"/>
                <a:cs typeface="Times New Roman" panose="02020603050405020304" pitchFamily="18" charset="0"/>
              </a:rPr>
              <a:t>Fe, N, Mg, Ca</a:t>
            </a:r>
            <a:r>
              <a:rPr lang="fr-FR" dirty="0">
                <a:latin typeface="Times New Roman" panose="02020603050405020304" pitchFamily="18" charset="0"/>
                <a:cs typeface="Times New Roman" panose="02020603050405020304" pitchFamily="18" charset="0"/>
              </a:rPr>
              <a:t>. Il faut savoir que le sous-sol est principalement constitué d’</a:t>
            </a:r>
            <a:r>
              <a:rPr lang="fr-FR" b="1" dirty="0">
                <a:latin typeface="Times New Roman" panose="02020603050405020304" pitchFamily="18" charset="0"/>
                <a:cs typeface="Times New Roman" panose="02020603050405020304" pitchFamily="18" charset="0"/>
              </a:rPr>
              <a:t>O</a:t>
            </a:r>
            <a:r>
              <a:rPr lang="fr-FR" b="1" baseline="-25000" dirty="0">
                <a:latin typeface="Times New Roman" panose="02020603050405020304" pitchFamily="18" charset="0"/>
                <a:cs typeface="Times New Roman" panose="02020603050405020304" pitchFamily="18" charset="0"/>
              </a:rPr>
              <a:t>2</a:t>
            </a:r>
            <a:r>
              <a:rPr lang="fr-FR" baseline="-25000"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et de </a:t>
            </a:r>
            <a:r>
              <a:rPr lang="fr-FR" b="1" dirty="0">
                <a:latin typeface="Times New Roman" panose="02020603050405020304" pitchFamily="18" charset="0"/>
                <a:cs typeface="Times New Roman" panose="02020603050405020304" pitchFamily="18" charset="0"/>
              </a:rPr>
              <a:t>Si</a:t>
            </a:r>
            <a:r>
              <a:rPr lang="fr-FR" dirty="0">
                <a:latin typeface="Times New Roman" panose="02020603050405020304" pitchFamily="18" charset="0"/>
                <a:cs typeface="Times New Roman" panose="02020603050405020304" pitchFamily="18" charset="0"/>
              </a:rPr>
              <a:t> sa présence dans la croûte terrestre forme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d’où cette roche rouge équitablement répartie à la surface de la planète, cela explique que les gisements les plus importants de cette roche se trouvent : en Guinée, Australie, Jamaïque, Brésil et en Chine.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6960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6446" y="609600"/>
            <a:ext cx="5656217" cy="579120"/>
          </a:xfrm>
        </p:spPr>
        <p:txBody>
          <a:bodyPr>
            <a:normAutofit fontScale="90000"/>
          </a:bodyPr>
          <a:lstStyle/>
          <a:p>
            <a:pPr algn="ctr"/>
            <a:r>
              <a:rPr lang="fr-FR" b="1" dirty="0">
                <a:solidFill>
                  <a:schemeClr val="tx2">
                    <a:lumMod val="75000"/>
                  </a:schemeClr>
                </a:solidFill>
                <a:latin typeface="Times New Roman" panose="02020603050405020304" pitchFamily="18" charset="0"/>
                <a:cs typeface="Times New Roman" panose="02020603050405020304" pitchFamily="18" charset="0"/>
              </a:rPr>
              <a:t>1-2-Historique</a:t>
            </a:r>
            <a:r>
              <a:rPr lang="en-US" dirty="0"/>
              <a:t/>
            </a:r>
            <a:br>
              <a:rPr lang="en-US" dirty="0"/>
            </a:br>
            <a:endParaRPr lang="en-US" dirty="0"/>
          </a:p>
        </p:txBody>
      </p:sp>
      <p:sp>
        <p:nvSpPr>
          <p:cNvPr id="3" name="Espace réservé du contenu 2"/>
          <p:cNvSpPr>
            <a:spLocks noGrp="1"/>
          </p:cNvSpPr>
          <p:nvPr>
            <p:ph idx="1"/>
          </p:nvPr>
        </p:nvSpPr>
        <p:spPr>
          <a:xfrm>
            <a:off x="677333" y="1554480"/>
            <a:ext cx="11157615" cy="4846319"/>
          </a:xfrm>
        </p:spPr>
        <p:txBody>
          <a:bodyPr>
            <a:normAutofit/>
          </a:bodyPr>
          <a:lstStyle/>
          <a:p>
            <a:pPr marL="0" indent="0">
              <a:lnSpc>
                <a:spcPct val="150000"/>
              </a:lnSpc>
              <a:buNone/>
            </a:pPr>
            <a:r>
              <a:rPr lang="fr-FR" dirty="0">
                <a:latin typeface="Times New Roman" panose="02020603050405020304" pitchFamily="18" charset="0"/>
                <a:cs typeface="Times New Roman" panose="02020603050405020304" pitchFamily="18" charset="0"/>
              </a:rPr>
              <a:t>D’après certains chercheurs, en </a:t>
            </a:r>
            <a:r>
              <a:rPr lang="fr-FR" b="1" dirty="0">
                <a:latin typeface="Times New Roman" panose="02020603050405020304" pitchFamily="18" charset="0"/>
                <a:cs typeface="Times New Roman" panose="02020603050405020304" pitchFamily="18" charset="0"/>
              </a:rPr>
              <a:t>1809</a:t>
            </a:r>
            <a:r>
              <a:rPr lang="fr-FR" dirty="0">
                <a:latin typeface="Times New Roman" panose="02020603050405020304" pitchFamily="18" charset="0"/>
                <a:cs typeface="Times New Roman" panose="02020603050405020304" pitchFamily="18" charset="0"/>
              </a:rPr>
              <a:t> le chimiste physicien Anglais Davy obtient par l’action de l’arc électrique sur Alunite : KAl</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(SO4)</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(OH)</a:t>
            </a:r>
            <a:r>
              <a:rPr lang="fr-FR" baseline="-25000" dirty="0">
                <a:latin typeface="Times New Roman" panose="02020603050405020304" pitchFamily="18" charset="0"/>
                <a:cs typeface="Times New Roman" panose="02020603050405020304" pitchFamily="18" charset="0"/>
              </a:rPr>
              <a:t>6</a:t>
            </a:r>
            <a:r>
              <a:rPr lang="fr-FR" dirty="0">
                <a:latin typeface="Times New Roman" panose="02020603050405020304" pitchFamily="18" charset="0"/>
                <a:cs typeface="Times New Roman" panose="02020603050405020304" pitchFamily="18" charset="0"/>
              </a:rPr>
              <a:t> en présence de poudre de fer, un alliage métal de fer et un autre métal inconnu dont il soupçonne la présence dans l’alunite et a donné le nom d’aluminium(Al).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En 1825 le physicien danois a isolé l’aluminium mais imparfaitement ou impurement mais peut en déterminer les caractéristiques de ce métal. En 1827 le chimiste Allemand WOHLER obtient par action directe de potassium sur le AlCl une petite quantité de Al pur mais insuffisant pour déterminer ces propriétés.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Plus tard en 1845, il améliore sa méthode en réduisant le AlCl par l’amalgame de potassium et on obtient des globules (de forme de petites sphères) d’Al avec les moyens par lesquels il a réussi à déterminer les propriétés physico-chimiques du métal. Ces propriétés se sont avérées intéressantes que les savants de plusieurs se sont mis à l’élaboration des procédés industriels de l’aluminium.</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385159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3882" y="169817"/>
            <a:ext cx="5775718" cy="966652"/>
          </a:xfrm>
        </p:spPr>
        <p:txBody>
          <a:bodyPr>
            <a:normAutofit fontScale="90000"/>
          </a:bodyPr>
          <a:lstStyle/>
          <a:p>
            <a:pPr algn="ctr"/>
            <a:r>
              <a:rPr lang="fr-FR" dirty="0"/>
              <a:t> </a:t>
            </a:r>
            <a:r>
              <a:rPr lang="en-US" sz="3100" dirty="0">
                <a:solidFill>
                  <a:schemeClr val="accent4">
                    <a:lumMod val="75000"/>
                  </a:schemeClr>
                </a:solidFill>
                <a:latin typeface="Times New Roman" panose="02020603050405020304" pitchFamily="18" charset="0"/>
                <a:cs typeface="Times New Roman" panose="02020603050405020304" pitchFamily="18" charset="0"/>
              </a:rPr>
              <a:t/>
            </a:r>
            <a:br>
              <a:rPr lang="en-US" sz="3100" dirty="0">
                <a:solidFill>
                  <a:schemeClr val="accent4">
                    <a:lumMod val="75000"/>
                  </a:schemeClr>
                </a:solidFill>
                <a:latin typeface="Times New Roman" panose="02020603050405020304" pitchFamily="18" charset="0"/>
                <a:cs typeface="Times New Roman" panose="02020603050405020304" pitchFamily="18" charset="0"/>
              </a:rPr>
            </a:br>
            <a:r>
              <a:rPr lang="fr-FR" sz="3100" b="1" dirty="0">
                <a:solidFill>
                  <a:schemeClr val="accent4">
                    <a:lumMod val="75000"/>
                  </a:schemeClr>
                </a:solidFill>
                <a:latin typeface="Times New Roman" panose="02020603050405020304" pitchFamily="18" charset="0"/>
                <a:cs typeface="Times New Roman" panose="02020603050405020304" pitchFamily="18" charset="0"/>
              </a:rPr>
              <a:t>1-3-Propriétés de l’aluminium(Al)     </a:t>
            </a:r>
            <a:r>
              <a:rPr lang="en-US" dirty="0"/>
              <a:t/>
            </a:r>
            <a:br>
              <a:rPr lang="en-US" dirty="0"/>
            </a:br>
            <a:r>
              <a:rPr lang="en-US" dirty="0"/>
              <a:t/>
            </a:r>
            <a:br>
              <a:rPr lang="en-US" dirty="0"/>
            </a:br>
            <a:endParaRPr lang="en-US" dirty="0"/>
          </a:p>
        </p:txBody>
      </p:sp>
      <p:sp>
        <p:nvSpPr>
          <p:cNvPr id="3" name="Espace réservé du contenu 2"/>
          <p:cNvSpPr>
            <a:spLocks noGrp="1"/>
          </p:cNvSpPr>
          <p:nvPr>
            <p:ph idx="1"/>
          </p:nvPr>
        </p:nvSpPr>
        <p:spPr>
          <a:xfrm>
            <a:off x="677334" y="1410789"/>
            <a:ext cx="10386906" cy="4206240"/>
          </a:xfrm>
        </p:spPr>
        <p:txBody>
          <a:bodyPr/>
          <a:lstStyle/>
          <a:p>
            <a:pPr marL="0" indent="0">
              <a:lnSpc>
                <a:spcPct val="150000"/>
              </a:lnSpc>
              <a:buNone/>
            </a:pPr>
            <a:r>
              <a:rPr lang="fr-FR" dirty="0" smtClean="0">
                <a:latin typeface="Times New Roman" panose="02020603050405020304" pitchFamily="18" charset="0"/>
                <a:cs typeface="Times New Roman" panose="02020603050405020304" pitchFamily="18" charset="0"/>
              </a:rPr>
              <a:t>L’Aluminium </a:t>
            </a:r>
            <a:r>
              <a:rPr lang="fr-FR" dirty="0">
                <a:latin typeface="Times New Roman" panose="02020603050405020304" pitchFamily="18" charset="0"/>
                <a:cs typeface="Times New Roman" panose="02020603050405020304" pitchFamily="18" charset="0"/>
              </a:rPr>
              <a:t>est un métal blanc de masse volumique 2700 Kg/m</a:t>
            </a:r>
            <a:r>
              <a:rPr lang="fr-FR" baseline="30000" dirty="0">
                <a:latin typeface="Times New Roman" panose="02020603050405020304" pitchFamily="18" charset="0"/>
                <a:cs typeface="Times New Roman" panose="02020603050405020304" pitchFamily="18" charset="0"/>
              </a:rPr>
              <a:t>3</a:t>
            </a:r>
            <a:r>
              <a:rPr lang="fr-FR" baseline="-25000"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qui fond à 660°c et bout vers 2500°c(2476°c</a:t>
            </a:r>
            <a:r>
              <a:rPr lang="fr-F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Al s’altère peu à l’air grâce à la formation sur sa surface d’une pellicule fine et étrange de 0,288mm d’épaisseur de son oxyde. Il est ductile et malléable. L’alumine est son oxyde important sous sa forme cristallisée est appelée corindon.</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Il </a:t>
            </a:r>
            <a:r>
              <a:rPr lang="fr-FR" dirty="0">
                <a:latin typeface="Times New Roman" panose="02020603050405020304" pitchFamily="18" charset="0"/>
                <a:cs typeface="Times New Roman" panose="02020603050405020304" pitchFamily="18" charset="0"/>
              </a:rPr>
              <a:t>est obtenu à partir de ses minerais par exemple de bauxite qui est à la base de la métallurgie de l’aluminium. Il est utilisé pour sa légèreté pure ou en alliage dans l’industrie électrique, d’automobile, aéronautique, navale…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Il est le deuxième métal le plus produit par exemple en 2003, loin derrière le cuivre 13,6 millions de tonnes.</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364284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3437" y="296092"/>
            <a:ext cx="6454986" cy="566057"/>
          </a:xfrm>
        </p:spPr>
        <p:txBody>
          <a:bodyPr>
            <a:normAutofit fontScale="90000"/>
          </a:bodyPr>
          <a:lstStyle/>
          <a:p>
            <a:r>
              <a:rPr lang="fr-FR" sz="3100" b="1" dirty="0" smtClean="0">
                <a:solidFill>
                  <a:srgbClr val="FFC000"/>
                </a:solidFill>
                <a:latin typeface="Times New Roman" panose="02020603050405020304" pitchFamily="18" charset="0"/>
                <a:cs typeface="Times New Roman" panose="02020603050405020304" pitchFamily="18" charset="0"/>
              </a:rPr>
              <a:t>V-2- </a:t>
            </a:r>
            <a:r>
              <a:rPr lang="fr-FR" sz="3100" b="1" dirty="0">
                <a:solidFill>
                  <a:srgbClr val="FFC000"/>
                </a:solidFill>
                <a:latin typeface="Times New Roman" panose="02020603050405020304" pitchFamily="18" charset="0"/>
                <a:cs typeface="Times New Roman" panose="02020603050405020304" pitchFamily="18" charset="0"/>
              </a:rPr>
              <a:t>Les minerais de l’aluminium</a:t>
            </a:r>
            <a:r>
              <a:rPr lang="en-US" dirty="0"/>
              <a:t/>
            </a:r>
            <a:br>
              <a:rPr lang="en-US" dirty="0"/>
            </a:br>
            <a:endParaRPr lang="en-US" dirty="0"/>
          </a:p>
        </p:txBody>
      </p:sp>
      <p:sp>
        <p:nvSpPr>
          <p:cNvPr id="3" name="Espace réservé du contenu 2"/>
          <p:cNvSpPr>
            <a:spLocks noGrp="1"/>
          </p:cNvSpPr>
          <p:nvPr>
            <p:ph idx="1"/>
          </p:nvPr>
        </p:nvSpPr>
        <p:spPr>
          <a:xfrm>
            <a:off x="207071" y="862149"/>
            <a:ext cx="11540792" cy="5507309"/>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L’aluminium est extrait à partir des minéraux en haute teneur en alumine qui sont rapportées au minerai d’aluminium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1/-</a:t>
            </a:r>
            <a:r>
              <a:rPr lang="fr-FR" b="1" dirty="0">
                <a:latin typeface="Times New Roman" panose="02020603050405020304" pitchFamily="18" charset="0"/>
                <a:cs typeface="Times New Roman" panose="02020603050405020304" pitchFamily="18" charset="0"/>
              </a:rPr>
              <a:t>La bauxite</a:t>
            </a:r>
            <a:r>
              <a:rPr lang="fr-FR" dirty="0">
                <a:latin typeface="Times New Roman" panose="02020603050405020304" pitchFamily="18" charset="0"/>
                <a:cs typeface="Times New Roman" panose="02020603050405020304" pitchFamily="18" charset="0"/>
              </a:rPr>
              <a:t> : découverte en 1821-1827 près du village les Baux-de province de la France par Berthier représentant une roche composée surtout d’oxyde de Ti, Si et de Fe.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 Kaolin de la localité (Kao-Ling)</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En langue chinoise signifiant haute colline où on a exploité ce gisement. C’est une roche argileuse blanche et friable composée essentiellement de kaolinite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2SiO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2H</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Elles peuvent contenir 30-32% d’Al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mais les meilleures espèces de 36-39% d’Al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3/-</a:t>
            </a:r>
            <a:r>
              <a:rPr lang="fr-FR" b="1" dirty="0">
                <a:latin typeface="Times New Roman" panose="02020603050405020304" pitchFamily="18" charset="0"/>
                <a:cs typeface="Times New Roman" panose="02020603050405020304" pitchFamily="18" charset="0"/>
              </a:rPr>
              <a:t>Néphéline : </a:t>
            </a:r>
            <a:r>
              <a:rPr lang="fr-FR" dirty="0">
                <a:latin typeface="Times New Roman" panose="02020603050405020304" pitchFamily="18" charset="0"/>
                <a:cs typeface="Times New Roman" panose="02020603050405020304" pitchFamily="18" charset="0"/>
              </a:rPr>
              <a:t>Minéral des classes de silicates (Na, K)</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2SiO</a:t>
            </a:r>
            <a:r>
              <a:rPr lang="fr-FR" baseline="-25000" dirty="0">
                <a:latin typeface="Times New Roman" panose="02020603050405020304" pitchFamily="18" charset="0"/>
                <a:cs typeface="Times New Roman" panose="02020603050405020304" pitchFamily="18" charset="0"/>
              </a:rPr>
              <a:t>2 </a:t>
            </a:r>
            <a:r>
              <a:rPr lang="fr-FR" dirty="0">
                <a:latin typeface="Times New Roman" panose="02020603050405020304" pitchFamily="18" charset="0"/>
                <a:cs typeface="Times New Roman" panose="02020603050405020304" pitchFamily="18" charset="0"/>
              </a:rPr>
              <a:t>(Les concentrés de Néphélines contenant en moyenne de 30%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43% de Si, de 20% de Na</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plus K</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3% de CaO, 3% Fe</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sont traités pour obtenir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4/-</a:t>
            </a:r>
            <a:r>
              <a:rPr lang="fr-FR" b="1" dirty="0">
                <a:latin typeface="Times New Roman" panose="02020603050405020304" pitchFamily="18" charset="0"/>
                <a:cs typeface="Times New Roman" panose="02020603050405020304" pitchFamily="18" charset="0"/>
              </a:rPr>
              <a:t>Alunite : </a:t>
            </a:r>
            <a:r>
              <a:rPr lang="fr-FR" dirty="0">
                <a:latin typeface="Times New Roman" panose="02020603050405020304" pitchFamily="18" charset="0"/>
                <a:cs typeface="Times New Roman" panose="02020603050405020304" pitchFamily="18" charset="0"/>
              </a:rPr>
              <a:t>représente les sulfates d’Al et de potassium : K</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SO</a:t>
            </a:r>
            <a:r>
              <a:rPr lang="fr-FR" baseline="-25000" dirty="0">
                <a:latin typeface="Times New Roman" panose="02020603050405020304" pitchFamily="18" charset="0"/>
                <a:cs typeface="Times New Roman" panose="02020603050405020304" pitchFamily="18" charset="0"/>
              </a:rPr>
              <a:t>4</a:t>
            </a:r>
            <a:r>
              <a:rPr lang="fr-FR" dirty="0">
                <a:latin typeface="Times New Roman" panose="02020603050405020304" pitchFamily="18" charset="0"/>
                <a:cs typeface="Times New Roman" panose="02020603050405020304" pitchFamily="18" charset="0"/>
              </a:rPr>
              <a:t>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(SO</a:t>
            </a:r>
            <a:r>
              <a:rPr lang="fr-FR" baseline="-25000" dirty="0">
                <a:latin typeface="Times New Roman" panose="02020603050405020304" pitchFamily="18" charset="0"/>
                <a:cs typeface="Times New Roman" panose="02020603050405020304" pitchFamily="18" charset="0"/>
              </a:rPr>
              <a:t>4</a:t>
            </a:r>
            <a:r>
              <a:rPr lang="fr-FR" dirty="0">
                <a:latin typeface="Times New Roman" panose="02020603050405020304" pitchFamily="18" charset="0"/>
                <a:cs typeface="Times New Roman" panose="02020603050405020304" pitchFamily="18" charset="0"/>
              </a:rPr>
              <a:t>)</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4Al(OH)</a:t>
            </a:r>
            <a:r>
              <a:rPr lang="fr-FR" baseline="-250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Dans leurs compositions le sodium peut faire partir aussi. Elles peuvent contenir environ 20-22 % d’Al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a:t>
            </a:r>
            <a:r>
              <a:rPr lang="fr-FR" baseline="-25000"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41-42 SiO</a:t>
            </a:r>
            <a:r>
              <a:rPr lang="fr-FR" baseline="-25000" dirty="0">
                <a:latin typeface="Times New Roman" panose="02020603050405020304" pitchFamily="18" charset="0"/>
                <a:cs typeface="Times New Roman" panose="02020603050405020304" pitchFamily="18" charset="0"/>
              </a:rPr>
              <a:t>2 </a:t>
            </a:r>
            <a:r>
              <a:rPr lang="fr-FR" dirty="0">
                <a:latin typeface="Times New Roman" panose="02020603050405020304" pitchFamily="18" charset="0"/>
                <a:cs typeface="Times New Roman" panose="02020603050405020304" pitchFamily="18" charset="0"/>
              </a:rPr>
              <a:t>et d’autres composés de valeur, on prévoit comme au cas des néphélines friables qui peuvent être aisément réduit en poudre.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5112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1189" y="246247"/>
            <a:ext cx="3511564" cy="526869"/>
          </a:xfrm>
        </p:spPr>
        <p:txBody>
          <a:bodyPr>
            <a:normAutofit fontScale="90000"/>
          </a:bodyPr>
          <a:lstStyle/>
          <a:p>
            <a:pPr algn="ctr"/>
            <a:r>
              <a:rPr lang="fr-FR" sz="3100" b="1" dirty="0" smtClean="0">
                <a:solidFill>
                  <a:srgbClr val="00B0F0"/>
                </a:solidFill>
                <a:latin typeface="Times New Roman" panose="02020603050405020304" pitchFamily="18" charset="0"/>
                <a:cs typeface="Times New Roman" panose="02020603050405020304" pitchFamily="18" charset="0"/>
              </a:rPr>
              <a:t>Introduction(suite)</a:t>
            </a:r>
            <a:r>
              <a:rPr lang="en-US" dirty="0"/>
              <a:t/>
            </a:r>
            <a:br>
              <a:rPr lang="en-US" dirty="0"/>
            </a:br>
            <a:endParaRPr lang="en-US" sz="28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60482" y="773116"/>
            <a:ext cx="11201865" cy="5498432"/>
          </a:xfrm>
        </p:spPr>
        <p:txBody>
          <a:bodyPr>
            <a:normAutofit lnSpcReduction="10000"/>
          </a:bodyPr>
          <a:lstStyle/>
          <a:p>
            <a:pPr marL="0" lvl="0" indent="0">
              <a:buNone/>
            </a:pPr>
            <a:r>
              <a:rPr lang="fr-FR" b="1" dirty="0" smtClean="0">
                <a:latin typeface="Times New Roman" panose="02020603050405020304" pitchFamily="18" charset="0"/>
                <a:cs typeface="Times New Roman" panose="02020603050405020304" pitchFamily="18" charset="0"/>
              </a:rPr>
              <a:t>1.3-La </a:t>
            </a:r>
            <a:r>
              <a:rPr lang="fr-FR" b="1" dirty="0">
                <a:latin typeface="Times New Roman" panose="02020603050405020304" pitchFamily="18" charset="0"/>
                <a:cs typeface="Times New Roman" panose="02020603050405020304" pitchFamily="18" charset="0"/>
              </a:rPr>
              <a:t>mise en forme:</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Constituée par des transformations thermomécaniques, donnant à la fois la forme, la structure métallurgique et donc une partie de leurs propriétés finales aux demi-produits. Finalement, ces demi-produits pourront subir ensuite de nouvelles transformations de mise en forme, de traitements thermiques ou de traitements de surface, par les industries fabriquant des biens intermédiaires (l’industrie mécanique par exemple) ou des produits finis.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La métallurgie primaire et la métallurgie secondaire mettent en œuvre des opérations de transformation, par réaction chimique, des constituants du minerai ou de solutions liquides ou de phases gazeuses intermédiaires, en des composés plus ou moins facilement séparables les uns des autres, soit par des opérations d’extraction, soit par des opérations de séparation. On classe ces opérations en trois familles :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la pyrométallurgie : opérations effectuées à haute température (de 500°C à plus de 1500°C).</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l’hydrométallurgie : opérations effectuées en milieu aqueux et à des températures relativement basses (25°C à 300°C) ;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l’électrométallurgie : opérations mettant en œuvre des électrolyses soit en milieu aqueux, donc à basse température, soit en sels fondus, donc à haute température.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La transformation, depuis le minerai jusqu’au métal liquide, peut mettre en œuvre successivement des opérations relevant de ces trois familles. Les deux premières familles d’opérations englobent de nombreuses  opérations unitaires ou élémentaires</a:t>
            </a:r>
            <a:r>
              <a:rPr lang="fr-FR" dirty="0"/>
              <a:t>.</a:t>
            </a:r>
            <a:endParaRPr lang="en-US" dirty="0"/>
          </a:p>
          <a:p>
            <a:pPr marL="0" indent="0">
              <a:buNone/>
            </a:pPr>
            <a:endParaRPr lang="en-US" dirty="0"/>
          </a:p>
        </p:txBody>
      </p:sp>
    </p:spTree>
    <p:extLst>
      <p:ext uri="{BB962C8B-B14F-4D97-AF65-F5344CB8AC3E}">
        <p14:creationId xmlns:p14="http://schemas.microsoft.com/office/powerpoint/2010/main" val="13899192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09749"/>
          </a:xfrm>
        </p:spPr>
        <p:txBody>
          <a:bodyPr>
            <a:normAutofit/>
          </a:bodyPr>
          <a:lstStyle/>
          <a:p>
            <a:r>
              <a:rPr lang="fr-FR" sz="2800" dirty="0" smtClean="0">
                <a:solidFill>
                  <a:srgbClr val="00B0F0"/>
                </a:solidFill>
                <a:latin typeface="Times New Roman" panose="02020603050405020304" pitchFamily="18" charset="0"/>
                <a:cs typeface="Times New Roman" panose="02020603050405020304" pitchFamily="18" charset="0"/>
              </a:rPr>
              <a:t>V-3- </a:t>
            </a:r>
            <a:r>
              <a:rPr lang="fr-FR" sz="2800" b="1" dirty="0">
                <a:solidFill>
                  <a:srgbClr val="00B0F0"/>
                </a:solidFill>
                <a:latin typeface="Times New Roman" panose="02020603050405020304" pitchFamily="18" charset="0"/>
                <a:cs typeface="Times New Roman" panose="02020603050405020304" pitchFamily="18" charset="0"/>
              </a:rPr>
              <a:t>Obtention de l’alumine pure</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76888" y="1319348"/>
            <a:ext cx="11444998" cy="5538651"/>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Le traitement de minerais d’Al est très différent de celui des oxydes par exemple le minerai de fer, car on ne peut pas procéder à une réduction chimique par les réducteurs CO, C. Cette réduction se déroule à plus de 2100°C étant proche à la température d’ébullition de Al (environ 2500°C) et on obtient </a:t>
            </a:r>
            <a:r>
              <a:rPr lang="fr-FR" dirty="0" smtClean="0">
                <a:latin typeface="Times New Roman" panose="02020603050405020304" pitchFamily="18" charset="0"/>
                <a:cs typeface="Times New Roman" panose="02020603050405020304" pitchFamily="18" charset="0"/>
              </a:rPr>
              <a:t>Al.</a:t>
            </a:r>
          </a:p>
          <a:p>
            <a:pPr marL="0" indent="0">
              <a:buNone/>
            </a:pPr>
            <a:r>
              <a:rPr lang="en-US" dirty="0">
                <a:latin typeface="Times New Roman" panose="02020603050405020304" pitchFamily="18" charset="0"/>
                <a:cs typeface="Times New Roman" panose="02020603050405020304" pitchFamily="18" charset="0"/>
              </a:rPr>
              <a:t>Al</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+ 3C </a:t>
            </a:r>
            <a:r>
              <a:rPr lang="en-US" dirty="0" smtClean="0">
                <a:latin typeface="Times New Roman" panose="02020603050405020304" pitchFamily="18" charset="0"/>
                <a:cs typeface="Times New Roman" panose="02020603050405020304" pitchFamily="18" charset="0"/>
              </a:rPr>
              <a:t>                     2Al </a:t>
            </a:r>
            <a:r>
              <a:rPr lang="en-US" dirty="0">
                <a:latin typeface="Times New Roman" panose="02020603050405020304" pitchFamily="18" charset="0"/>
                <a:cs typeface="Times New Roman" panose="02020603050405020304" pitchFamily="18" charset="0"/>
              </a:rPr>
              <a:t>+ 3CO</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Al</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3CO                      </a:t>
            </a:r>
            <a:r>
              <a:rPr lang="en-US" dirty="0">
                <a:latin typeface="Times New Roman" panose="02020603050405020304" pitchFamily="18" charset="0"/>
                <a:cs typeface="Times New Roman" panose="02020603050405020304" pitchFamily="18" charset="0"/>
              </a:rPr>
              <a:t>2Al + </a:t>
            </a:r>
            <a:r>
              <a:rPr lang="en-US" dirty="0" smtClean="0">
                <a:latin typeface="Times New Roman" panose="02020603050405020304" pitchFamily="18" charset="0"/>
                <a:cs typeface="Times New Roman" panose="02020603050405020304" pitchFamily="18" charset="0"/>
              </a:rPr>
              <a:t>3CO</a:t>
            </a:r>
            <a:r>
              <a:rPr lang="en-US" baseline="-25000" dirty="0" smtClean="0">
                <a:latin typeface="Times New Roman" panose="02020603050405020304" pitchFamily="18" charset="0"/>
                <a:cs typeface="Times New Roman" panose="02020603050405020304" pitchFamily="18" charset="0"/>
              </a:rPr>
              <a:t>2</a:t>
            </a:r>
          </a:p>
          <a:p>
            <a:pPr marL="0" indent="0">
              <a:buNone/>
            </a:pPr>
            <a:r>
              <a:rPr lang="fr-FR" dirty="0">
                <a:latin typeface="Times New Roman" panose="02020603050405020304" pitchFamily="18" charset="0"/>
                <a:cs typeface="Times New Roman" panose="02020603050405020304" pitchFamily="18" charset="0"/>
              </a:rPr>
              <a:t>Dans ces conditions l’alumine réduit et réagit activement avec le C ou le </a:t>
            </a:r>
            <a:r>
              <a:rPr lang="fr-FR" dirty="0" smtClean="0">
                <a:latin typeface="Times New Roman" panose="02020603050405020304" pitchFamily="18" charset="0"/>
                <a:cs typeface="Times New Roman" panose="02020603050405020304" pitchFamily="18" charset="0"/>
              </a:rPr>
              <a:t>CO en </a:t>
            </a:r>
            <a:r>
              <a:rPr lang="fr-FR" dirty="0">
                <a:latin typeface="Times New Roman" panose="02020603050405020304" pitchFamily="18" charset="0"/>
                <a:cs typeface="Times New Roman" panose="02020603050405020304" pitchFamily="18" charset="0"/>
              </a:rPr>
              <a:t>donnant le carbure d’aluminium : </a:t>
            </a:r>
            <a:endParaRPr lang="fr-FR" dirty="0" smtClean="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4Al + </a:t>
            </a:r>
            <a:r>
              <a:rPr lang="fr-FR" dirty="0" smtClean="0">
                <a:latin typeface="Times New Roman" panose="02020603050405020304" pitchFamily="18" charset="0"/>
                <a:cs typeface="Times New Roman" panose="02020603050405020304" pitchFamily="18" charset="0"/>
              </a:rPr>
              <a:t>3C                      Al</a:t>
            </a:r>
            <a:r>
              <a:rPr lang="fr-FR" baseline="-25000" dirty="0" smtClean="0">
                <a:latin typeface="Times New Roman" panose="02020603050405020304" pitchFamily="18" charset="0"/>
                <a:cs typeface="Times New Roman" panose="02020603050405020304" pitchFamily="18" charset="0"/>
              </a:rPr>
              <a:t>4</a:t>
            </a:r>
            <a:r>
              <a:rPr lang="fr-FR" dirty="0" smtClean="0">
                <a:latin typeface="Times New Roman" panose="02020603050405020304" pitchFamily="18" charset="0"/>
                <a:cs typeface="Times New Roman" panose="02020603050405020304" pitchFamily="18" charset="0"/>
              </a:rPr>
              <a:t>C</a:t>
            </a:r>
            <a:r>
              <a:rPr lang="fr-FR" baseline="-25000" dirty="0" smtClean="0">
                <a:latin typeface="Times New Roman" panose="02020603050405020304" pitchFamily="18" charset="0"/>
                <a:cs typeface="Times New Roman" panose="02020603050405020304" pitchFamily="18" charset="0"/>
              </a:rPr>
              <a:t>3</a:t>
            </a:r>
          </a:p>
          <a:p>
            <a:pPr marL="0" indent="0">
              <a:buNone/>
            </a:pPr>
            <a:r>
              <a:rPr lang="fr-FR" dirty="0">
                <a:latin typeface="Times New Roman" panose="02020603050405020304" pitchFamily="18" charset="0"/>
                <a:cs typeface="Times New Roman" panose="02020603050405020304" pitchFamily="18" charset="0"/>
              </a:rPr>
              <a:t>4Al + </a:t>
            </a:r>
            <a:r>
              <a:rPr lang="fr-FR" dirty="0" smtClean="0">
                <a:latin typeface="Times New Roman" panose="02020603050405020304" pitchFamily="18" charset="0"/>
                <a:cs typeface="Times New Roman" panose="02020603050405020304" pitchFamily="18" charset="0"/>
              </a:rPr>
              <a:t>6CO                      Al</a:t>
            </a:r>
            <a:r>
              <a:rPr lang="fr-FR" baseline="-25000" dirty="0" smtClean="0">
                <a:latin typeface="Times New Roman" panose="02020603050405020304" pitchFamily="18" charset="0"/>
                <a:cs typeface="Times New Roman" panose="02020603050405020304" pitchFamily="18" charset="0"/>
              </a:rPr>
              <a:t>4</a:t>
            </a:r>
            <a:r>
              <a:rPr lang="fr-FR" dirty="0" smtClean="0">
                <a:latin typeface="Times New Roman" panose="02020603050405020304" pitchFamily="18" charset="0"/>
                <a:cs typeface="Times New Roman" panose="02020603050405020304" pitchFamily="18" charset="0"/>
              </a:rPr>
              <a:t>C</a:t>
            </a:r>
            <a:r>
              <a:rPr lang="fr-FR" baseline="-25000" dirty="0" smtClean="0">
                <a:latin typeface="Times New Roman" panose="02020603050405020304" pitchFamily="18" charset="0"/>
                <a:cs typeface="Times New Roman" panose="02020603050405020304" pitchFamily="18" charset="0"/>
              </a:rPr>
              <a:t>3</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3CO</a:t>
            </a:r>
          </a:p>
          <a:p>
            <a:pPr marL="0" indent="0">
              <a:buNone/>
            </a:pPr>
            <a:r>
              <a:rPr lang="fr-FR" dirty="0">
                <a:latin typeface="Times New Roman" panose="02020603050405020304" pitchFamily="18" charset="0"/>
                <a:cs typeface="Times New Roman" panose="02020603050405020304" pitchFamily="18" charset="0"/>
              </a:rPr>
              <a:t>Qui a son tour s’évapore. Donc à cause de l’évaporation de Al et de son carbure la fusion réductrice est inapte à l’obtention de Al vu que Al est plus reducteur que les autres métaux usuels : Fe ; Cu ; Zn ayant une grande affinité pour 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on obtient par l’électrolyse à partir de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pur, en partant de ces facteurs on peut distinguer les deux (2) étapes principales de la métallurgie d’Al.</a:t>
            </a:r>
            <a:endParaRPr lang="en-US" dirty="0">
              <a:latin typeface="Times New Roman" panose="02020603050405020304" pitchFamily="18" charset="0"/>
              <a:cs typeface="Times New Roman" panose="02020603050405020304" pitchFamily="18" charset="0"/>
            </a:endParaRPr>
          </a:p>
          <a:p>
            <a:pPr marL="0" lvl="0" indent="0">
              <a:buNone/>
            </a:pPr>
            <a:r>
              <a:rPr lang="fr-FR" dirty="0" smtClean="0">
                <a:latin typeface="Times New Roman" panose="02020603050405020304" pitchFamily="18" charset="0"/>
                <a:cs typeface="Times New Roman" panose="02020603050405020304" pitchFamily="18" charset="0"/>
              </a:rPr>
              <a:t>a)Extraction </a:t>
            </a:r>
            <a:r>
              <a:rPr lang="fr-FR" dirty="0">
                <a:latin typeface="Times New Roman" panose="02020603050405020304" pitchFamily="18" charset="0"/>
                <a:cs typeface="Times New Roman" panose="02020603050405020304" pitchFamily="18" charset="0"/>
              </a:rPr>
              <a:t>de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à partir de son minerai ;</a:t>
            </a:r>
            <a:endParaRPr lang="en-US" dirty="0">
              <a:latin typeface="Times New Roman" panose="02020603050405020304" pitchFamily="18" charset="0"/>
              <a:cs typeface="Times New Roman" panose="02020603050405020304" pitchFamily="18" charset="0"/>
            </a:endParaRPr>
          </a:p>
          <a:p>
            <a:pPr marL="0" lvl="0" indent="0">
              <a:buNone/>
            </a:pPr>
            <a:r>
              <a:rPr lang="fr-FR" dirty="0" smtClean="0">
                <a:latin typeface="Times New Roman" panose="02020603050405020304" pitchFamily="18" charset="0"/>
                <a:cs typeface="Times New Roman" panose="02020603050405020304" pitchFamily="18" charset="0"/>
              </a:rPr>
              <a:t>b)Electrolyse </a:t>
            </a:r>
            <a:r>
              <a:rPr lang="fr-FR" dirty="0">
                <a:latin typeface="Times New Roman" panose="02020603050405020304" pitchFamily="18" charset="0"/>
                <a:cs typeface="Times New Roman" panose="02020603050405020304" pitchFamily="18" charset="0"/>
              </a:rPr>
              <a:t>de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obtenu pour élaborer l’Al primaire</a:t>
            </a:r>
            <a:r>
              <a:rPr lang="fr-FR" dirty="0"/>
              <a:t>.</a:t>
            </a:r>
            <a:endParaRPr lang="en-US" dirty="0"/>
          </a:p>
          <a:p>
            <a:pPr marL="0" indent="0">
              <a:buNone/>
            </a:pPr>
            <a:endParaRPr lang="en-US" dirty="0"/>
          </a:p>
        </p:txBody>
      </p:sp>
      <p:cxnSp>
        <p:nvCxnSpPr>
          <p:cNvPr id="9" name="Connecteur droit avec flèche 8"/>
          <p:cNvCxnSpPr/>
          <p:nvPr/>
        </p:nvCxnSpPr>
        <p:spPr>
          <a:xfrm>
            <a:off x="1514950" y="2317184"/>
            <a:ext cx="1235936" cy="101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flipV="1">
            <a:off x="1710893" y="2688495"/>
            <a:ext cx="1235936" cy="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p:nvPr/>
        </p:nvCxnSpPr>
        <p:spPr>
          <a:xfrm flipV="1">
            <a:off x="1514950" y="3835535"/>
            <a:ext cx="1235936" cy="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flipV="1">
            <a:off x="1340778" y="3455876"/>
            <a:ext cx="1235936" cy="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6740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00743"/>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a:t>
            </a:r>
            <a:r>
              <a:rPr lang="fr-FR" b="1" dirty="0" smtClean="0">
                <a:solidFill>
                  <a:srgbClr val="00B0F0"/>
                </a:solidFill>
                <a:latin typeface="Times New Roman" panose="02020603050405020304" pitchFamily="18" charset="0"/>
                <a:cs typeface="Times New Roman" panose="02020603050405020304" pitchFamily="18" charset="0"/>
              </a:rPr>
              <a:t>pure(suite)</a:t>
            </a:r>
            <a:endParaRPr lang="en-US" dirty="0"/>
          </a:p>
        </p:txBody>
      </p:sp>
      <p:sp>
        <p:nvSpPr>
          <p:cNvPr id="3" name="Espace réservé du contenu 2"/>
          <p:cNvSpPr>
            <a:spLocks noGrp="1"/>
          </p:cNvSpPr>
          <p:nvPr>
            <p:ph idx="1"/>
          </p:nvPr>
        </p:nvSpPr>
        <p:spPr>
          <a:xfrm>
            <a:off x="378823" y="1267097"/>
            <a:ext cx="11390811" cy="5394960"/>
          </a:xfrm>
        </p:spPr>
        <p:txBody>
          <a:bodyPr>
            <a:normAutofit fontScale="92500" lnSpcReduction="2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L’élaboration de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pur en dépendance de composition chimique minéralogique et propriété de matière première peut être effectué parles propriété suivante :</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Par voie sèche ;</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Acide ; </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Procédé par alunite</a:t>
            </a:r>
            <a:endParaRPr lang="en-US" dirty="0">
              <a:latin typeface="Times New Roman" panose="02020603050405020304" pitchFamily="18" charset="0"/>
              <a:cs typeface="Times New Roman" panose="02020603050405020304" pitchFamily="18" charset="0"/>
            </a:endParaRPr>
          </a:p>
          <a:p>
            <a:pPr lvl="0">
              <a:lnSpc>
                <a:spcPct val="150000"/>
              </a:lnSpc>
            </a:pPr>
            <a:r>
              <a:rPr lang="fr-FR" dirty="0">
                <a:latin typeface="Times New Roman" panose="02020603050405020304" pitchFamily="18" charset="0"/>
                <a:cs typeface="Times New Roman" panose="02020603050405020304" pitchFamily="18" charset="0"/>
              </a:rPr>
              <a:t>Procédé Bayer</a:t>
            </a:r>
            <a:endParaRPr lang="en-US"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r>
              <a:rPr lang="fr-FR" b="1" dirty="0">
                <a:latin typeface="Times New Roman" panose="02020603050405020304" pitchFamily="18" charset="0"/>
                <a:cs typeface="Times New Roman" panose="02020603050405020304" pitchFamily="18" charset="0"/>
              </a:rPr>
              <a:t>Le procédé par voie sèche (ou au Na</a:t>
            </a:r>
            <a:r>
              <a:rPr lang="fr-FR" b="1" baseline="-25000"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CO</a:t>
            </a:r>
            <a:r>
              <a:rPr lang="fr-FR" b="1" baseline="-25000" dirty="0">
                <a:latin typeface="Times New Roman" panose="02020603050405020304" pitchFamily="18" charset="0"/>
                <a:cs typeface="Times New Roman" panose="02020603050405020304" pitchFamily="18" charset="0"/>
              </a:rPr>
              <a:t>3</a:t>
            </a:r>
            <a:r>
              <a:rPr lang="fr-FR"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‘’Deville – Pechiney’’ mise au point par Saint Claire - Deville (Breveté sous le nom de Louis Chapelé) était celui qui a permis la première production industrielle débuté en 1858. Il consiste à une attaque à 1200°C de bauxite broyée et mélangé avec le Na</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L’alumine se transforme en Na</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AlO</a:t>
            </a:r>
            <a:r>
              <a:rPr lang="fr-FR" baseline="-25000" dirty="0">
                <a:latin typeface="Times New Roman" panose="02020603050405020304" pitchFamily="18" charset="0"/>
                <a:cs typeface="Times New Roman" panose="02020603050405020304" pitchFamily="18" charset="0"/>
              </a:rPr>
              <a:t>2, </a:t>
            </a:r>
            <a:r>
              <a:rPr lang="fr-FR" dirty="0">
                <a:latin typeface="Times New Roman" panose="02020603050405020304" pitchFamily="18" charset="0"/>
                <a:cs typeface="Times New Roman" panose="02020603050405020304" pitchFamily="18" charset="0"/>
              </a:rPr>
              <a:t>les oxydes de</a:t>
            </a:r>
            <a:r>
              <a:rPr lang="fr-FR" baseline="-25000"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titanes, Fer restes insolubles mais une partie de la silice soluble forme un silico – aluminate de sodium insoluble : Na</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AlO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.2SiO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.H</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L’aluminate de sodium dissous par la soude caustique est séparée des corps solides par filtration ensuite on fait passé le CO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à travers la liqueur (barboté) pour précipiter Al(OH)</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en reconstituant du carbonate de sodium</a:t>
            </a:r>
            <a:r>
              <a:rPr lang="fr-FR" dirty="0" smtClean="0">
                <a:latin typeface="Times New Roman" panose="02020603050405020304" pitchFamily="18" charset="0"/>
                <a:cs typeface="Times New Roman" panose="02020603050405020304" pitchFamily="18" charset="0"/>
              </a:rPr>
              <a:t>.</a:t>
            </a:r>
          </a:p>
          <a:p>
            <a:pPr marL="0" indent="0">
              <a:lnSpc>
                <a:spcPct val="150000"/>
              </a:lnSpc>
              <a:buNone/>
            </a:pPr>
            <a:endParaRPr lang="fr-FR"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610597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31371"/>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337700" y="1481320"/>
            <a:ext cx="11183740" cy="5376680"/>
          </a:xfrm>
        </p:spPr>
        <p:txBody>
          <a:bodyPr/>
          <a:lstStyle/>
          <a:p>
            <a:pPr marL="0" indent="0">
              <a:lnSpc>
                <a:spcPct val="150000"/>
              </a:lnSpc>
              <a:buNone/>
            </a:pPr>
            <a:r>
              <a:rPr lang="en-US" dirty="0">
                <a:latin typeface="Times New Roman" panose="02020603050405020304" pitchFamily="18" charset="0"/>
                <a:cs typeface="Times New Roman" panose="02020603050405020304" pitchFamily="18" charset="0"/>
              </a:rPr>
              <a:t>2Na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AlO</a:t>
            </a:r>
            <a:r>
              <a:rPr lang="en-US" baseline="-25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 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+ 3H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 </a:t>
            </a:r>
            <a:r>
              <a:rPr lang="en-US" dirty="0" smtClean="0">
                <a:latin typeface="Times New Roman" panose="02020603050405020304" pitchFamily="18" charset="0"/>
                <a:cs typeface="Times New Roman" panose="02020603050405020304" pitchFamily="18" charset="0"/>
              </a:rPr>
              <a:t>                      2Al(OH)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Na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3</a:t>
            </a:r>
            <a:endParaRPr lang="fr-FR" dirty="0" smtClean="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Ce </a:t>
            </a:r>
            <a:r>
              <a:rPr lang="fr-FR" dirty="0">
                <a:latin typeface="Times New Roman" panose="02020603050405020304" pitchFamily="18" charset="0"/>
                <a:cs typeface="Times New Roman" panose="02020603050405020304" pitchFamily="18" charset="0"/>
              </a:rPr>
              <a:t>dernier est récupérer et recyclé à l’attaque tandis que l’hydroxyde d’aluminium Al(OH)</a:t>
            </a:r>
            <a:r>
              <a:rPr lang="fr-FR" baseline="-25000" dirty="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est filtré, lavé et calciné à 1200°C pour obtenir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Ce procédé assure relativement des bons résultats en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contient seulement de petite quantité d’impuretés telles que : le Fe et Si mais il était très coûteux à cause de beaucoup de dépense en énergie calorifique et il est complètement abandonné aujourd’hui</a:t>
            </a:r>
            <a:r>
              <a:rPr lang="fr-F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4" name="Connecteur droit avec flèche 3"/>
          <p:cNvCxnSpPr/>
          <p:nvPr/>
        </p:nvCxnSpPr>
        <p:spPr>
          <a:xfrm flipV="1">
            <a:off x="2743065" y="1750422"/>
            <a:ext cx="1293359" cy="16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8458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773" y="126275"/>
            <a:ext cx="9276563" cy="552994"/>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311574" y="679269"/>
            <a:ext cx="11040049" cy="5891348"/>
          </a:xfrm>
        </p:spPr>
        <p:txBody>
          <a:bodyPr>
            <a:normAutofit/>
          </a:bodyPr>
          <a:lstStyle/>
          <a:p>
            <a:pPr>
              <a:lnSpc>
                <a:spcPct val="150000"/>
              </a:lnSpc>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Le procédé acide est appliqué pour les minerais d’aluminium en haute teneur en silice, exemple : pour les Kaolins contenant jusqu’à 32 – 39 %, alors que la teneur en oxyde de fer doit être faible pas plus de 2 %. Après grillage du minerai pour éliminer l’humidité et les rendre plus attaquable par l’acide minéral, (sulfurique, chloridrique). </a:t>
            </a:r>
          </a:p>
          <a:p>
            <a:pPr marL="0" lvl="0" indent="0">
              <a:lnSpc>
                <a:spcPct val="150000"/>
              </a:lnSpc>
              <a:buNone/>
            </a:pPr>
            <a:r>
              <a:rPr lang="fr-FR" dirty="0" smtClean="0">
                <a:latin typeface="Times New Roman" panose="02020603050405020304" pitchFamily="18" charset="0"/>
                <a:cs typeface="Times New Roman" panose="02020603050405020304" pitchFamily="18" charset="0"/>
              </a:rPr>
              <a:t>A </a:t>
            </a:r>
            <a:r>
              <a:rPr lang="fr-FR" dirty="0">
                <a:latin typeface="Times New Roman" panose="02020603050405020304" pitchFamily="18" charset="0"/>
                <a:cs typeface="Times New Roman" panose="02020603050405020304" pitchFamily="18" charset="0"/>
              </a:rPr>
              <a:t>la suite de laquelle on obtient les sels correspondants solubles (AlCl</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(SO4)</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tandis que l’essentielle partie des impuretés restent </a:t>
            </a:r>
            <a:r>
              <a:rPr lang="fr-FR" dirty="0" smtClean="0">
                <a:latin typeface="Times New Roman" panose="02020603050405020304" pitchFamily="18" charset="0"/>
                <a:cs typeface="Times New Roman" panose="02020603050405020304" pitchFamily="18" charset="0"/>
              </a:rPr>
              <a:t>insoluble.</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dirty="0" smtClean="0">
                <a:latin typeface="Times New Roman" panose="02020603050405020304" pitchFamily="18" charset="0"/>
                <a:cs typeface="Times New Roman" panose="02020603050405020304" pitchFamily="18" charset="0"/>
              </a:rPr>
              <a:t>Après </a:t>
            </a:r>
            <a:r>
              <a:rPr lang="fr-FR" dirty="0">
                <a:latin typeface="Times New Roman" panose="02020603050405020304" pitchFamily="18" charset="0"/>
                <a:cs typeface="Times New Roman" panose="02020603050405020304" pitchFamily="18" charset="0"/>
              </a:rPr>
              <a:t>l’élimination des impuretés la solution du sel d’aluminium est décomposée pour obtenir l’hydrate d’aluminium qui subit ensuite la calcination en vue d’obtenir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Mais le procédé s’est révélé non économique par suite de la difficulté à produire des sels d’aluminium de pureté requise à cause du passage partielle des oxydes de fer et du titane dans la solution : ils forment à leurs tours des sels ayant les propriétés très proches au sel d’aluminium et leurs séparations sont difficiles.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 silice ne passe pas dans la solution et sa séparation est relativement facile et peine aussi la régénération des acides pour les réutilisés. Au cours de procédé les appareillages utilisés sont chères c’est pourquoi le procédé n’a pas trouvé l’emploi dans l’industrie d’aluminium.</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680651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4877" y="100149"/>
            <a:ext cx="6703180" cy="579120"/>
          </a:xfrm>
        </p:spPr>
        <p:txBody>
          <a:bodyPr>
            <a:normAutofit fontScale="90000"/>
          </a:bodyPr>
          <a:lstStyle/>
          <a:p>
            <a:r>
              <a:rPr lang="fr-FR" dirty="0" smtClean="0">
                <a:latin typeface="Agency FB" panose="020B0503020202020204" pitchFamily="34" charset="0"/>
              </a:rPr>
              <a:t>Schéma du procédé par voie sèche</a:t>
            </a:r>
            <a:endParaRPr lang="en-US" dirty="0">
              <a:latin typeface="Agency FB" panose="020B0503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468" y="679269"/>
            <a:ext cx="7955280" cy="6021976"/>
          </a:xfrm>
        </p:spPr>
      </p:pic>
    </p:spTree>
    <p:extLst>
      <p:ext uri="{BB962C8B-B14F-4D97-AF65-F5344CB8AC3E}">
        <p14:creationId xmlns:p14="http://schemas.microsoft.com/office/powerpoint/2010/main" val="4108223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18309"/>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209005" y="1520509"/>
            <a:ext cx="10985863" cy="4971731"/>
          </a:xfrm>
        </p:spPr>
        <p:txBody>
          <a:bodyPr>
            <a:normAutofit/>
          </a:bodyPr>
          <a:lstStyle/>
          <a:p>
            <a:pPr lvl="0">
              <a:lnSpc>
                <a:spcPct val="150000"/>
              </a:lnSpc>
              <a:buFont typeface="Wingdings" panose="05000000000000000000" pitchFamily="2" charset="2"/>
              <a:buChar char="v"/>
            </a:pPr>
            <a:r>
              <a:rPr lang="fr-FR" b="1" dirty="0">
                <a:latin typeface="Times New Roman" panose="02020603050405020304" pitchFamily="18" charset="0"/>
                <a:cs typeface="Times New Roman" panose="02020603050405020304" pitchFamily="18" charset="0"/>
              </a:rPr>
              <a:t>Procédé d’alunite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 minerai est soumis à une calcination à 750°C pour décomposer le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(SO4)</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le produit des sulfates est traité par le procédé Bayer. L’hydrate obtenu est lavé pour extraire les sulfates alcalins, récupérer après traitement au chlorure de sodium sous forme de potassium de sodium, on récupère des quantités importantes de l’acide sulfurique.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L’alumine obtenu à la qualité de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 </a:t>
            </a:r>
            <a:r>
              <a:rPr lang="fr-FR" dirty="0">
                <a:latin typeface="Times New Roman" panose="02020603050405020304" pitchFamily="18" charset="0"/>
                <a:cs typeface="Times New Roman" panose="02020603050405020304" pitchFamily="18" charset="0"/>
              </a:rPr>
              <a:t>broyée, mais le procédé est gros consommateur d’énergie </a:t>
            </a:r>
            <a:r>
              <a:rPr lang="fr-FR" dirty="0" smtClean="0">
                <a:latin typeface="Times New Roman" panose="02020603050405020304" pitchFamily="18" charset="0"/>
                <a:cs typeface="Times New Roman" panose="02020603050405020304" pitchFamily="18" charset="0"/>
              </a:rPr>
              <a:t>thermique.</a:t>
            </a:r>
          </a:p>
          <a:p>
            <a:pPr>
              <a:lnSpc>
                <a:spcPct val="150000"/>
              </a:lnSpc>
              <a:buFont typeface="Wingdings" panose="05000000000000000000" pitchFamily="2" charset="2"/>
              <a:buChar char="v"/>
            </a:pPr>
            <a:r>
              <a:rPr lang="fr-FR" b="1" dirty="0" smtClean="0">
                <a:latin typeface="Times New Roman" panose="02020603050405020304" pitchFamily="18" charset="0"/>
                <a:cs typeface="Times New Roman" panose="02020603050405020304" pitchFamily="18" charset="0"/>
              </a:rPr>
              <a:t>PROCEDE </a:t>
            </a:r>
            <a:r>
              <a:rPr lang="fr-FR" b="1" dirty="0">
                <a:latin typeface="Times New Roman" panose="02020603050405020304" pitchFamily="18" charset="0"/>
                <a:cs typeface="Times New Roman" panose="02020603050405020304" pitchFamily="18" charset="0"/>
              </a:rPr>
              <a:t>BAYER</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C’est en 1887 que Bayer de nationalité Autrichienne mais travaillant en Russie, dépose son brevet de fabrication d’Al dans tous les pays qui s’était lancer dans la production d’Al à partir de la bauxite et d’autres matières semblables contenant de l’alumine.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724625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854" y="348343"/>
            <a:ext cx="7264883" cy="579120"/>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246259" y="1050245"/>
            <a:ext cx="10948609" cy="4305525"/>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Le principe de base de ce procédé est la dissolution de l’alumine contenue dans la bauxite par la soude caustique, la séparation des impuretés insolubles (boues rouges) et la composition des solutions pour précipiter l’hydrate d’alumine, cela implique un certain nombre d’opérations telles que : concassage, broyage, attaque à haute température 107-108°C, dessablage, décantation, filtration rouge ou de contrôle, échange, décomposition(précipitation) de l’alumine avec un stade ultérieur  de calcination.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Pour obtenir l’alumine utilisable dans les cuves d’électrolyse, cette fabrication en outre de la bauxite consommatrice de l’énergie, d’eau et soude étant assez variable en fonction de la nature de la bauxite traitée par exemple : les consommations spécifiques (pour 1t de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il faut environ 2,1-2,2t de bauxite, soude 80-100Kg/l, eau (vapeur d’eau ≤ 7t), fioul ou mazout 80-250 kg dont 100 kg pour la calcination, énergie électrique  environ 200 ka, le produit calciné peut contenir de 99,3-99,5%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333177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39931"/>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389950" y="1324566"/>
            <a:ext cx="11013923" cy="5076234"/>
          </a:xfrm>
        </p:spPr>
        <p:txBody>
          <a:bodyPr>
            <a:normAutofit/>
          </a:bodyPr>
          <a:lstStyle/>
          <a:p>
            <a:pPr marL="0" indent="0">
              <a:lnSpc>
                <a:spcPct val="150000"/>
              </a:lnSpc>
              <a:buNone/>
            </a:pPr>
            <a:r>
              <a:rPr lang="fr-FR" dirty="0">
                <a:latin typeface="Times New Roman" panose="02020603050405020304" pitchFamily="18" charset="0"/>
                <a:cs typeface="Times New Roman" panose="02020603050405020304" pitchFamily="18" charset="0"/>
              </a:rPr>
              <a:t>Le procédé comprend cinq (5) étapes : </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Le minerai de bauxite est dans un premier temps concassé à l’état de morceaux de diamètre inférieur à 30 mm. Ensuite, il est plus finement broyé pour obtenir des grains de diamètre inférieur à 315 micromètre. Le broyage est nécessaire pour augmenter la surface de contact entre la liqueur recyclée et la bauxite afin d’améliorer le rendement de </a:t>
            </a:r>
            <a:r>
              <a:rPr lang="fr-FR" dirty="0" smtClean="0">
                <a:latin typeface="Times New Roman" panose="02020603050405020304" pitchFamily="18" charset="0"/>
                <a:cs typeface="Times New Roman" panose="02020603050405020304" pitchFamily="18" charset="0"/>
              </a:rPr>
              <a:t>l’attaque.</a:t>
            </a:r>
          </a:p>
          <a:p>
            <a:pPr lvl="0">
              <a:lnSpc>
                <a:spcPct val="150000"/>
              </a:lnSpc>
              <a:buFont typeface="Wingdings" panose="05000000000000000000" pitchFamily="2" charset="2"/>
              <a:buChar char="§"/>
            </a:pPr>
            <a:r>
              <a:rPr lang="fr-FR" b="1" dirty="0">
                <a:latin typeface="Times New Roman" panose="02020603050405020304" pitchFamily="18" charset="0"/>
                <a:cs typeface="Times New Roman" panose="02020603050405020304" pitchFamily="18" charset="0"/>
              </a:rPr>
              <a:t>Attaque de la bauxite</a:t>
            </a:r>
            <a:endParaRPr lang="en-US" b="1"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 mélange bauxite – liqueur provenant du broyage (pulpe) est préchauffée puis envoyé dans les autoclaves d’attaque pendant plusieurs heures. La température et la pression à laquelle est soumise la pulpe dans les autoclaves dépendent de la bauxite et du type de procédé. Une bauxite hydrargillitique peut s’attaquer à pression atmosphérique tandis que quelques dizaines de bars et plus de 250°C sont nécessaire pour solubiliser l’alumine présente dans une bauxite diasporique. </a:t>
            </a:r>
            <a:r>
              <a:rPr lang="fr-FR"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864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92183"/>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376887" y="1201783"/>
            <a:ext cx="10896357" cy="5329646"/>
          </a:xfrm>
        </p:spPr>
        <p:txBody>
          <a:bodyPr>
            <a:normAutofit/>
          </a:bodyPr>
          <a:lstStyle/>
          <a:p>
            <a:pPr lvl="0">
              <a:lnSpc>
                <a:spcPct val="150000"/>
              </a:lnSpc>
              <a:buFont typeface="Wingdings" panose="05000000000000000000" pitchFamily="2" charset="2"/>
              <a:buChar char="§"/>
            </a:pPr>
            <a:r>
              <a:rPr lang="fr-FR" b="1" dirty="0">
                <a:latin typeface="Times New Roman" panose="02020603050405020304" pitchFamily="18" charset="0"/>
                <a:cs typeface="Times New Roman" panose="02020603050405020304" pitchFamily="18" charset="0"/>
              </a:rPr>
              <a:t>Décantation et Lavage des boues </a:t>
            </a:r>
            <a:endParaRPr lang="en-US" b="1"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Cette étape a pour objectif de séparer les deux (2) phases de la pulpe :</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dirty="0">
                <a:latin typeface="Times New Roman" panose="02020603050405020304" pitchFamily="18" charset="0"/>
                <a:cs typeface="Times New Roman" panose="02020603050405020304" pitchFamily="18" charset="0"/>
              </a:rPr>
              <a:t>La liqueur contenant l’aluminate de soude ;</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dirty="0">
                <a:latin typeface="Times New Roman" panose="02020603050405020304" pitchFamily="18" charset="0"/>
                <a:cs typeface="Times New Roman" panose="02020603050405020304" pitchFamily="18" charset="0"/>
              </a:rPr>
              <a:t>Les boues appauvries en alumine.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 séparation des boues de la liqueur composant la pulpe s’effectue par décantation. Les particules solides tombes au fond du bac de décantation (plusieurs dizaines de mètres de diamètre) et sont extraites par pompage vers le lavage des boues. La liqueur surnageante est filtrée puis envoyée à la précipitation</a:t>
            </a:r>
            <a:r>
              <a:rPr lang="fr-FR" dirty="0" smtClean="0"/>
              <a:t>.</a:t>
            </a:r>
          </a:p>
        </p:txBody>
      </p:sp>
    </p:spTree>
    <p:extLst>
      <p:ext uri="{BB962C8B-B14F-4D97-AF65-F5344CB8AC3E}">
        <p14:creationId xmlns:p14="http://schemas.microsoft.com/office/powerpoint/2010/main" val="3425688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1209" y="243840"/>
            <a:ext cx="8596668" cy="566057"/>
          </a:xfrm>
        </p:spPr>
        <p:txBody>
          <a:bodyPr>
            <a:normAutofit fontScale="90000"/>
          </a:bodyPr>
          <a:lstStyle/>
          <a:p>
            <a:r>
              <a:rPr lang="fr-FR" dirty="0" smtClean="0">
                <a:solidFill>
                  <a:srgbClr val="00B0F0"/>
                </a:solidFill>
                <a:latin typeface="Times New Roman" panose="02020603050405020304" pitchFamily="18" charset="0"/>
                <a:cs typeface="Times New Roman" panose="02020603050405020304" pitchFamily="18" charset="0"/>
              </a:rPr>
              <a:t>V-3- </a:t>
            </a:r>
            <a:r>
              <a:rPr lang="fr-FR" b="1" dirty="0">
                <a:solidFill>
                  <a:srgbClr val="00B0F0"/>
                </a:solidFill>
                <a:latin typeface="Times New Roman" panose="02020603050405020304" pitchFamily="18" charset="0"/>
                <a:cs typeface="Times New Roman" panose="02020603050405020304" pitchFamily="18" charset="0"/>
              </a:rPr>
              <a:t>Obtention de l’alumine pure(suite)</a:t>
            </a:r>
            <a:endParaRPr lang="en-US" dirty="0"/>
          </a:p>
        </p:txBody>
      </p:sp>
      <p:sp>
        <p:nvSpPr>
          <p:cNvPr id="3" name="Espace réservé du contenu 2"/>
          <p:cNvSpPr>
            <a:spLocks noGrp="1"/>
          </p:cNvSpPr>
          <p:nvPr>
            <p:ph idx="1"/>
          </p:nvPr>
        </p:nvSpPr>
        <p:spPr>
          <a:xfrm>
            <a:off x="376888" y="1024119"/>
            <a:ext cx="11209866" cy="5193800"/>
          </a:xfrm>
        </p:spPr>
        <p:txBody>
          <a:bodyPr>
            <a:normAutofit fontScale="92500"/>
          </a:bodyPr>
          <a:lstStyle/>
          <a:p>
            <a:pPr lvl="0">
              <a:lnSpc>
                <a:spcPct val="150000"/>
              </a:lnSpc>
              <a:buFont typeface="Wingdings" panose="05000000000000000000" pitchFamily="2" charset="2"/>
              <a:buChar char="§"/>
            </a:pPr>
            <a:r>
              <a:rPr lang="fr-FR" b="1" dirty="0">
                <a:latin typeface="Times New Roman" panose="02020603050405020304" pitchFamily="18" charset="0"/>
                <a:cs typeface="Times New Roman" panose="02020603050405020304" pitchFamily="18" charset="0"/>
              </a:rPr>
              <a:t>La cristallisation de l’hydrate</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dirty="0">
                <a:latin typeface="Times New Roman" panose="02020603050405020304" pitchFamily="18" charset="0"/>
                <a:cs typeface="Times New Roman" panose="02020603050405020304" pitchFamily="18" charset="0"/>
              </a:rPr>
              <a:t>La liqueur est refroidie, dilué avec l’eau de lavage des boues rouges puis envoyé dans d’immenses bacs agités (plusieurs milliers de 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L’hydrate d’alumine précipite lentement de bac en bac au fur et à mesure que la température diminue. Les grains d’hydrate sont maintenus en suspension afin de ne pas décanter au fond des bacs. Au dernier bac de précipitation, on récupère la suspension surnageante. La liqueur est ensuite filtrée afin de séparer l’hydrate humide et la liqueur appauvrie en alumine. Celle-ci est alors envoyé à l’attaque de la bauxite ou elle sera enrichie en soude et </a:t>
            </a:r>
            <a:r>
              <a:rPr lang="fr-FR" dirty="0" smtClean="0">
                <a:latin typeface="Times New Roman" panose="02020603050405020304" pitchFamily="18" charset="0"/>
                <a:cs typeface="Times New Roman" panose="02020603050405020304" pitchFamily="18" charset="0"/>
              </a:rPr>
              <a:t>chaux</a:t>
            </a:r>
          </a:p>
          <a:p>
            <a:pPr lvl="0">
              <a:buFont typeface="Wingdings" panose="05000000000000000000" pitchFamily="2" charset="2"/>
              <a:buChar char="§"/>
            </a:pPr>
            <a:r>
              <a:rPr lang="fr-FR" b="1" dirty="0">
                <a:latin typeface="Times New Roman" panose="02020603050405020304" pitchFamily="18" charset="0"/>
                <a:cs typeface="Times New Roman" panose="02020603050405020304" pitchFamily="18" charset="0"/>
              </a:rPr>
              <a:t>La calcination de l’hydrate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L’hydrate humide est calciné dans des fours (long four rotatif faiblement incliné) les mieux adapté à la préparer des alumines calcinées. L’utilisation des fours statiques à lit fluidisé est réservée aux alumines de transitions destinés à la fabrication de l’aluminium. L’ensemble des caractéristiques de l’alumine calcinée est très variable et dépend des conditions de calcination. La soude est la principale impureté issue du procédé Bayer, ceux-ci étant gênant pour certaines applications </a:t>
            </a:r>
            <a:r>
              <a:rPr lang="fr-FR" dirty="0" smtClean="0">
                <a:latin typeface="Times New Roman" panose="02020603050405020304" pitchFamily="18" charset="0"/>
                <a:cs typeface="Times New Roman" panose="02020603050405020304" pitchFamily="18" charset="0"/>
              </a:rPr>
              <a:t>techniques.</a:t>
            </a:r>
          </a:p>
          <a:p>
            <a:pPr marL="0" indent="0">
              <a:buNone/>
            </a:pPr>
            <a:r>
              <a:rPr lang="fr-FR" dirty="0">
                <a:latin typeface="Times New Roman" panose="02020603050405020304" pitchFamily="18" charset="0"/>
                <a:cs typeface="Times New Roman" panose="02020603050405020304" pitchFamily="18" charset="0"/>
              </a:rPr>
              <a:t>La réaction de la calcination se déroule comme suit : </a:t>
            </a:r>
            <a:r>
              <a:rPr lang="fr-FR" dirty="0" smtClean="0">
                <a:latin typeface="Times New Roman" panose="02020603050405020304" pitchFamily="18" charset="0"/>
                <a:cs typeface="Times New Roman" panose="02020603050405020304" pitchFamily="18" charset="0"/>
              </a:rPr>
              <a:t> </a:t>
            </a:r>
            <a:r>
              <a:rPr lang="fr-FR" baseline="-25000" dirty="0"/>
              <a:t>2</a:t>
            </a:r>
            <a:r>
              <a:rPr lang="fr-FR" dirty="0"/>
              <a:t>Al(OH)</a:t>
            </a:r>
            <a:r>
              <a:rPr lang="fr-FR" baseline="-25000" dirty="0"/>
              <a:t>3</a:t>
            </a:r>
            <a:r>
              <a:rPr lang="fr-FR" dirty="0"/>
              <a:t> </a:t>
            </a:r>
            <a:r>
              <a:rPr lang="fr-FR" dirty="0" smtClean="0"/>
              <a:t>                Al</a:t>
            </a:r>
            <a:r>
              <a:rPr lang="fr-FR" baseline="-25000" dirty="0" smtClean="0"/>
              <a:t>2</a:t>
            </a:r>
            <a:r>
              <a:rPr lang="fr-FR" dirty="0" smtClean="0"/>
              <a:t>O</a:t>
            </a:r>
            <a:r>
              <a:rPr lang="fr-FR" baseline="-25000" dirty="0" smtClean="0"/>
              <a:t>3</a:t>
            </a:r>
            <a:r>
              <a:rPr lang="fr-FR" dirty="0" smtClean="0"/>
              <a:t> +  </a:t>
            </a:r>
            <a:r>
              <a:rPr lang="fr-FR" baseline="-25000" dirty="0"/>
              <a:t>3</a:t>
            </a:r>
            <a:r>
              <a:rPr lang="fr-FR" dirty="0"/>
              <a:t>H</a:t>
            </a:r>
            <a:r>
              <a:rPr lang="fr-FR" baseline="-25000" dirty="0"/>
              <a:t>2</a:t>
            </a:r>
            <a:r>
              <a:rPr lang="fr-FR" dirty="0"/>
              <a:t>O</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cxnSp>
        <p:nvCxnSpPr>
          <p:cNvPr id="4" name="Connecteur droit avec flèche 3"/>
          <p:cNvCxnSpPr/>
          <p:nvPr/>
        </p:nvCxnSpPr>
        <p:spPr>
          <a:xfrm flipV="1">
            <a:off x="5981821" y="5853930"/>
            <a:ext cx="10096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942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0042" y="256903"/>
            <a:ext cx="10479505" cy="435429"/>
          </a:xfrm>
        </p:spPr>
        <p:txBody>
          <a:bodyPr>
            <a:normAutofit fontScale="90000"/>
          </a:bodyPr>
          <a:lstStyle/>
          <a:p>
            <a:r>
              <a:rPr lang="fr-FR" sz="2700" b="1" dirty="0" smtClean="0">
                <a:solidFill>
                  <a:schemeClr val="tx2"/>
                </a:solidFill>
                <a:latin typeface="Times New Roman" panose="02020603050405020304" pitchFamily="18" charset="0"/>
                <a:cs typeface="Times New Roman" panose="02020603050405020304" pitchFamily="18" charset="0"/>
              </a:rPr>
              <a:t>1.4.PROCEDE </a:t>
            </a:r>
            <a:r>
              <a:rPr lang="fr-FR" sz="2700" b="1" dirty="0">
                <a:solidFill>
                  <a:schemeClr val="tx2"/>
                </a:solidFill>
                <a:latin typeface="Times New Roman" panose="02020603050405020304" pitchFamily="18" charset="0"/>
                <a:cs typeface="Times New Roman" panose="02020603050405020304" pitchFamily="18" charset="0"/>
              </a:rPr>
              <a:t>D’ELABORATION DES METAUX ET ALLIAGE</a:t>
            </a:r>
            <a:r>
              <a:rPr lang="en-US" dirty="0"/>
              <a:t/>
            </a:r>
            <a:br>
              <a:rPr lang="en-US" dirty="0"/>
            </a:br>
            <a:endParaRPr lang="en-US" dirty="0"/>
          </a:p>
        </p:txBody>
      </p:sp>
      <p:sp>
        <p:nvSpPr>
          <p:cNvPr id="3" name="Espace réservé du contenu 2"/>
          <p:cNvSpPr>
            <a:spLocks noGrp="1"/>
          </p:cNvSpPr>
          <p:nvPr>
            <p:ph idx="1"/>
          </p:nvPr>
        </p:nvSpPr>
        <p:spPr>
          <a:xfrm>
            <a:off x="391885" y="692332"/>
            <a:ext cx="10202091" cy="5768565"/>
          </a:xfrm>
        </p:spPr>
        <p:txBody>
          <a:bodyPr>
            <a:normAutofit fontScale="92500" lnSpcReduction="20000"/>
          </a:bodyPr>
          <a:lstStyle/>
          <a:p>
            <a:pPr marL="0" lvl="0" indent="0">
              <a:buNone/>
            </a:pPr>
            <a:r>
              <a:rPr lang="fr-FR" b="1" dirty="0" smtClean="0"/>
              <a:t>1.4.1.Minerai </a:t>
            </a:r>
            <a:endParaRPr lang="en-US" dirty="0"/>
          </a:p>
          <a:p>
            <a:pPr marL="0" indent="0">
              <a:lnSpc>
                <a:spcPct val="150000"/>
              </a:lnSpc>
              <a:buNone/>
            </a:pPr>
            <a:r>
              <a:rPr lang="fr-FR" dirty="0">
                <a:latin typeface="Times New Roman" panose="02020603050405020304" pitchFamily="18" charset="0"/>
                <a:cs typeface="Times New Roman" panose="02020603050405020304" pitchFamily="18" charset="0"/>
              </a:rPr>
              <a:t>Généralement tous les métaux ne se trouvent pas à l'état natif (état pur) dans la nature, mais sous forme de roche, terre appelée minerai, seuls quelques métaux (Au, Ag, Hg) peuvent se trouver à l'état pur. Le minerai est une combinaison d'un métal ou de plusieurs métaux avec d'autres éléments tels que 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N</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P, S etc... en plus il contient de l'eau d'hydratation. Le minerai est une substance minérale qui baigne dans une substance stérile appelée gangue. Les minerais qu'on rencontre dans la nature sont sous forme d'oxydes (Fe</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carbonates (CaCO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sulfures (</a:t>
            </a:r>
            <a:r>
              <a:rPr lang="fr-FR" dirty="0" err="1">
                <a:latin typeface="Times New Roman" panose="02020603050405020304" pitchFamily="18" charset="0"/>
                <a:cs typeface="Times New Roman" panose="02020603050405020304" pitchFamily="18" charset="0"/>
              </a:rPr>
              <a:t>PbS</a:t>
            </a:r>
            <a:r>
              <a:rPr lang="fr-FR" dirty="0">
                <a:latin typeface="Times New Roman" panose="02020603050405020304" pitchFamily="18" charset="0"/>
                <a:cs typeface="Times New Roman" panose="02020603050405020304" pitchFamily="18" charset="0"/>
              </a:rPr>
              <a:t>) ou silicates (Al</a:t>
            </a:r>
            <a:r>
              <a:rPr lang="fr-FR" baseline="-25000" dirty="0">
                <a:latin typeface="Times New Roman" panose="02020603050405020304" pitchFamily="18" charset="0"/>
                <a:cs typeface="Times New Roman" panose="02020603050405020304" pitchFamily="18" charset="0"/>
              </a:rPr>
              <a:t>4</a:t>
            </a:r>
            <a:r>
              <a:rPr lang="fr-FR" dirty="0">
                <a:latin typeface="Times New Roman" panose="02020603050405020304" pitchFamily="18" charset="0"/>
                <a:cs typeface="Times New Roman" panose="02020603050405020304" pitchFamily="18" charset="0"/>
              </a:rPr>
              <a:t>(SiO</a:t>
            </a:r>
            <a:r>
              <a:rPr lang="fr-FR" baseline="-25000" dirty="0">
                <a:latin typeface="Times New Roman" panose="02020603050405020304" pitchFamily="18" charset="0"/>
                <a:cs typeface="Times New Roman" panose="02020603050405020304" pitchFamily="18" charset="0"/>
              </a:rPr>
              <a:t>4</a:t>
            </a:r>
            <a:r>
              <a:rPr lang="fr-F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La possibilité d'exploitation économique d'un minerai dépend de la teneur du métal de base, de l'abondance ou de la rareté du métal. Industriellement on qualifie de minerai tout produit minéral dont on peut extraire un métal ou un alliage à un prix de revient convenable. Le mot minerai est donc un terme économique et non minéralogique, la teneur minimale des minerais exploitables dépend essentiellement de la valeur du métal. Ainsi un quartz aurifère contenant 20g d'or à la tonne est considéré comme un minerai riche alors qu'une roche à 20% de fer (teneur 10.000 fois plus grande) n'est pas exploitée en général. Avant l'extraction du métal de son minerai, ce dernier subit une préparation au préalable qui consiste au : a) Concassage des gros morceaux à l'aide de concasseur rotatif, à mâchoires ou à marteaux. b) Broyage pour obtenir du minerai encore plus fin. c) Triage, lavage du minerai par flottation (enrichissement).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954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48937"/>
          </a:xfrm>
        </p:spPr>
        <p:txBody>
          <a:bodyPr>
            <a:normAutofit fontScale="90000"/>
          </a:bodyPr>
          <a:lstStyle/>
          <a:p>
            <a:pPr algn="ctr"/>
            <a:r>
              <a:rPr lang="fr-FR" b="1" dirty="0" smtClean="0">
                <a:solidFill>
                  <a:srgbClr val="7030A0"/>
                </a:solidFill>
                <a:latin typeface="Times New Roman" panose="02020603050405020304" pitchFamily="18" charset="0"/>
                <a:cs typeface="Times New Roman" panose="02020603050405020304" pitchFamily="18" charset="0"/>
              </a:rPr>
              <a:t>V.4- </a:t>
            </a:r>
            <a:r>
              <a:rPr lang="fr-FR" b="1" dirty="0">
                <a:solidFill>
                  <a:srgbClr val="7030A0"/>
                </a:solidFill>
                <a:latin typeface="Times New Roman" panose="02020603050405020304" pitchFamily="18" charset="0"/>
                <a:cs typeface="Times New Roman" panose="02020603050405020304" pitchFamily="18" charset="0"/>
              </a:rPr>
              <a:t>Electrolyse de l’aluminium </a:t>
            </a:r>
            <a:r>
              <a:rPr lang="en-US" dirty="0"/>
              <a:t/>
            </a:r>
            <a:br>
              <a:rPr lang="en-US" dirty="0"/>
            </a:br>
            <a:endParaRPr lang="en-US" dirty="0"/>
          </a:p>
        </p:txBody>
      </p:sp>
      <p:sp>
        <p:nvSpPr>
          <p:cNvPr id="3" name="Espace réservé du contenu 2"/>
          <p:cNvSpPr>
            <a:spLocks noGrp="1"/>
          </p:cNvSpPr>
          <p:nvPr>
            <p:ph idx="1"/>
          </p:nvPr>
        </p:nvSpPr>
        <p:spPr>
          <a:xfrm>
            <a:off x="363825" y="1494384"/>
            <a:ext cx="11288244" cy="3880773"/>
          </a:xfrm>
        </p:spPr>
        <p:txBody>
          <a:bodyPr>
            <a:normAutofit/>
          </a:bodyPr>
          <a:lstStyle/>
          <a:p>
            <a:pPr marL="0" indent="0">
              <a:lnSpc>
                <a:spcPct val="150000"/>
              </a:lnSpc>
              <a:buNone/>
            </a:pPr>
            <a:r>
              <a:rPr lang="fr-FR" dirty="0" smtClean="0">
                <a:latin typeface="Times New Roman" panose="02020603050405020304" pitchFamily="18" charset="0"/>
                <a:cs typeface="Times New Roman" panose="02020603050405020304" pitchFamily="18" charset="0"/>
              </a:rPr>
              <a:t>Ce </a:t>
            </a:r>
            <a:r>
              <a:rPr lang="fr-FR" dirty="0">
                <a:latin typeface="Times New Roman" panose="02020603050405020304" pitchFamily="18" charset="0"/>
                <a:cs typeface="Times New Roman" panose="02020603050405020304" pitchFamily="18" charset="0"/>
              </a:rPr>
              <a:t>procédé a été par Hall Héroult, qui consiste à l’électrolyse de l’alumine dissoute dans un bain à base de cryolite (Na</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AlF</a:t>
            </a:r>
            <a:r>
              <a:rPr lang="fr-FR" baseline="-25000" dirty="0">
                <a:latin typeface="Times New Roman" panose="02020603050405020304" pitchFamily="18" charset="0"/>
                <a:cs typeface="Times New Roman" panose="02020603050405020304" pitchFamily="18" charset="0"/>
              </a:rPr>
              <a:t>6</a:t>
            </a:r>
            <a:r>
              <a:rPr lang="fr-FR" dirty="0">
                <a:latin typeface="Times New Roman" panose="02020603050405020304" pitchFamily="18" charset="0"/>
                <a:cs typeface="Times New Roman" panose="02020603050405020304" pitchFamily="18" charset="0"/>
              </a:rPr>
              <a:t>) fondue cette électrolyse en milieu fondu ou électrolyse ignée nécessite une température comprise entre 940 et 980°C. Malgré le point de fusion très élevé de l’alumine, Tf = 2040°C, on peut travailler en milieu fondu à des températures plus basses grâce à l’addition de fluorures.</a:t>
            </a:r>
            <a:endParaRPr lang="en-US" dirty="0">
              <a:latin typeface="Times New Roman" panose="02020603050405020304" pitchFamily="18" charset="0"/>
              <a:cs typeface="Times New Roman" panose="02020603050405020304" pitchFamily="18" charset="0"/>
            </a:endParaRPr>
          </a:p>
          <a:p>
            <a:pPr algn="ctr">
              <a:lnSpc>
                <a:spcPct val="150000"/>
              </a:lnSpc>
            </a:pPr>
            <a:r>
              <a:rPr lang="fr-FR" b="1" dirty="0">
                <a:latin typeface="Times New Roman" panose="02020603050405020304" pitchFamily="18" charset="0"/>
                <a:cs typeface="Times New Roman" panose="02020603050405020304" pitchFamily="18" charset="0"/>
              </a:rPr>
              <a:t> Affinage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      L’extraction d’impuretés métalliques (Na, Ca, Li) et non métalliques (H) par dégazage (réalisé par insufflation d’un gaz inerte dans le métal liquide) et l’extraction d’inclusions d’oxydes en suspension dans le métal liquide par flottation puis par filtration avant coulée, en générale coulée continue pour obtenir des bandes ou des barres.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60622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78526"/>
            <a:ext cx="8596668" cy="487680"/>
          </a:xfrm>
        </p:spPr>
        <p:txBody>
          <a:bodyPr>
            <a:normAutofit fontScale="90000"/>
          </a:bodyPr>
          <a:lstStyle/>
          <a:p>
            <a:r>
              <a:rPr lang="fr-FR" dirty="0">
                <a:solidFill>
                  <a:schemeClr val="accent5">
                    <a:lumMod val="40000"/>
                    <a:lumOff val="60000"/>
                  </a:schemeClr>
                </a:solidFill>
                <a:latin typeface="Times New Roman" panose="02020603050405020304" pitchFamily="18" charset="0"/>
                <a:cs typeface="Times New Roman" panose="02020603050405020304" pitchFamily="18" charset="0"/>
              </a:rPr>
              <a:t>SCHEMA DU PROCEDE BAYER</a:t>
            </a:r>
            <a:endParaRPr lang="en-US"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422" y="862149"/>
            <a:ext cx="6975567" cy="5719768"/>
          </a:xfrm>
        </p:spPr>
      </p:pic>
    </p:spTree>
    <p:extLst>
      <p:ext uri="{BB962C8B-B14F-4D97-AF65-F5344CB8AC3E}">
        <p14:creationId xmlns:p14="http://schemas.microsoft.com/office/powerpoint/2010/main" val="3565630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460" y="217715"/>
            <a:ext cx="8596668" cy="513806"/>
          </a:xfrm>
        </p:spPr>
        <p:txBody>
          <a:bodyPr>
            <a:normAutofit fontScale="90000"/>
          </a:bodyPr>
          <a:lstStyle/>
          <a:p>
            <a:pPr algn="ctr"/>
            <a:r>
              <a:rPr lang="fr-FR" sz="3100" dirty="0">
                <a:solidFill>
                  <a:schemeClr val="accent5">
                    <a:lumMod val="40000"/>
                    <a:lumOff val="60000"/>
                  </a:schemeClr>
                </a:solidFill>
                <a:latin typeface="Times New Roman" panose="02020603050405020304" pitchFamily="18" charset="0"/>
                <a:cs typeface="Times New Roman" panose="02020603050405020304" pitchFamily="18" charset="0"/>
              </a:rPr>
              <a:t>SCHEMA DU PROCEDE BAYER</a:t>
            </a:r>
            <a:r>
              <a:rPr lang="en-US" dirty="0"/>
              <a:t/>
            </a:r>
            <a:br>
              <a:rPr lang="en-US" dirty="0"/>
            </a:br>
            <a:endParaRPr lang="en-US"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846" y="888273"/>
            <a:ext cx="8516983" cy="5656217"/>
          </a:xfrm>
          <a:prstGeom prst="rect">
            <a:avLst/>
          </a:prstGeom>
          <a:noFill/>
        </p:spPr>
      </p:pic>
    </p:spTree>
    <p:extLst>
      <p:ext uri="{BB962C8B-B14F-4D97-AF65-F5344CB8AC3E}">
        <p14:creationId xmlns:p14="http://schemas.microsoft.com/office/powerpoint/2010/main" val="9411589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887" y="283028"/>
            <a:ext cx="10608975" cy="448492"/>
          </a:xfrm>
        </p:spPr>
        <p:txBody>
          <a:bodyPr>
            <a:normAutofit fontScale="90000"/>
          </a:bodyPr>
          <a:lstStyle/>
          <a:p>
            <a:r>
              <a:rPr lang="fr-FR" sz="2700" b="1" dirty="0" smtClean="0">
                <a:solidFill>
                  <a:srgbClr val="0070C0"/>
                </a:solidFill>
                <a:latin typeface="Times New Roman" panose="02020603050405020304" pitchFamily="18" charset="0"/>
                <a:cs typeface="Times New Roman" panose="02020603050405020304" pitchFamily="18" charset="0"/>
              </a:rPr>
              <a:t>V-5</a:t>
            </a:r>
            <a:r>
              <a:rPr lang="fr-FR" sz="2700" dirty="0" smtClean="0">
                <a:solidFill>
                  <a:srgbClr val="0070C0"/>
                </a:solidFill>
                <a:latin typeface="Times New Roman" panose="02020603050405020304" pitchFamily="18" charset="0"/>
                <a:cs typeface="Times New Roman" panose="02020603050405020304" pitchFamily="18" charset="0"/>
              </a:rPr>
              <a:t>-</a:t>
            </a:r>
            <a:r>
              <a:rPr lang="fr-FR" sz="2700" b="1" dirty="0" smtClean="0">
                <a:solidFill>
                  <a:srgbClr val="0070C0"/>
                </a:solidFill>
                <a:latin typeface="Times New Roman" panose="02020603050405020304" pitchFamily="18" charset="0"/>
                <a:cs typeface="Times New Roman" panose="02020603050405020304" pitchFamily="18" charset="0"/>
              </a:rPr>
              <a:t>METALLURGIE </a:t>
            </a:r>
            <a:r>
              <a:rPr lang="fr-FR" sz="2700" b="1" dirty="0">
                <a:solidFill>
                  <a:srgbClr val="0070C0"/>
                </a:solidFill>
                <a:latin typeface="Times New Roman" panose="02020603050405020304" pitchFamily="18" charset="0"/>
                <a:cs typeface="Times New Roman" panose="02020603050405020304" pitchFamily="18" charset="0"/>
              </a:rPr>
              <a:t>SECONDAIRE/TRAITEMENT DU METAL LIQUIDE</a:t>
            </a:r>
            <a:r>
              <a:rPr lang="fr-FR" sz="2700" b="1" dirty="0">
                <a:latin typeface="Times New Roman" panose="02020603050405020304" pitchFamily="18" charset="0"/>
                <a:cs typeface="Times New Roman" panose="02020603050405020304" pitchFamily="18" charset="0"/>
              </a:rPr>
              <a:t> </a:t>
            </a:r>
            <a:r>
              <a:rPr lang="en-US" dirty="0"/>
              <a:t/>
            </a:r>
            <a:br>
              <a:rPr lang="en-US" dirty="0"/>
            </a:br>
            <a:endParaRPr lang="en-US" dirty="0"/>
          </a:p>
        </p:txBody>
      </p:sp>
      <p:sp>
        <p:nvSpPr>
          <p:cNvPr id="3" name="Espace réservé du contenu 2"/>
          <p:cNvSpPr>
            <a:spLocks noGrp="1"/>
          </p:cNvSpPr>
          <p:nvPr>
            <p:ph idx="1"/>
          </p:nvPr>
        </p:nvSpPr>
        <p:spPr>
          <a:xfrm>
            <a:off x="376888" y="1128623"/>
            <a:ext cx="11444998" cy="5063171"/>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Après fusion, il est nécessaire de traiter le métal liquide pour le débarrasser des crasses qui surnagent à la surface, l’affiner et améliorer ses caractéristiques avant de le couler dans les moules.</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Ces traitements peuvent se faire directement dans le four, dans la poche ou à la coulée dans les moules, l’élimination des composants indésirables étant effectuée soit par partage entre deux phases (métal et laitier : le soufre dans l’acier, par exemple) ou par précipitation (par exemple le sulfure de Mg dans la fonte). Nous indiquerons ci‐après les principaux traitements pratiqués en fonderie d’acier, de fonte et de non ferreux.</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Nous pouvons utiliser le décrassage, qui est une opération commune à tous les modes d’élaboration et à tous les métaux et alliages qui a pour but de débarrasser le métal liquide de toutes les scories qui ont décanté et qui seraient source de défauts dans les pièces.</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Pour décrasser le métal liquide, on utilise différents produits (fondants à base de chaux, spath fluor, ou dérivés), pour fluidifier les impuretés qui proviennent des charges métalliques, des retours (sable sur les jets, descentes de coulée...), etc., que l’on élimine par raclage sur la surface du bain, à l’aide de ringards, de raclettes, ou pinces mécanisées pour les gros fours à induction. Au cubilot, l’élimination des impuretés se fait principalement par le laitier formé par la castine chargée avec le coke et évacué par le trou </a:t>
            </a:r>
            <a:r>
              <a:rPr lang="fr-FR" dirty="0" smtClean="0">
                <a:latin typeface="Times New Roman" panose="02020603050405020304" pitchFamily="18" charset="0"/>
                <a:cs typeface="Times New Roman" panose="02020603050405020304" pitchFamily="18" charset="0"/>
              </a:rPr>
              <a:t>de </a:t>
            </a:r>
            <a:r>
              <a:rPr lang="fr-FR" dirty="0">
                <a:latin typeface="Times New Roman" panose="02020603050405020304" pitchFamily="18" charset="0"/>
                <a:cs typeface="Times New Roman" panose="02020603050405020304" pitchFamily="18" charset="0"/>
              </a:rPr>
              <a:t>décrassage de l’appareil</a:t>
            </a:r>
            <a:r>
              <a:rPr lang="fr-FR" dirty="0"/>
              <a:t>. </a:t>
            </a: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décrassage, en éliminant les impuretés du métal liquide est un facteur prépondérant pour la qualité des pièces coulées. Il doit être fait très soigneusement, à chacune des étapes du processus d’élaboration du métal ; au four de fusion, à la poche, et au moment de la coulée dans le </a:t>
            </a:r>
            <a:r>
              <a:rPr lang="fr-FR" dirty="0" smtClean="0">
                <a:latin typeface="Times New Roman" panose="02020603050405020304" pitchFamily="18" charset="0"/>
                <a:cs typeface="Times New Roman" panose="02020603050405020304" pitchFamily="18" charset="0"/>
              </a:rPr>
              <a:t>moule.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0007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133" y="335280"/>
            <a:ext cx="10386907" cy="500743"/>
          </a:xfrm>
        </p:spPr>
        <p:txBody>
          <a:bodyPr>
            <a:normAutofit fontScale="90000"/>
          </a:bodyPr>
          <a:lstStyle/>
          <a:p>
            <a:r>
              <a:rPr lang="fr-FR" sz="2400" b="1" dirty="0" smtClean="0">
                <a:solidFill>
                  <a:srgbClr val="0070C0"/>
                </a:solidFill>
                <a:latin typeface="Times New Roman" panose="02020603050405020304" pitchFamily="18" charset="0"/>
                <a:cs typeface="Times New Roman" panose="02020603050405020304" pitchFamily="18" charset="0"/>
              </a:rPr>
              <a:t>V-5</a:t>
            </a:r>
            <a:r>
              <a:rPr lang="fr-FR" sz="2400" dirty="0" smtClean="0">
                <a:solidFill>
                  <a:srgbClr val="0070C0"/>
                </a:solidFill>
                <a:latin typeface="Times New Roman" panose="02020603050405020304" pitchFamily="18" charset="0"/>
                <a:cs typeface="Times New Roman" panose="02020603050405020304" pitchFamily="18" charset="0"/>
              </a:rPr>
              <a:t>-</a:t>
            </a:r>
            <a:r>
              <a:rPr lang="fr-FR" sz="2400" b="1" dirty="0" smtClean="0">
                <a:solidFill>
                  <a:srgbClr val="0070C0"/>
                </a:solidFill>
                <a:latin typeface="Times New Roman" panose="02020603050405020304" pitchFamily="18" charset="0"/>
                <a:cs typeface="Times New Roman" panose="02020603050405020304" pitchFamily="18" charset="0"/>
              </a:rPr>
              <a:t>METALLURGIE </a:t>
            </a:r>
            <a:r>
              <a:rPr lang="fr-FR" sz="2400" b="1" dirty="0">
                <a:solidFill>
                  <a:srgbClr val="0070C0"/>
                </a:solidFill>
                <a:latin typeface="Times New Roman" panose="02020603050405020304" pitchFamily="18" charset="0"/>
                <a:cs typeface="Times New Roman" panose="02020603050405020304" pitchFamily="18" charset="0"/>
              </a:rPr>
              <a:t>SECONDAIRE/TRAITEMENT DU METAL </a:t>
            </a:r>
            <a:r>
              <a:rPr lang="fr-FR" sz="2400" b="1" dirty="0" smtClean="0">
                <a:solidFill>
                  <a:srgbClr val="0070C0"/>
                </a:solidFill>
                <a:latin typeface="Times New Roman" panose="02020603050405020304" pitchFamily="18" charset="0"/>
                <a:cs typeface="Times New Roman" panose="02020603050405020304" pitchFamily="18" charset="0"/>
              </a:rPr>
              <a:t>LIQUIDE(suite)</a:t>
            </a:r>
            <a:endParaRPr lang="en-US" sz="2400" dirty="0"/>
          </a:p>
        </p:txBody>
      </p:sp>
      <p:sp>
        <p:nvSpPr>
          <p:cNvPr id="3" name="Espace réservé du contenu 2"/>
          <p:cNvSpPr>
            <a:spLocks noGrp="1"/>
          </p:cNvSpPr>
          <p:nvPr>
            <p:ph idx="1"/>
          </p:nvPr>
        </p:nvSpPr>
        <p:spPr>
          <a:xfrm>
            <a:off x="403013" y="836023"/>
            <a:ext cx="11497250" cy="5664062"/>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Pour cette dernière opération, on utilisera de préférence des poches théières ou à quenouille qui permettent d’obtenir une bonne séparation du métal et des crasses surnageant à sa surface.</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La production de métal liquide est avec le moulage une des opérations clefs du processus industriel de la fonderie.</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En effet, le métal conférera à la pièce toutes ses propriétés physiques (masse, stabilité dimensionnelle...), mécaniques (résistance, élasticité, usinabilité) et chimiques (corrosion...).</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La qualité des pièces produites dépendra en grande partie de la qualité des alliages élaborés, elle‐même liée à celle du lit de fusion (ferrailles, fonte, métaux neufs, retours, ferro-alliages, flux, etc.) et aux conditions d’élaboration.</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Les opérations de métallurgie secondaire jouent un rôle essentiel pour l'obtention des caractéristiques désirées au niveau des produits, en contrôlant la composition à la fois de la matrice et des inclusions.</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Au cours des opérations de traitement métallurgique de l’acier en aval du réacteur principal, convertisseur à l’oxygène ou four à arcs, divers processus physico-chimiques sont mis en œuvre pour éliminer certaines impuretés dissoutes ou précipitées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Désoxydation et élimination de la plus grande partie des inclusions formées ;</a:t>
            </a:r>
            <a:endParaRPr lang="en-US" dirty="0">
              <a:latin typeface="Times New Roman" panose="02020603050405020304" pitchFamily="18" charset="0"/>
              <a:cs typeface="Times New Roman" panose="02020603050405020304" pitchFamily="18" charset="0"/>
            </a:endParaRPr>
          </a:p>
          <a:p>
            <a:pPr lvl="0"/>
            <a:r>
              <a:rPr lang="fr-FR" dirty="0" smtClean="0">
                <a:latin typeface="Times New Roman" panose="02020603050405020304" pitchFamily="18" charset="0"/>
                <a:cs typeface="Times New Roman" panose="02020603050405020304" pitchFamily="18" charset="0"/>
              </a:rPr>
              <a:t>Modification </a:t>
            </a:r>
            <a:r>
              <a:rPr lang="fr-FR" dirty="0">
                <a:latin typeface="Times New Roman" panose="02020603050405020304" pitchFamily="18" charset="0"/>
                <a:cs typeface="Times New Roman" panose="02020603050405020304" pitchFamily="18" charset="0"/>
              </a:rPr>
              <a:t>de la composition des inclusions résiduelles ou délibérément produites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Réactions de transfert métal-laitier : désulfuration, déphosphoration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Dégazage : extraction de l’hydrogène, de l’azote, du monoxyde de carbone.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48177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815" y="394447"/>
            <a:ext cx="12148457" cy="487680"/>
          </a:xfrm>
        </p:spPr>
        <p:txBody>
          <a:bodyPr>
            <a:noAutofit/>
          </a:bodyPr>
          <a:lstStyle/>
          <a:p>
            <a:pPr algn="ctr"/>
            <a:r>
              <a:rPr lang="fr-FR" sz="2800" b="1" dirty="0" smtClean="0">
                <a:solidFill>
                  <a:schemeClr val="accent5">
                    <a:lumMod val="75000"/>
                  </a:schemeClr>
                </a:solidFill>
                <a:latin typeface="Times New Roman" panose="02020603050405020304" pitchFamily="18" charset="0"/>
                <a:cs typeface="Times New Roman" panose="02020603050405020304" pitchFamily="18" charset="0"/>
              </a:rPr>
              <a:t>V-6-ELABORATION </a:t>
            </a:r>
            <a:r>
              <a:rPr lang="fr-FR" sz="2800" b="1" dirty="0">
                <a:solidFill>
                  <a:schemeClr val="accent5">
                    <a:lumMod val="75000"/>
                  </a:schemeClr>
                </a:solidFill>
                <a:latin typeface="Times New Roman" panose="02020603050405020304" pitchFamily="18" charset="0"/>
                <a:cs typeface="Times New Roman" panose="02020603050405020304" pitchFamily="18" charset="0"/>
              </a:rPr>
              <a:t>DU CUIVRE</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22730" y="1158592"/>
            <a:ext cx="11487058" cy="5255655"/>
          </a:xfrm>
        </p:spPr>
        <p:txBody>
          <a:bodyPr/>
          <a:lstStyle/>
          <a:p>
            <a:pPr marL="0" indent="0">
              <a:buNone/>
            </a:pPr>
            <a:r>
              <a:rPr lang="fr-FR" b="1" dirty="0"/>
              <a:t>II-6-1-Généralités sur le minerai cuivre </a:t>
            </a:r>
            <a:endParaRPr lang="en-US" dirty="0"/>
          </a:p>
          <a:p>
            <a:pPr marL="0" indent="0">
              <a:lnSpc>
                <a:spcPct val="150000"/>
              </a:lnSpc>
              <a:buNone/>
            </a:pPr>
            <a:r>
              <a:rPr lang="fr-FR" dirty="0">
                <a:latin typeface="Times New Roman" panose="02020603050405020304" pitchFamily="18" charset="0"/>
                <a:cs typeface="Times New Roman" panose="02020603050405020304" pitchFamily="18" charset="0"/>
              </a:rPr>
              <a:t>Le cuivre est le premier métal trouvé dans l’histoire </a:t>
            </a:r>
            <a:r>
              <a:rPr lang="fr-FR" dirty="0" smtClean="0">
                <a:latin typeface="Times New Roman" panose="02020603050405020304" pitchFamily="18" charset="0"/>
                <a:cs typeface="Times New Roman" panose="02020603050405020304" pitchFamily="18" charset="0"/>
              </a:rPr>
              <a:t>humaine.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Naturellement </a:t>
            </a:r>
            <a:r>
              <a:rPr lang="fr-FR" dirty="0">
                <a:latin typeface="Times New Roman" panose="02020603050405020304" pitchFamily="18" charset="0"/>
                <a:cs typeface="Times New Roman" panose="02020603050405020304" pitchFamily="18" charset="0"/>
              </a:rPr>
              <a:t>présent  dans la nature et principalement sous forme de minerai de cuivre .IL s’agit d’un métal essentiel, c’est-à-dire qu’il  intervient dans les processus du métabolisme des organismes.IL est utilisé dans l’industrie car c’est un bon conducteur de chaleur et d’électricité .IL entre dans la composition de nombreux alliages(laiton ,bronze, maillechort) .Sous la forme de sels de cuivre il est présent à l’écorce terrestre à la concentration de 55ppm environ.IL n’existe à l’état natif comme  dans l’antiquité mais sous forme de sels contenant 30 à 90% de cuivre, mélangés à d’autres métaux comme l’or et l’argent parfois .Un minerai est riche à partir de 1 ,8% de cuivre pur. En 2004, la production mondiale du cuivre est de 16,015 millions de tonnes. Les principaux producteurs sont le chili avec 37,3%, les Etats- unis 8%, dont les 2/3 en Arizona, le Pérou 7,1% et Indonésie 5,7%. En Europe, le principal producteur est la Pologne avec 585000 tonnes /an. En avril 2006, le cours est à 6300 Euros/tonnes, en forte hausse. Sur les 8 premiers mois 2006, la hausse de 69%. Le premier consommateur est la chine, qui absorbe 22% de la population (3 Mt).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158435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758" y="0"/>
            <a:ext cx="8596668" cy="539931"/>
          </a:xfrm>
        </p:spPr>
        <p:txBody>
          <a:bodyPr>
            <a:normAutofit fontScale="90000"/>
          </a:bodyPr>
          <a:lstStyle/>
          <a:p>
            <a:r>
              <a:rPr lang="fr-FR" sz="3100" b="1" dirty="0" smtClean="0">
                <a:solidFill>
                  <a:schemeClr val="accent6">
                    <a:lumMod val="75000"/>
                  </a:schemeClr>
                </a:solidFill>
                <a:latin typeface="Times New Roman" panose="02020603050405020304" pitchFamily="18" charset="0"/>
                <a:cs typeface="Times New Roman" panose="02020603050405020304" pitchFamily="18" charset="0"/>
              </a:rPr>
              <a:t>V-6-1-Généralités </a:t>
            </a:r>
            <a:r>
              <a:rPr lang="fr-FR" sz="3100" b="1" dirty="0">
                <a:solidFill>
                  <a:schemeClr val="accent6">
                    <a:lumMod val="75000"/>
                  </a:schemeClr>
                </a:solidFill>
                <a:latin typeface="Times New Roman" panose="02020603050405020304" pitchFamily="18" charset="0"/>
                <a:cs typeface="Times New Roman" panose="02020603050405020304" pitchFamily="18" charset="0"/>
              </a:rPr>
              <a:t>sur le minerai cuivre</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529415" y="539931"/>
            <a:ext cx="11492256" cy="6638791"/>
          </a:xfrm>
        </p:spPr>
        <p:txBody>
          <a:bodyPr>
            <a:normAutofit fontScale="70000" lnSpcReduction="20000"/>
          </a:bodyPr>
          <a:lstStyle/>
          <a:p>
            <a:pPr marL="0" indent="0">
              <a:lnSpc>
                <a:spcPct val="150000"/>
              </a:lnSpc>
              <a:buNone/>
            </a:pPr>
            <a:r>
              <a:rPr lang="fr-FR" sz="2300" dirty="0">
                <a:latin typeface="Times New Roman" panose="02020603050405020304" pitchFamily="18" charset="0"/>
                <a:cs typeface="Times New Roman" panose="02020603050405020304" pitchFamily="18" charset="0"/>
              </a:rPr>
              <a:t>Les minerais de cuivre se présentent généralement sous 2 formes : les minerais sulfureux et les minerais oxydés. Cette différenciation définit le processus à suivre pour l’obtention du concentré du cuivre. La source la plus commune d’un minerai de cuivre est la chalcopyrite (CuFeS</a:t>
            </a:r>
            <a:r>
              <a:rPr lang="fr-FR" sz="2300" baseline="-25000" dirty="0">
                <a:latin typeface="Times New Roman" panose="02020603050405020304" pitchFamily="18" charset="0"/>
                <a:cs typeface="Times New Roman" panose="02020603050405020304" pitchFamily="18" charset="0"/>
              </a:rPr>
              <a:t>2</a:t>
            </a:r>
            <a:r>
              <a:rPr lang="fr-FR" sz="2300" dirty="0">
                <a:latin typeface="Times New Roman" panose="02020603050405020304" pitchFamily="18" charset="0"/>
                <a:cs typeface="Times New Roman" panose="02020603050405020304" pitchFamily="18" charset="0"/>
              </a:rPr>
              <a:t>) qui représente plus de 50%de la production. La teneur en cuivre dans le minerai varie de 0,5% à 5%. Elle est de 0 ,01% dans les roches volcaniques et 0,0055% dans les roches cristallines. Pour des raisons environnementales et économiques, de nombreux sous-produits sont récupérés. Le dioxyde de soufre gazeux par exemple est transformé en acide sulfurique qui est lui-même utilisé dans le processus d’extraction. Dans la préhistoire, les mines étaient à ciel ouvert, la prospection restait donc simple. L’âge du cuivre est la première évolution d’outils en métal, dans une période parfois différenciée sous le nom de chalcolithique.IL ne s’agit au départ que de cuivre utilisé à l’état natif, simplement martelé pour lui donner une forme : à ce stade, on utilise plus comme une pierre malléable que comme un métal. La teneur en cuivre des gisements était de l’ordre de 90%.IL n’y avait extraction et le cuivre était mise en forme dans son état natif.</a:t>
            </a:r>
            <a:endParaRPr lang="en-US" sz="2300" dirty="0">
              <a:latin typeface="Times New Roman" panose="02020603050405020304" pitchFamily="18" charset="0"/>
              <a:cs typeface="Times New Roman" panose="02020603050405020304" pitchFamily="18" charset="0"/>
            </a:endParaRPr>
          </a:p>
          <a:p>
            <a:pPr marL="0" indent="0">
              <a:lnSpc>
                <a:spcPct val="150000"/>
              </a:lnSpc>
              <a:buNone/>
            </a:pPr>
            <a:r>
              <a:rPr lang="fr-FR" sz="2300" dirty="0">
                <a:latin typeface="Times New Roman" panose="02020603050405020304" pitchFamily="18" charset="0"/>
                <a:cs typeface="Times New Roman" panose="02020603050405020304" pitchFamily="18" charset="0"/>
              </a:rPr>
              <a:t>Les principales formes sulfureuses sont les suivantes :</a:t>
            </a:r>
            <a:endParaRPr lang="en-US" sz="2300" dirty="0">
              <a:latin typeface="Times New Roman" panose="02020603050405020304" pitchFamily="18" charset="0"/>
              <a:cs typeface="Times New Roman" panose="02020603050405020304" pitchFamily="18" charset="0"/>
            </a:endParaRPr>
          </a:p>
          <a:p>
            <a:pPr>
              <a:lnSpc>
                <a:spcPct val="150000"/>
              </a:lnSpc>
            </a:pPr>
            <a:r>
              <a:rPr lang="fr-FR" sz="2300" dirty="0">
                <a:latin typeface="Times New Roman" panose="02020603050405020304" pitchFamily="18" charset="0"/>
                <a:cs typeface="Times New Roman" panose="02020603050405020304" pitchFamily="18" charset="0"/>
              </a:rPr>
              <a:t>Chalcopyrite CuFeS</a:t>
            </a:r>
            <a:r>
              <a:rPr lang="fr-FR" sz="2300" baseline="-25000" dirty="0">
                <a:latin typeface="Times New Roman" panose="02020603050405020304" pitchFamily="18" charset="0"/>
                <a:cs typeface="Times New Roman" panose="02020603050405020304" pitchFamily="18" charset="0"/>
              </a:rPr>
              <a:t>2 </a:t>
            </a:r>
            <a:r>
              <a:rPr lang="fr-FR"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pPr lvl="0">
              <a:lnSpc>
                <a:spcPct val="150000"/>
              </a:lnSpc>
            </a:pPr>
            <a:r>
              <a:rPr lang="fr-FR" sz="2300" dirty="0">
                <a:latin typeface="Times New Roman" panose="02020603050405020304" pitchFamily="18" charset="0"/>
                <a:cs typeface="Times New Roman" panose="02020603050405020304" pitchFamily="18" charset="0"/>
              </a:rPr>
              <a:t>La chalcosine Cu</a:t>
            </a:r>
            <a:r>
              <a:rPr lang="fr-FR" sz="2300" baseline="-25000" dirty="0">
                <a:latin typeface="Times New Roman" panose="02020603050405020304" pitchFamily="18" charset="0"/>
                <a:cs typeface="Times New Roman" panose="02020603050405020304" pitchFamily="18" charset="0"/>
              </a:rPr>
              <a:t>2</a:t>
            </a:r>
            <a:r>
              <a:rPr lang="fr-FR" sz="2300" dirty="0">
                <a:latin typeface="Times New Roman" panose="02020603050405020304" pitchFamily="18" charset="0"/>
                <a:cs typeface="Times New Roman" panose="02020603050405020304" pitchFamily="18" charset="0"/>
              </a:rPr>
              <a:t>S ;</a:t>
            </a:r>
            <a:endParaRPr lang="en-US" sz="2300" dirty="0">
              <a:latin typeface="Times New Roman" panose="02020603050405020304" pitchFamily="18" charset="0"/>
              <a:cs typeface="Times New Roman" panose="02020603050405020304" pitchFamily="18" charset="0"/>
            </a:endParaRPr>
          </a:p>
          <a:p>
            <a:pPr lvl="0">
              <a:lnSpc>
                <a:spcPct val="150000"/>
              </a:lnSpc>
            </a:pPr>
            <a:r>
              <a:rPr lang="fr-FR" sz="2300" dirty="0">
                <a:latin typeface="Times New Roman" panose="02020603050405020304" pitchFamily="18" charset="0"/>
                <a:cs typeface="Times New Roman" panose="02020603050405020304" pitchFamily="18" charset="0"/>
              </a:rPr>
              <a:t>La covelline CuS ;</a:t>
            </a:r>
            <a:endParaRPr lang="en-US" sz="2300" dirty="0">
              <a:latin typeface="Times New Roman" panose="02020603050405020304" pitchFamily="18" charset="0"/>
              <a:cs typeface="Times New Roman" panose="02020603050405020304" pitchFamily="18" charset="0"/>
            </a:endParaRPr>
          </a:p>
          <a:p>
            <a:pPr lvl="0">
              <a:lnSpc>
                <a:spcPct val="150000"/>
              </a:lnSpc>
            </a:pPr>
            <a:r>
              <a:rPr lang="fr-FR" sz="2300" dirty="0">
                <a:latin typeface="Times New Roman" panose="02020603050405020304" pitchFamily="18" charset="0"/>
                <a:cs typeface="Times New Roman" panose="02020603050405020304" pitchFamily="18" charset="0"/>
              </a:rPr>
              <a:t>La borniteCu</a:t>
            </a:r>
            <a:r>
              <a:rPr lang="fr-FR" sz="2300" baseline="-25000" dirty="0">
                <a:latin typeface="Times New Roman" panose="02020603050405020304" pitchFamily="18" charset="0"/>
                <a:cs typeface="Times New Roman" panose="02020603050405020304" pitchFamily="18" charset="0"/>
              </a:rPr>
              <a:t>5</a:t>
            </a:r>
            <a:r>
              <a:rPr lang="fr-FR" sz="2300" dirty="0">
                <a:latin typeface="Times New Roman" panose="02020603050405020304" pitchFamily="18" charset="0"/>
                <a:cs typeface="Times New Roman" panose="02020603050405020304" pitchFamily="18" charset="0"/>
              </a:rPr>
              <a:t>FeS</a:t>
            </a:r>
            <a:r>
              <a:rPr lang="fr-FR" sz="2300" baseline="-25000" dirty="0">
                <a:latin typeface="Times New Roman" panose="02020603050405020304" pitchFamily="18" charset="0"/>
                <a:cs typeface="Times New Roman" panose="02020603050405020304" pitchFamily="18" charset="0"/>
              </a:rPr>
              <a:t>4 ;</a:t>
            </a:r>
            <a:endParaRPr lang="en-US" sz="2300" dirty="0">
              <a:latin typeface="Times New Roman" panose="02020603050405020304" pitchFamily="18" charset="0"/>
              <a:cs typeface="Times New Roman" panose="02020603050405020304" pitchFamily="18" charset="0"/>
            </a:endParaRPr>
          </a:p>
          <a:p>
            <a:pPr lvl="0">
              <a:lnSpc>
                <a:spcPct val="150000"/>
              </a:lnSpc>
            </a:pPr>
            <a:r>
              <a:rPr lang="fr-FR" sz="2300" dirty="0">
                <a:latin typeface="Times New Roman" panose="02020603050405020304" pitchFamily="18" charset="0"/>
                <a:cs typeface="Times New Roman" panose="02020603050405020304" pitchFamily="18" charset="0"/>
              </a:rPr>
              <a:t>Lénargite Cu</a:t>
            </a:r>
            <a:r>
              <a:rPr lang="fr-FR" sz="2300" baseline="-25000" dirty="0">
                <a:latin typeface="Times New Roman" panose="02020603050405020304" pitchFamily="18" charset="0"/>
                <a:cs typeface="Times New Roman" panose="02020603050405020304" pitchFamily="18" charset="0"/>
              </a:rPr>
              <a:t>3</a:t>
            </a:r>
            <a:r>
              <a:rPr lang="fr-FR" sz="2300" dirty="0">
                <a:latin typeface="Times New Roman" panose="02020603050405020304" pitchFamily="18" charset="0"/>
                <a:cs typeface="Times New Roman" panose="02020603050405020304" pitchFamily="18" charset="0"/>
              </a:rPr>
              <a:t>AsS</a:t>
            </a:r>
            <a:r>
              <a:rPr lang="fr-FR" sz="2300" baseline="-25000" dirty="0">
                <a:latin typeface="Times New Roman" panose="02020603050405020304" pitchFamily="18" charset="0"/>
                <a:cs typeface="Times New Roman" panose="02020603050405020304" pitchFamily="18" charset="0"/>
              </a:rPr>
              <a:t>4 ;</a:t>
            </a:r>
            <a:endParaRPr lang="en-US" sz="2300" dirty="0">
              <a:latin typeface="Times New Roman" panose="02020603050405020304" pitchFamily="18" charset="0"/>
              <a:cs typeface="Times New Roman" panose="02020603050405020304" pitchFamily="18" charset="0"/>
            </a:endParaRPr>
          </a:p>
          <a:p>
            <a:pPr lvl="0">
              <a:lnSpc>
                <a:spcPct val="150000"/>
              </a:lnSpc>
            </a:pPr>
            <a:r>
              <a:rPr lang="fr-FR" sz="2300" baseline="-250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Tétraédrite (Cu</a:t>
            </a:r>
            <a:r>
              <a:rPr lang="en-US" sz="2300" baseline="-25000" dirty="0">
                <a:latin typeface="Times New Roman" panose="02020603050405020304" pitchFamily="18" charset="0"/>
                <a:cs typeface="Times New Roman" panose="02020603050405020304" pitchFamily="18" charset="0"/>
              </a:rPr>
              <a:t>3</a:t>
            </a:r>
            <a:r>
              <a:rPr lang="en-US" sz="2300" dirty="0">
                <a:latin typeface="Times New Roman" panose="02020603050405020304" pitchFamily="18" charset="0"/>
                <a:cs typeface="Times New Roman" panose="02020603050405020304" pitchFamily="18" charset="0"/>
              </a:rPr>
              <a:t>SbS</a:t>
            </a:r>
            <a:r>
              <a:rPr lang="en-US" sz="2300" baseline="-25000" dirty="0">
                <a:latin typeface="Times New Roman" panose="02020603050405020304" pitchFamily="18" charset="0"/>
                <a:cs typeface="Times New Roman" panose="02020603050405020304" pitchFamily="18" charset="0"/>
              </a:rPr>
              <a:t>3 </a:t>
            </a:r>
            <a:r>
              <a:rPr lang="en-US" sz="2300" dirty="0">
                <a:latin typeface="Times New Roman" panose="02020603050405020304" pitchFamily="18" charset="0"/>
                <a:cs typeface="Times New Roman" panose="02020603050405020304" pitchFamily="18" charset="0"/>
              </a:rPr>
              <a:t>+x (Fe, Zn)</a:t>
            </a:r>
            <a:r>
              <a:rPr lang="en-US" sz="2300" baseline="-25000" dirty="0">
                <a:latin typeface="Times New Roman" panose="02020603050405020304" pitchFamily="18" charset="0"/>
                <a:cs typeface="Times New Roman" panose="02020603050405020304" pitchFamily="18" charset="0"/>
              </a:rPr>
              <a:t> 6</a:t>
            </a:r>
            <a:r>
              <a:rPr lang="en-US" sz="2300" dirty="0">
                <a:latin typeface="Times New Roman" panose="02020603050405020304" pitchFamily="18" charset="0"/>
                <a:cs typeface="Times New Roman" panose="02020603050405020304" pitchFamily="18" charset="0"/>
              </a:rPr>
              <a:t> Sb</a:t>
            </a:r>
            <a:r>
              <a:rPr lang="en-US" sz="2300" baseline="-25000" dirty="0">
                <a:latin typeface="Times New Roman" panose="02020603050405020304" pitchFamily="18" charset="0"/>
                <a:cs typeface="Times New Roman" panose="02020603050405020304" pitchFamily="18" charset="0"/>
              </a:rPr>
              <a:t>2</a:t>
            </a:r>
            <a:r>
              <a:rPr lang="en-US" sz="2300" dirty="0">
                <a:latin typeface="Times New Roman" panose="02020603050405020304" pitchFamily="18" charset="0"/>
                <a:cs typeface="Times New Roman" panose="02020603050405020304" pitchFamily="18" charset="0"/>
              </a:rPr>
              <a:t>S</a:t>
            </a:r>
            <a:r>
              <a:rPr lang="en-US" sz="2300" baseline="-25000" dirty="0">
                <a:latin typeface="Times New Roman" panose="02020603050405020304" pitchFamily="18" charset="0"/>
                <a:cs typeface="Times New Roman" panose="02020603050405020304" pitchFamily="18" charset="0"/>
              </a:rPr>
              <a:t>9</a:t>
            </a:r>
            <a:r>
              <a:rPr lang="en-US" sz="2300" dirty="0">
                <a:latin typeface="Times New Roman" panose="02020603050405020304" pitchFamily="18" charset="0"/>
                <a:cs typeface="Times New Roman" panose="02020603050405020304" pitchFamily="18" charset="0"/>
              </a:rPr>
              <a:t>.</a:t>
            </a:r>
          </a:p>
          <a:p>
            <a:pPr>
              <a:lnSpc>
                <a:spcPct val="15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6605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9350" y="217714"/>
            <a:ext cx="7968342" cy="409303"/>
          </a:xfrm>
        </p:spPr>
        <p:txBody>
          <a:bodyPr>
            <a:normAutofit fontScale="90000"/>
          </a:bodyPr>
          <a:lstStyle/>
          <a:p>
            <a:r>
              <a:rPr lang="fr-FR" sz="2700" b="1" dirty="0" smtClean="0">
                <a:solidFill>
                  <a:schemeClr val="accent5">
                    <a:lumMod val="75000"/>
                  </a:schemeClr>
                </a:solidFill>
                <a:latin typeface="Times New Roman" panose="02020603050405020304" pitchFamily="18" charset="0"/>
                <a:cs typeface="Times New Roman" panose="02020603050405020304" pitchFamily="18" charset="0"/>
              </a:rPr>
              <a:t>V-6-2- </a:t>
            </a:r>
            <a:r>
              <a:rPr lang="fr-FR" sz="2700" b="1" dirty="0">
                <a:solidFill>
                  <a:schemeClr val="accent5">
                    <a:lumMod val="75000"/>
                  </a:schemeClr>
                </a:solidFill>
                <a:latin typeface="Times New Roman" panose="02020603050405020304" pitchFamily="18" charset="0"/>
                <a:cs typeface="Times New Roman" panose="02020603050405020304" pitchFamily="18" charset="0"/>
              </a:rPr>
              <a:t>Les matières premières de l’élaboration du cuivre</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533642" y="914399"/>
            <a:ext cx="10648163" cy="5460275"/>
          </a:xfrm>
        </p:spPr>
        <p:txBody>
          <a:bodyPr>
            <a:normAutofit lnSpcReduction="10000"/>
          </a:bodyPr>
          <a:lstStyle/>
          <a:p>
            <a:pPr lvl="0">
              <a:buFont typeface="Wingdings" panose="05000000000000000000" pitchFamily="2" charset="2"/>
              <a:buChar char="v"/>
            </a:pPr>
            <a:r>
              <a:rPr lang="fr-FR" b="1" dirty="0">
                <a:latin typeface="Times New Roman" panose="02020603050405020304" pitchFamily="18" charset="0"/>
                <a:cs typeface="Times New Roman" panose="02020603050405020304" pitchFamily="18" charset="0"/>
              </a:rPr>
              <a:t>Principaux oxydes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Moins communs exploités surtout aux Etats Unis, chili, Zimbabwe et Extrême-Orient.  Les minerais oxydés sont des carbonates complexes ayant subi une oxydation par l’eau ou l’air au cours des âges. On rencontre les principales formes suivantes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Malachite Cu</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(OH)</a:t>
            </a:r>
            <a:r>
              <a:rPr lang="fr-FR" baseline="-25000" dirty="0">
                <a:latin typeface="Times New Roman" panose="02020603050405020304" pitchFamily="18" charset="0"/>
                <a:cs typeface="Times New Roman" panose="02020603050405020304" pitchFamily="18" charset="0"/>
              </a:rPr>
              <a:t>2 </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Azurite Cu</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(CO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)2(OH)</a:t>
            </a:r>
            <a:r>
              <a:rPr lang="fr-FR" baseline="-25000" dirty="0">
                <a:latin typeface="Times New Roman" panose="02020603050405020304" pitchFamily="18" charset="0"/>
                <a:cs typeface="Times New Roman" panose="02020603050405020304" pitchFamily="18" charset="0"/>
              </a:rPr>
              <a:t>2 </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Cuprite CU</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(rouge)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Dioptase CuO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H</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a:t>
            </a:r>
            <a:endParaRPr lang="en-US" dirty="0">
              <a:latin typeface="Times New Roman" panose="02020603050405020304" pitchFamily="18" charset="0"/>
              <a:cs typeface="Times New Roman" panose="02020603050405020304" pitchFamily="18" charset="0"/>
            </a:endParaRPr>
          </a:p>
          <a:p>
            <a:pPr lvl="0"/>
            <a:r>
              <a:rPr lang="fr-FR" dirty="0">
                <a:latin typeface="Times New Roman" panose="02020603050405020304" pitchFamily="18" charset="0"/>
                <a:cs typeface="Times New Roman" panose="02020603050405020304" pitchFamily="18" charset="0"/>
              </a:rPr>
              <a:t>Mélaconite CuO (noir)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Dont les teneurs sont environ 1 à 2%.</a:t>
            </a:r>
            <a:endParaRPr lang="en-US"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r>
              <a:rPr lang="fr-FR" b="1" dirty="0">
                <a:latin typeface="Times New Roman" panose="02020603050405020304" pitchFamily="18" charset="0"/>
                <a:cs typeface="Times New Roman" panose="02020603050405020304" pitchFamily="18" charset="0"/>
              </a:rPr>
              <a:t>Minerai natif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Dont les principaux gisements répartis aux Etats Unis renferment 1% de Cuivre pur. La mine n’extrait qu’un mélange de minéraux à faible teneur en cuivre, qu’il faudra concentrer avant d’en envisager le transport hors de la zone du complexe minier. </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770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95943"/>
            <a:ext cx="8231536" cy="418011"/>
          </a:xfrm>
        </p:spPr>
        <p:txBody>
          <a:bodyPr>
            <a:normAutofit fontScale="90000"/>
          </a:bodyPr>
          <a:lstStyle/>
          <a:p>
            <a:r>
              <a:rPr lang="fr-FR" sz="2700" b="1" dirty="0" smtClean="0">
                <a:latin typeface="Times New Roman" panose="02020603050405020304" pitchFamily="18" charset="0"/>
                <a:cs typeface="Times New Roman" panose="02020603050405020304" pitchFamily="18" charset="0"/>
              </a:rPr>
              <a:t>V-6-3- </a:t>
            </a:r>
            <a:r>
              <a:rPr lang="fr-FR" sz="2700" b="1" dirty="0">
                <a:latin typeface="Times New Roman" panose="02020603050405020304" pitchFamily="18" charset="0"/>
                <a:cs typeface="Times New Roman" panose="02020603050405020304" pitchFamily="18" charset="0"/>
              </a:rPr>
              <a:t>Procédé de Séparation minéral des minerais de cuivre</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376888" y="927463"/>
            <a:ext cx="11131489" cy="5826034"/>
          </a:xfrm>
        </p:spPr>
        <p:txBody>
          <a:bodyPr/>
          <a:lstStyle/>
          <a:p>
            <a:pPr marL="0" indent="0">
              <a:lnSpc>
                <a:spcPct val="150000"/>
              </a:lnSpc>
              <a:buNone/>
            </a:pPr>
            <a:r>
              <a:rPr lang="fr-FR" sz="1600" dirty="0">
                <a:latin typeface="Times New Roman" panose="02020603050405020304" pitchFamily="18" charset="0"/>
                <a:cs typeface="Times New Roman" panose="02020603050405020304" pitchFamily="18" charset="0"/>
              </a:rPr>
              <a:t> En général la flottation est la technologie la plus fréquemment adoptée pour traiter le minerai de cuivre. Il est un procédé d’enrichissement largement utilisé dans l’industrie minière. Cette technique permet le traitement de plusieurs minerais complexes de sulfures (galène, chalcopyrite et pyrite) et de minéraux oxydés. Dans ce procédé, la séparation utilise les différences d’hydrophobicité des surfaces minérales présentes. L’Hydrophobicité peut être naturelle ou stimulée à l’aide de réactifs appropriés (Gosselin et al ; 1997). Des bulles d’air, introduites au moyen d’un système d’aération, montent à travers de la pulpe formant ainsi une mousse riche en minéraux hydrophobes. La figure ci-dessous illustre le processus sélectif de récupération des particules hydrophobes aux bulles d’air qui se fait en pulpe</a:t>
            </a:r>
            <a:r>
              <a:rPr lang="fr-FR" sz="1600" dirty="0" smtClean="0">
                <a:latin typeface="Times New Roman" panose="02020603050405020304" pitchFamily="18" charset="0"/>
                <a:cs typeface="Times New Roman" panose="02020603050405020304" pitchFamily="18" charset="0"/>
              </a:rPr>
              <a:t>.</a:t>
            </a:r>
          </a:p>
          <a:p>
            <a:pPr marL="0" indent="0">
              <a:lnSpc>
                <a:spcPct val="150000"/>
              </a:lnSpc>
              <a:buNone/>
            </a:pPr>
            <a:endParaRPr lang="en-US" sz="16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Image 3" descr="Capture.PNG"/>
          <p:cNvPicPr/>
          <p:nvPr/>
        </p:nvPicPr>
        <p:blipFill>
          <a:blip r:embed="rId2"/>
          <a:stretch>
            <a:fillRect/>
          </a:stretch>
        </p:blipFill>
        <p:spPr>
          <a:xfrm>
            <a:off x="2677886" y="3386916"/>
            <a:ext cx="5316583" cy="2743199"/>
          </a:xfrm>
          <a:prstGeom prst="rect">
            <a:avLst/>
          </a:prstGeom>
        </p:spPr>
      </p:pic>
      <p:sp>
        <p:nvSpPr>
          <p:cNvPr id="5" name="Rectangle 4"/>
          <p:cNvSpPr/>
          <p:nvPr/>
        </p:nvSpPr>
        <p:spPr>
          <a:xfrm>
            <a:off x="1293222" y="6038675"/>
            <a:ext cx="7458891" cy="685059"/>
          </a:xfrm>
          <a:prstGeom prst="rect">
            <a:avLst/>
          </a:prstGeom>
        </p:spPr>
        <p:txBody>
          <a:bodyPr wrap="square">
            <a:spAutoFit/>
          </a:bodyPr>
          <a:lstStyle/>
          <a:p>
            <a:pPr algn="just">
              <a:lnSpc>
                <a:spcPct val="107000"/>
              </a:lnSpc>
              <a:spcAft>
                <a:spcPts val="800"/>
              </a:spcAft>
            </a:pPr>
            <a:r>
              <a:rPr lang="fr-FR" b="1" dirty="0">
                <a:latin typeface="Times New Roman" panose="02020603050405020304" pitchFamily="18" charset="0"/>
                <a:ea typeface="Calibri" panose="020F0502020204030204" pitchFamily="34" charset="0"/>
                <a:cs typeface="Times New Roman" panose="02020603050405020304" pitchFamily="18" charset="0"/>
              </a:rPr>
              <a:t>Figure : récupération des particules hydrophobes par bulles d’air (Gosselin et al 1997).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520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35280"/>
            <a:ext cx="8270724" cy="500743"/>
          </a:xfrm>
        </p:spPr>
        <p:txBody>
          <a:bodyPr>
            <a:normAutofit/>
          </a:bodyPr>
          <a:lstStyle/>
          <a:p>
            <a:r>
              <a:rPr lang="fr-FR" sz="2400" b="1" dirty="0" smtClean="0">
                <a:solidFill>
                  <a:schemeClr val="accent5">
                    <a:lumMod val="75000"/>
                  </a:schemeClr>
                </a:solidFill>
                <a:latin typeface="Times New Roman" panose="02020603050405020304" pitchFamily="18" charset="0"/>
                <a:cs typeface="Times New Roman" panose="02020603050405020304" pitchFamily="18" charset="0"/>
              </a:rPr>
              <a:t>V-6-3- </a:t>
            </a:r>
            <a:r>
              <a:rPr lang="fr-FR" sz="2400" b="1" dirty="0">
                <a:solidFill>
                  <a:schemeClr val="accent5">
                    <a:lumMod val="75000"/>
                  </a:schemeClr>
                </a:solidFill>
                <a:latin typeface="Times New Roman" panose="02020603050405020304" pitchFamily="18" charset="0"/>
                <a:cs typeface="Times New Roman" panose="02020603050405020304" pitchFamily="18" charset="0"/>
              </a:rPr>
              <a:t>Procédé de Séparation minéral des minerais de cuivre</a:t>
            </a:r>
            <a:endParaRPr lang="en-US" sz="2400" dirty="0">
              <a:solidFill>
                <a:schemeClr val="accent5">
                  <a:lumMod val="75000"/>
                </a:schemeClr>
              </a:solidFill>
            </a:endParaRPr>
          </a:p>
        </p:txBody>
      </p:sp>
      <p:sp>
        <p:nvSpPr>
          <p:cNvPr id="3" name="Espace réservé du contenu 2"/>
          <p:cNvSpPr>
            <a:spLocks noGrp="1"/>
          </p:cNvSpPr>
          <p:nvPr>
            <p:ph idx="1"/>
          </p:nvPr>
        </p:nvSpPr>
        <p:spPr>
          <a:xfrm>
            <a:off x="339634" y="966652"/>
            <a:ext cx="11260183" cy="5421085"/>
          </a:xfrm>
        </p:spPr>
        <p:txBody>
          <a:bodyPr>
            <a:normAutofit fontScale="92500" lnSpcReduction="2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Pour augmenter l’efficacité de la flottation, le recours à des réactifs de flottation est souvent nécessaire.  Ces agents à savoir les collecteurs, les moussants et les modulateurs   agissent sur la surface des particules de diverses façons.</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b="1" dirty="0" smtClean="0">
                <a:latin typeface="Times New Roman" panose="02020603050405020304" pitchFamily="18" charset="0"/>
                <a:cs typeface="Times New Roman" panose="02020603050405020304" pitchFamily="18" charset="0"/>
              </a:rPr>
              <a:t>a)Les </a:t>
            </a:r>
            <a:r>
              <a:rPr lang="fr-FR" b="1" dirty="0">
                <a:latin typeface="Times New Roman" panose="02020603050405020304" pitchFamily="18" charset="0"/>
                <a:cs typeface="Times New Roman" panose="02020603050405020304" pitchFamily="18" charset="0"/>
              </a:rPr>
              <a:t>collecteurs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collecteurs sont des produits chimiques qui modifient ou active la surface du minéral à valoriser en la rendant hydrophobe. Ceci permet aux particules d’adhérer et de s’attacher aux bulles d’air plus facilement. L’action se fait plus sélectivement de manière à viser le minéral de valeur.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Leurs efficacités sont liées aux PH de la pulpe minérale à sa concentration solide.</a:t>
            </a:r>
            <a:endParaRPr lang="en-US" dirty="0">
              <a:latin typeface="Times New Roman" panose="02020603050405020304" pitchFamily="18" charset="0"/>
              <a:cs typeface="Times New Roman" panose="02020603050405020304" pitchFamily="18" charset="0"/>
            </a:endParaRPr>
          </a:p>
          <a:p>
            <a:pPr marL="0" lvl="0" indent="0">
              <a:lnSpc>
                <a:spcPct val="150000"/>
              </a:lnSpc>
              <a:buNone/>
            </a:pPr>
            <a:r>
              <a:rPr lang="fr-FR" b="1" dirty="0" smtClean="0">
                <a:latin typeface="Times New Roman" panose="02020603050405020304" pitchFamily="18" charset="0"/>
                <a:cs typeface="Times New Roman" panose="02020603050405020304" pitchFamily="18" charset="0"/>
              </a:rPr>
              <a:t>b)Le </a:t>
            </a:r>
            <a:r>
              <a:rPr lang="fr-FR" b="1" dirty="0">
                <a:latin typeface="Times New Roman" panose="02020603050405020304" pitchFamily="18" charset="0"/>
                <a:cs typeface="Times New Roman" panose="02020603050405020304" pitchFamily="18" charset="0"/>
              </a:rPr>
              <a:t>moussant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moussants sont des produits chimiques qui assurent la stabilité de la mousse. Ils permettent de créer des mousses compacts chimiques souvent composés d’alcools, ils diminuent la tension de surface. Ils diminuent ainsi la coalescence, ce qui permet de contrôler la taille des bulles et de prolonger la durée de de la mousse. Ils augmentent ainsi la probabilité de collision entre les bulles et les particules tout en offrant un meilleur support aux particules récupérées dans la mousse, diminuant ainsi le relargage de particules dans la pulpe de flottation</a:t>
            </a:r>
            <a:r>
              <a:rPr lang="fr-F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250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509" y="128336"/>
            <a:ext cx="9183748" cy="877504"/>
          </a:xfrm>
        </p:spPr>
        <p:txBody>
          <a:bodyPr>
            <a:normAutofit fontScale="90000"/>
          </a:bodyPr>
          <a:lstStyle/>
          <a:p>
            <a:r>
              <a:rPr lang="fr-FR" sz="3100" b="1" dirty="0" smtClean="0">
                <a:solidFill>
                  <a:schemeClr val="accent4">
                    <a:lumMod val="75000"/>
                  </a:schemeClr>
                </a:solidFill>
                <a:latin typeface="Times New Roman" panose="02020603050405020304" pitchFamily="18" charset="0"/>
                <a:cs typeface="Times New Roman" panose="02020603050405020304" pitchFamily="18" charset="0"/>
              </a:rPr>
              <a:t>1.5.2.Extraction </a:t>
            </a:r>
            <a:r>
              <a:rPr lang="fr-FR" sz="3100" b="1" dirty="0">
                <a:solidFill>
                  <a:schemeClr val="accent4">
                    <a:lumMod val="75000"/>
                  </a:schemeClr>
                </a:solidFill>
                <a:latin typeface="Times New Roman" panose="02020603050405020304" pitchFamily="18" charset="0"/>
                <a:cs typeface="Times New Roman" panose="02020603050405020304" pitchFamily="18" charset="0"/>
              </a:rPr>
              <a:t>des métaux (élaboration des métaux)</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221508" y="803082"/>
            <a:ext cx="11249056" cy="5537560"/>
          </a:xfrm>
        </p:spPr>
        <p:txBody>
          <a:bodyPr>
            <a:normAutofit/>
          </a:bodyPr>
          <a:lstStyle/>
          <a:p>
            <a:pPr marL="0" indent="0">
              <a:lnSpc>
                <a:spcPct val="150000"/>
              </a:lnSpc>
              <a:buNone/>
            </a:pPr>
            <a:r>
              <a:rPr lang="fr-FR" dirty="0">
                <a:latin typeface="Times New Roman" panose="02020603050405020304" pitchFamily="18" charset="0"/>
                <a:cs typeface="Times New Roman" panose="02020603050405020304" pitchFamily="18" charset="0"/>
              </a:rPr>
              <a:t>Pour extraire les métaux des minerais, on applique des opérations de traitements thermiques ou chimiques. L'utilisation de l'une ou de l'autre dépend de la composition chimique du minerai et de la nature de sa gangue. En général les traitements se font dans des fours portés à haute température. L'opération consiste à assurer d'une part la fusion du minerai et d'autre part l'élimination des éléments non désirés grâce au contact avec des agents ajoutés volontairement. Les périodes les plus importantes lors de ses opérations sont : (i) La réduction appliquée au minerais du type oxydes, sous l'effet de la chaleur, le carbone et l'oxyde se combinent en libérant le métal et le gaz carbonique, par exemple dans le cas du fer : </a:t>
            </a:r>
            <a:r>
              <a:rPr lang="fr-FR" b="1" dirty="0">
                <a:latin typeface="Times New Roman" panose="02020603050405020304" pitchFamily="18" charset="0"/>
                <a:cs typeface="Times New Roman" panose="02020603050405020304" pitchFamily="18" charset="0"/>
              </a:rPr>
              <a:t>Fe</a:t>
            </a:r>
            <a:r>
              <a:rPr lang="fr-FR" b="1" baseline="-25000"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O</a:t>
            </a:r>
            <a:r>
              <a:rPr lang="fr-FR" b="1" baseline="-25000" dirty="0">
                <a:latin typeface="Times New Roman" panose="02020603050405020304" pitchFamily="18" charset="0"/>
                <a:cs typeface="Times New Roman" panose="02020603050405020304" pitchFamily="18" charset="0"/>
              </a:rPr>
              <a:t>3</a:t>
            </a:r>
            <a:r>
              <a:rPr lang="fr-FR" b="1" dirty="0">
                <a:latin typeface="Times New Roman" panose="02020603050405020304" pitchFamily="18" charset="0"/>
                <a:cs typeface="Times New Roman" panose="02020603050405020304" pitchFamily="18" charset="0"/>
              </a:rPr>
              <a:t> + 3CO —► 2Fe + 3CO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(ii) Le grillage : consiste à chauffer à l’air les minerais de type sulfures. Par cette opération, les sulfures se transforment en oxydes.</a:t>
            </a:r>
            <a:r>
              <a:rPr lang="fr-FR" b="1" dirty="0">
                <a:latin typeface="Times New Roman" panose="02020603050405020304" pitchFamily="18" charset="0"/>
                <a:cs typeface="Times New Roman" panose="02020603050405020304" pitchFamily="18" charset="0"/>
              </a:rPr>
              <a:t> ZnS(s) + 1,5O</a:t>
            </a:r>
            <a:r>
              <a:rPr lang="fr-FR" b="1" baseline="-25000"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(g) —► </a:t>
            </a:r>
            <a:r>
              <a:rPr lang="fr-FR" b="1" dirty="0" err="1">
                <a:latin typeface="Times New Roman" panose="02020603050405020304" pitchFamily="18" charset="0"/>
                <a:cs typeface="Times New Roman" panose="02020603050405020304" pitchFamily="18" charset="0"/>
              </a:rPr>
              <a:t>ZnO</a:t>
            </a:r>
            <a:r>
              <a:rPr lang="fr-FR" b="1" dirty="0">
                <a:latin typeface="Times New Roman" panose="02020603050405020304" pitchFamily="18" charset="0"/>
                <a:cs typeface="Times New Roman" panose="02020603050405020304" pitchFamily="18" charset="0"/>
              </a:rPr>
              <a:t>(s) + SO</a:t>
            </a:r>
            <a:r>
              <a:rPr lang="fr-FR" b="1" baseline="-25000"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(g)</a:t>
            </a:r>
            <a:r>
              <a:rPr lang="fr-FR" dirty="0">
                <a:latin typeface="Times New Roman" panose="02020603050405020304" pitchFamily="18" charset="0"/>
                <a:cs typeface="Times New Roman" panose="02020603050405020304" pitchFamily="18" charset="0"/>
              </a:rPr>
              <a:t>. c) La calcination consiste à chauffer à l'abri de l'air les minerais de types carbonates. Par cette opération les carbonates se transforment en oxydes, par exemple : </a:t>
            </a:r>
            <a:r>
              <a:rPr lang="fr-FR" b="1" dirty="0">
                <a:latin typeface="Times New Roman" panose="02020603050405020304" pitchFamily="18" charset="0"/>
                <a:cs typeface="Times New Roman" panose="02020603050405020304" pitchFamily="18" charset="0"/>
              </a:rPr>
              <a:t>CaCO</a:t>
            </a:r>
            <a:r>
              <a:rPr lang="fr-FR" b="1" baseline="-25000" dirty="0">
                <a:latin typeface="Times New Roman" panose="02020603050405020304" pitchFamily="18" charset="0"/>
                <a:cs typeface="Times New Roman" panose="02020603050405020304" pitchFamily="18" charset="0"/>
              </a:rPr>
              <a:t>3</a:t>
            </a:r>
            <a:r>
              <a:rPr lang="fr-FR" b="1" dirty="0">
                <a:latin typeface="Times New Roman" panose="02020603050405020304" pitchFamily="18" charset="0"/>
                <a:cs typeface="Times New Roman" panose="02020603050405020304" pitchFamily="18" charset="0"/>
              </a:rPr>
              <a:t> —► CaO + CO</a:t>
            </a:r>
            <a:r>
              <a:rPr lang="fr-FR" b="1" baseline="-25000"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Les oxydes obtenus par les méthodes de grillage et de calcination sont ensuite traités par la méthode de réduction afin d'extraire le métal. Certains métaux élaborés ne sont pas purs et doivent subir des opérations de raffinage chimique ou électrochimique. Les métaux obtenus sont ensuite préparés sous diverses formes commerciales par les procédés suivants : déformation plastique, laminage, étirage et moulage.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350238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1837" y="230778"/>
            <a:ext cx="8923866" cy="631371"/>
          </a:xfrm>
        </p:spPr>
        <p:txBody>
          <a:bodyPr>
            <a:normAutofit/>
          </a:bodyPr>
          <a:lstStyle/>
          <a:p>
            <a:r>
              <a:rPr lang="fr-FR" sz="2400" b="1" dirty="0" smtClean="0">
                <a:solidFill>
                  <a:schemeClr val="accent5">
                    <a:lumMod val="75000"/>
                  </a:schemeClr>
                </a:solidFill>
                <a:latin typeface="Times New Roman" panose="02020603050405020304" pitchFamily="18" charset="0"/>
                <a:cs typeface="Times New Roman" panose="02020603050405020304" pitchFamily="18" charset="0"/>
              </a:rPr>
              <a:t>V-6-3- </a:t>
            </a:r>
            <a:r>
              <a:rPr lang="fr-FR" sz="2400" b="1" dirty="0">
                <a:solidFill>
                  <a:schemeClr val="accent5">
                    <a:lumMod val="75000"/>
                  </a:schemeClr>
                </a:solidFill>
                <a:latin typeface="Times New Roman" panose="02020603050405020304" pitchFamily="18" charset="0"/>
                <a:cs typeface="Times New Roman" panose="02020603050405020304" pitchFamily="18" charset="0"/>
              </a:rPr>
              <a:t>Procédé de Séparation minéral des minerais de </a:t>
            </a:r>
            <a:r>
              <a:rPr lang="fr-FR" sz="2400" b="1" dirty="0" smtClean="0">
                <a:solidFill>
                  <a:schemeClr val="accent5">
                    <a:lumMod val="75000"/>
                  </a:schemeClr>
                </a:solidFill>
                <a:latin typeface="Times New Roman" panose="02020603050405020304" pitchFamily="18" charset="0"/>
                <a:cs typeface="Times New Roman" panose="02020603050405020304" pitchFamily="18" charset="0"/>
              </a:rPr>
              <a:t>cuivre(suite)</a:t>
            </a:r>
            <a:endParaRPr lang="en-US" sz="2400" dirty="0">
              <a:solidFill>
                <a:schemeClr val="accent5">
                  <a:lumMod val="75000"/>
                </a:schemeClr>
              </a:solidFill>
            </a:endParaRPr>
          </a:p>
        </p:txBody>
      </p:sp>
      <p:sp>
        <p:nvSpPr>
          <p:cNvPr id="3" name="Espace réservé du contenu 2"/>
          <p:cNvSpPr>
            <a:spLocks noGrp="1"/>
          </p:cNvSpPr>
          <p:nvPr>
            <p:ph idx="1"/>
          </p:nvPr>
        </p:nvSpPr>
        <p:spPr>
          <a:xfrm>
            <a:off x="572831" y="862149"/>
            <a:ext cx="10752666" cy="5042262"/>
          </a:xfrm>
        </p:spPr>
        <p:txBody>
          <a:bodyPr>
            <a:normAutofit/>
          </a:bodyPr>
          <a:lstStyle/>
          <a:p>
            <a:pPr marL="0" indent="0">
              <a:lnSpc>
                <a:spcPct val="150000"/>
              </a:lnSpc>
              <a:buNone/>
            </a:pPr>
            <a:r>
              <a:rPr lang="fr-FR" b="1" dirty="0">
                <a:latin typeface="Times New Roman" panose="02020603050405020304" pitchFamily="18" charset="0"/>
                <a:cs typeface="Times New Roman" panose="02020603050405020304" pitchFamily="18" charset="0"/>
              </a:rPr>
              <a:t>C) Les déprimants :</a:t>
            </a:r>
            <a:r>
              <a:rPr lang="fr-FR" dirty="0">
                <a:latin typeface="Times New Roman" panose="02020603050405020304" pitchFamily="18" charset="0"/>
                <a:cs typeface="Times New Roman" panose="02020603050405020304" pitchFamily="18" charset="0"/>
              </a:rPr>
              <a:t> les déprimants sont des composés inorganiques qui recouvrent les surfaces des minéraux utiles sélectivement dans le but de diminuer leurs affinités pour les collecteurs, ils sont utilisés pour rendre hydrophiles les phases minérales qu’on ne veut pas flotter.</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b="1" dirty="0">
                <a:latin typeface="Times New Roman" panose="02020603050405020304" pitchFamily="18" charset="0"/>
                <a:cs typeface="Times New Roman" panose="02020603050405020304" pitchFamily="18" charset="0"/>
              </a:rPr>
              <a:t>d) Les activants :</a:t>
            </a:r>
            <a:r>
              <a:rPr lang="fr-FR" dirty="0">
                <a:latin typeface="Times New Roman" panose="02020603050405020304" pitchFamily="18" charset="0"/>
                <a:cs typeface="Times New Roman" panose="02020603050405020304" pitchFamily="18" charset="0"/>
              </a:rPr>
              <a:t> les activants sont des selles solubles utilisés pour favoriser l’activité des collecteurs, ils sont donc introduits lorsque les collecteurs et les moussants ne réussissent plus à accomplir la flottation efficace. Ils modifient généralement la surface de minéraux de valeur afin de les rendre actifs avant l’ajout de collecteur.</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b="1" dirty="0">
                <a:latin typeface="Times New Roman" panose="02020603050405020304" pitchFamily="18" charset="0"/>
                <a:cs typeface="Times New Roman" panose="02020603050405020304" pitchFamily="18" charset="0"/>
              </a:rPr>
              <a:t>e) Les dispersants : </a:t>
            </a:r>
            <a:r>
              <a:rPr lang="fr-FR" dirty="0">
                <a:latin typeface="Times New Roman" panose="02020603050405020304" pitchFamily="18" charset="0"/>
                <a:cs typeface="Times New Roman" panose="02020603050405020304" pitchFamily="18" charset="0"/>
              </a:rPr>
              <a:t>dont le but est de lutter contre l’agglomération des particules minérales</a:t>
            </a:r>
            <a:r>
              <a:rPr lang="fr-FR" dirty="0" smtClean="0">
                <a:latin typeface="Times New Roman" panose="02020603050405020304" pitchFamily="18" charset="0"/>
                <a:cs typeface="Times New Roman" panose="02020603050405020304" pitchFamily="18" charset="0"/>
              </a:rPr>
              <a:t>.</a:t>
            </a:r>
          </a:p>
          <a:p>
            <a:pPr marL="0" indent="0">
              <a:lnSpc>
                <a:spcPct val="150000"/>
              </a:lnSpc>
              <a:buNone/>
            </a:pPr>
            <a:r>
              <a:rPr lang="fr-FR" b="1" dirty="0">
                <a:latin typeface="Times New Roman" panose="02020603050405020304" pitchFamily="18" charset="0"/>
                <a:cs typeface="Times New Roman" panose="02020603050405020304" pitchFamily="18" charset="0"/>
              </a:rPr>
              <a:t>Mode de fonctionnement</a:t>
            </a:r>
            <a:r>
              <a:rPr lang="fr-FR" dirty="0">
                <a:latin typeface="Times New Roman" panose="02020603050405020304" pitchFamily="18" charset="0"/>
                <a:cs typeface="Times New Roman" panose="02020603050405020304" pitchFamily="18" charset="0"/>
              </a:rPr>
              <a:t> : les cellules de flottation sont composées d’un réservoir, d’un agitateur avec des chicanes dont la fonction principale est d’assurer normalement l’homogénéité de la pulpe comme indique la figure ci-dessous. L’air est injecté ou aspiré dans le système par l’axe de l’agitateur, et des chicanes et du moussant (Gosselin et al ; 1997).</a:t>
            </a: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274353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711" y="204652"/>
            <a:ext cx="9054496" cy="539931"/>
          </a:xfrm>
        </p:spPr>
        <p:txBody>
          <a:bodyPr>
            <a:normAutofit/>
          </a:bodyPr>
          <a:lstStyle/>
          <a:p>
            <a:r>
              <a:rPr lang="fr-FR" sz="2400" b="1" dirty="0">
                <a:solidFill>
                  <a:schemeClr val="accent5">
                    <a:lumMod val="75000"/>
                  </a:schemeClr>
                </a:solidFill>
                <a:latin typeface="Times New Roman" panose="02020603050405020304" pitchFamily="18" charset="0"/>
                <a:cs typeface="Times New Roman" panose="02020603050405020304" pitchFamily="18" charset="0"/>
              </a:rPr>
              <a:t>II-6-3- Procédé de Séparation minéral des minerais de cuivre(suite)</a:t>
            </a:r>
            <a:endParaRPr lang="en-US" sz="2400" dirty="0"/>
          </a:p>
        </p:txBody>
      </p:sp>
      <p:pic>
        <p:nvPicPr>
          <p:cNvPr id="4" name="Espace réservé du contenu 3" descr="8.PNG"/>
          <p:cNvPicPr>
            <a:picLocks noGrp="1"/>
          </p:cNvPicPr>
          <p:nvPr>
            <p:ph idx="1"/>
          </p:nvPr>
        </p:nvPicPr>
        <p:blipFill>
          <a:blip r:embed="rId2"/>
          <a:stretch>
            <a:fillRect/>
          </a:stretch>
        </p:blipFill>
        <p:spPr>
          <a:xfrm rot="10800000">
            <a:off x="2390502" y="979714"/>
            <a:ext cx="7027817" cy="3958045"/>
          </a:xfrm>
          <a:prstGeom prst="rect">
            <a:avLst/>
          </a:prstGeom>
        </p:spPr>
      </p:pic>
      <p:sp>
        <p:nvSpPr>
          <p:cNvPr id="5" name="Rectangle 4"/>
          <p:cNvSpPr/>
          <p:nvPr/>
        </p:nvSpPr>
        <p:spPr>
          <a:xfrm>
            <a:off x="1979919" y="5172889"/>
            <a:ext cx="6096000" cy="981423"/>
          </a:xfrm>
          <a:prstGeom prst="rect">
            <a:avLst/>
          </a:prstGeom>
        </p:spPr>
        <p:txBody>
          <a:bodyPr>
            <a:spAutoFit/>
          </a:bodyPr>
          <a:lstStyle/>
          <a:p>
            <a:pPr marL="228600" algn="just">
              <a:lnSpc>
                <a:spcPct val="107000"/>
              </a:lnSpc>
              <a:spcAft>
                <a:spcPts val="0"/>
              </a:spcAft>
              <a:tabLst>
                <a:tab pos="2527300" algn="l"/>
              </a:tabLst>
            </a:pPr>
            <a:r>
              <a:rPr lang="fr-FR" b="1"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Times New Roman" panose="02020603050405020304" pitchFamily="18" charset="0"/>
              </a:rPr>
              <a:t>Figure : section transversale d’une cellule de flottation (Gill.1991).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9782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35279"/>
            <a:ext cx="11514666" cy="579121"/>
          </a:xfrm>
        </p:spPr>
        <p:txBody>
          <a:bodyPr>
            <a:normAutofit/>
          </a:bodyPr>
          <a:lstStyle/>
          <a:p>
            <a:r>
              <a:rPr lang="fr-FR" sz="2400" b="1" dirty="0" smtClean="0">
                <a:solidFill>
                  <a:srgbClr val="7030A0"/>
                </a:solidFill>
                <a:latin typeface="Times New Roman" panose="02020603050405020304" pitchFamily="18" charset="0"/>
                <a:cs typeface="Times New Roman" panose="02020603050405020304" pitchFamily="18" charset="0"/>
              </a:rPr>
              <a:t>V-6-3- </a:t>
            </a:r>
            <a:r>
              <a:rPr lang="fr-FR" sz="2400" b="1" dirty="0">
                <a:solidFill>
                  <a:srgbClr val="7030A0"/>
                </a:solidFill>
                <a:latin typeface="Times New Roman" panose="02020603050405020304" pitchFamily="18" charset="0"/>
                <a:cs typeface="Times New Roman" panose="02020603050405020304" pitchFamily="18" charset="0"/>
              </a:rPr>
              <a:t>Procédé de Séparation minéral des minerais de cuivre(suite)</a:t>
            </a:r>
            <a:endParaRPr lang="en-US" sz="2400" dirty="0">
              <a:solidFill>
                <a:srgbClr val="7030A0"/>
              </a:solidFill>
            </a:endParaRPr>
          </a:p>
        </p:txBody>
      </p:sp>
      <p:sp>
        <p:nvSpPr>
          <p:cNvPr id="3" name="Espace réservé du contenu 2"/>
          <p:cNvSpPr>
            <a:spLocks noGrp="1"/>
          </p:cNvSpPr>
          <p:nvPr>
            <p:ph idx="1"/>
          </p:nvPr>
        </p:nvSpPr>
        <p:spPr>
          <a:xfrm>
            <a:off x="677333" y="1045028"/>
            <a:ext cx="11314369" cy="4859383"/>
          </a:xfrm>
        </p:spPr>
        <p:txBody>
          <a:bodyPr>
            <a:normAutofit/>
          </a:bodyPr>
          <a:lstStyle/>
          <a:p>
            <a:pPr marL="0" indent="0">
              <a:buNone/>
            </a:pPr>
            <a:r>
              <a:rPr lang="fr-FR" dirty="0"/>
              <a:t>Dans une cellule de flottation, la pulpe minérale est mise en agitation par un arbre qui va aussi servir à injecter l'air à l'origine de la formation de bulles. Les mousses ainsi formées, qui sont chargées en particules minérales, sont récupérées par débordement ou par un système d’écumoire. </a:t>
            </a:r>
            <a:endParaRPr lang="en-US" dirty="0"/>
          </a:p>
          <a:p>
            <a:pPr marL="0" indent="0">
              <a:buNone/>
            </a:pPr>
            <a:r>
              <a:rPr lang="fr-FR" dirty="0"/>
              <a:t>Un schéma type de flottation est divisé en trois phases :</a:t>
            </a:r>
            <a:endParaRPr lang="en-US" dirty="0"/>
          </a:p>
          <a:p>
            <a:pPr lvl="0"/>
            <a:r>
              <a:rPr lang="fr-FR" dirty="0"/>
              <a:t>Le </a:t>
            </a:r>
            <a:r>
              <a:rPr lang="fr-FR" b="1" dirty="0"/>
              <a:t>conditionnement </a:t>
            </a:r>
            <a:r>
              <a:rPr lang="fr-FR" dirty="0"/>
              <a:t>où l'on mélange les réactifs chimiques avec la pulpe.</a:t>
            </a:r>
            <a:endParaRPr lang="en-US" dirty="0"/>
          </a:p>
          <a:p>
            <a:pPr lvl="0"/>
            <a:r>
              <a:rPr lang="fr-FR" dirty="0"/>
              <a:t>L'</a:t>
            </a:r>
            <a:r>
              <a:rPr lang="fr-FR" b="1" dirty="0"/>
              <a:t>ébauchage</a:t>
            </a:r>
            <a:r>
              <a:rPr lang="fr-FR" dirty="0"/>
              <a:t> où l'on récupère le maximum de produit, le concentré obtenu est ensuite envoyé aux relevages.</a:t>
            </a:r>
            <a:endParaRPr lang="en-US" dirty="0"/>
          </a:p>
          <a:p>
            <a:pPr lvl="0"/>
            <a:r>
              <a:rPr lang="fr-FR" dirty="0"/>
              <a:t>L'</a:t>
            </a:r>
            <a:r>
              <a:rPr lang="fr-FR" b="1" dirty="0"/>
              <a:t>épuisement</a:t>
            </a:r>
            <a:r>
              <a:rPr lang="fr-FR" dirty="0"/>
              <a:t> où l'on récupère le reste du produit qui parvient à flotter.</a:t>
            </a:r>
            <a:endParaRPr lang="en-US" dirty="0"/>
          </a:p>
          <a:p>
            <a:pPr lvl="0"/>
            <a:r>
              <a:rPr lang="fr-FR" dirty="0"/>
              <a:t>Les </a:t>
            </a:r>
            <a:r>
              <a:rPr lang="fr-FR" b="1" dirty="0"/>
              <a:t>relevages</a:t>
            </a:r>
            <a:r>
              <a:rPr lang="fr-FR" dirty="0"/>
              <a:t> où le maximum de stérile est séparé du concentré par passage de celui-ci de cellule en cellule et renvoi du stérile à la cellule précédente.</a:t>
            </a:r>
            <a:endParaRPr lang="en-US" dirty="0"/>
          </a:p>
          <a:p>
            <a:pPr marL="0" indent="0">
              <a:buNone/>
            </a:pPr>
            <a:r>
              <a:rPr lang="fr-FR" dirty="0"/>
              <a:t>Une granulométrie fine est nécessaire à la flottation (250µm maximum), néanmoins les particules trop fines &lt;10µm (schlamms) consomment trop de réactifs et gênent le processus.</a:t>
            </a:r>
            <a:endParaRPr lang="en-US" dirty="0"/>
          </a:p>
          <a:p>
            <a:pPr marL="0" indent="0">
              <a:buNone/>
            </a:pPr>
            <a:endParaRPr lang="en-US" dirty="0"/>
          </a:p>
        </p:txBody>
      </p:sp>
    </p:spTree>
    <p:extLst>
      <p:ext uri="{BB962C8B-B14F-4D97-AF65-F5344CB8AC3E}">
        <p14:creationId xmlns:p14="http://schemas.microsoft.com/office/powerpoint/2010/main" val="4225842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1"/>
            <a:ext cx="9681512" cy="552994"/>
          </a:xfrm>
        </p:spPr>
        <p:txBody>
          <a:bodyPr>
            <a:normAutofit fontScale="90000"/>
          </a:bodyPr>
          <a:lstStyle/>
          <a:p>
            <a:r>
              <a:rPr lang="fr-FR" b="1" dirty="0">
                <a:solidFill>
                  <a:schemeClr val="accent3">
                    <a:lumMod val="75000"/>
                  </a:schemeClr>
                </a:solidFill>
              </a:rPr>
              <a:t>g) Classification des appareils de flottation</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546704" y="1345474"/>
            <a:ext cx="10804917" cy="4715691"/>
          </a:xfrm>
        </p:spPr>
        <p:txBody>
          <a:bodyPr/>
          <a:lstStyle/>
          <a:p>
            <a:pPr marL="0" indent="0">
              <a:buNone/>
            </a:pPr>
            <a:r>
              <a:rPr lang="fr-FR" dirty="0" smtClean="0"/>
              <a:t>La </a:t>
            </a:r>
            <a:r>
              <a:rPr lang="fr-FR" dirty="0"/>
              <a:t>classification des appareils est basée sur le mécanisme d’agitation</a:t>
            </a:r>
            <a:r>
              <a:rPr lang="fr-FR" dirty="0" smtClean="0"/>
              <a:t>.</a:t>
            </a:r>
          </a:p>
          <a:p>
            <a:pPr marL="0" indent="0">
              <a:buNone/>
            </a:pPr>
            <a:endParaRPr lang="en-US" dirty="0"/>
          </a:p>
          <a:p>
            <a:pPr marL="0" indent="0">
              <a:buNone/>
            </a:pPr>
            <a:endParaRPr lang="en-US" dirty="0"/>
          </a:p>
        </p:txBody>
      </p:sp>
      <p:pic>
        <p:nvPicPr>
          <p:cNvPr id="4" name="Image 3" descr="7.PNG"/>
          <p:cNvPicPr/>
          <p:nvPr/>
        </p:nvPicPr>
        <p:blipFill>
          <a:blip r:embed="rId2"/>
          <a:stretch>
            <a:fillRect/>
          </a:stretch>
        </p:blipFill>
        <p:spPr>
          <a:xfrm rot="10800000">
            <a:off x="1397724" y="1863086"/>
            <a:ext cx="8712927" cy="4093575"/>
          </a:xfrm>
          <a:prstGeom prst="rect">
            <a:avLst/>
          </a:prstGeom>
        </p:spPr>
      </p:pic>
    </p:spTree>
    <p:extLst>
      <p:ext uri="{BB962C8B-B14F-4D97-AF65-F5344CB8AC3E}">
        <p14:creationId xmlns:p14="http://schemas.microsoft.com/office/powerpoint/2010/main" val="40244136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0922" y="256902"/>
            <a:ext cx="5932472" cy="709749"/>
          </a:xfrm>
        </p:spPr>
        <p:txBody>
          <a:bodyPr>
            <a:normAutofit fontScale="90000"/>
          </a:bodyPr>
          <a:lstStyle/>
          <a:p>
            <a:r>
              <a:rPr lang="fr-FR" sz="2700" b="1" dirty="0" smtClean="0">
                <a:solidFill>
                  <a:schemeClr val="accent6">
                    <a:lumMod val="50000"/>
                  </a:schemeClr>
                </a:solidFill>
                <a:latin typeface="Times New Roman" panose="02020603050405020304" pitchFamily="18" charset="0"/>
                <a:cs typeface="Times New Roman" panose="02020603050405020304" pitchFamily="18" charset="0"/>
              </a:rPr>
              <a:t>V-6-4- </a:t>
            </a:r>
            <a:r>
              <a:rPr lang="fr-FR" sz="2700" b="1" dirty="0">
                <a:solidFill>
                  <a:schemeClr val="accent6">
                    <a:lumMod val="50000"/>
                  </a:schemeClr>
                </a:solidFill>
                <a:latin typeface="Times New Roman" panose="02020603050405020304" pitchFamily="18" charset="0"/>
                <a:cs typeface="Times New Roman" panose="02020603050405020304" pitchFamily="18" charset="0"/>
              </a:rPr>
              <a:t>Séparation par flottation du cuivre</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156754" y="992776"/>
            <a:ext cx="11939451" cy="5447212"/>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En général, la flottation est la technologie la plus fréquemment adoptée pour traiter le minerai de cuivre. La méthode de flottation du cuivre comprend la flottation préférentielle, la flottation mixte et la flottation de sulfure. Selon les différents minerais et enrichissement de cuivre et les résultats des tests de faisabilité, il existe plusieurs solutions pour le traitement du minerai de cuivre. Pour le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Cuivre du minerai de sulfure, la flottation est la principale méthode. Pour le minerai de cuivre oxydé la lixiviation en tas ou la technologie de traitement combiné doit être adopté. Le processus suivant d’écrit la production de concentrés par le procédé de flottation. La première étape du traitement des minerais sulfurés en vue de l’obtention de concentrés consiste en des opérations successives de concassage, de broyage, tamisage et triage qui les transforment en poudre grossière, sur laquelle on projette de l’eau. Par un traitement de flottation, dans l’eau puis de décantation, qui consistent à faire remonter à la surface la partie la plus riche du minerai pour le séparer des boues qui restent au fond du bain, on obtient du concentré contenant 25 à 40% de cuivre.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12210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8671" y="269966"/>
            <a:ext cx="7643706" cy="657497"/>
          </a:xfrm>
        </p:spPr>
        <p:txBody>
          <a:bodyPr>
            <a:normAutofit/>
          </a:bodyPr>
          <a:lstStyle/>
          <a:p>
            <a:r>
              <a:rPr lang="fr-FR" sz="2800" b="1" dirty="0">
                <a:solidFill>
                  <a:schemeClr val="accent5">
                    <a:lumMod val="50000"/>
                  </a:schemeClr>
                </a:solidFill>
                <a:latin typeface="Times New Roman" panose="02020603050405020304" pitchFamily="18" charset="0"/>
                <a:cs typeface="Times New Roman" panose="02020603050405020304" pitchFamily="18" charset="0"/>
              </a:rPr>
              <a:t>II-6-4- Séparation par flottation du </a:t>
            </a:r>
            <a:r>
              <a:rPr lang="fr-FR" sz="2800" b="1" dirty="0" smtClean="0">
                <a:solidFill>
                  <a:schemeClr val="accent5">
                    <a:lumMod val="50000"/>
                  </a:schemeClr>
                </a:solidFill>
                <a:latin typeface="Times New Roman" panose="02020603050405020304" pitchFamily="18" charset="0"/>
                <a:cs typeface="Times New Roman" panose="02020603050405020304" pitchFamily="18" charset="0"/>
              </a:rPr>
              <a:t>cuivre(suite)</a:t>
            </a:r>
            <a:endParaRPr lang="en-US" sz="2800" dirty="0">
              <a:solidFill>
                <a:schemeClr val="accent5">
                  <a:lumMod val="50000"/>
                </a:schemeClr>
              </a:solidFill>
            </a:endParaRPr>
          </a:p>
        </p:txBody>
      </p:sp>
      <p:pic>
        <p:nvPicPr>
          <p:cNvPr id="4" name="Espace réservé du contenu 3" descr="3.PNG"/>
          <p:cNvPicPr>
            <a:picLocks noGrp="1"/>
          </p:cNvPicPr>
          <p:nvPr>
            <p:ph idx="1"/>
          </p:nvPr>
        </p:nvPicPr>
        <p:blipFill>
          <a:blip r:embed="rId2"/>
          <a:stretch>
            <a:fillRect/>
          </a:stretch>
        </p:blipFill>
        <p:spPr>
          <a:xfrm>
            <a:off x="731520" y="1136468"/>
            <a:ext cx="10972800" cy="5120640"/>
          </a:xfrm>
          <a:prstGeom prst="rect">
            <a:avLst/>
          </a:prstGeom>
        </p:spPr>
      </p:pic>
    </p:spTree>
    <p:extLst>
      <p:ext uri="{BB962C8B-B14F-4D97-AF65-F5344CB8AC3E}">
        <p14:creationId xmlns:p14="http://schemas.microsoft.com/office/powerpoint/2010/main" val="25150513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3071" y="230777"/>
            <a:ext cx="5736529" cy="670560"/>
          </a:xfrm>
        </p:spPr>
        <p:txBody>
          <a:bodyPr>
            <a:normAutofit fontScale="90000"/>
          </a:bodyPr>
          <a:lstStyle/>
          <a:p>
            <a:pPr algn="ctr"/>
            <a:r>
              <a:rPr lang="fr-FR" sz="3100" b="1" dirty="0" smtClean="0">
                <a:solidFill>
                  <a:schemeClr val="accent5">
                    <a:lumMod val="75000"/>
                  </a:schemeClr>
                </a:solidFill>
                <a:latin typeface="Times New Roman" panose="02020603050405020304" pitchFamily="18" charset="0"/>
                <a:cs typeface="Times New Roman" panose="02020603050405020304" pitchFamily="18" charset="0"/>
              </a:rPr>
              <a:t>V-7-ELABORATION </a:t>
            </a:r>
            <a:r>
              <a:rPr lang="fr-FR" sz="3100" b="1" dirty="0">
                <a:solidFill>
                  <a:schemeClr val="accent5">
                    <a:lumMod val="75000"/>
                  </a:schemeClr>
                </a:solidFill>
                <a:latin typeface="Times New Roman" panose="02020603050405020304" pitchFamily="18" charset="0"/>
                <a:cs typeface="Times New Roman" panose="02020603050405020304" pitchFamily="18" charset="0"/>
              </a:rPr>
              <a:t>DU NICKEL</a:t>
            </a:r>
            <a:r>
              <a:rPr lang="en-US" dirty="0"/>
              <a:t/>
            </a:r>
            <a:br>
              <a:rPr lang="en-US" dirty="0"/>
            </a:br>
            <a:endParaRPr lang="en-US" dirty="0"/>
          </a:p>
        </p:txBody>
      </p:sp>
      <p:sp>
        <p:nvSpPr>
          <p:cNvPr id="3" name="Espace réservé du contenu 2"/>
          <p:cNvSpPr>
            <a:spLocks noGrp="1"/>
          </p:cNvSpPr>
          <p:nvPr>
            <p:ph idx="1"/>
          </p:nvPr>
        </p:nvSpPr>
        <p:spPr>
          <a:xfrm>
            <a:off x="638145" y="1045030"/>
            <a:ext cx="11693192" cy="5564776"/>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Le nickel est connu de l’Homme depuis des millénaires. Les hommes préhistoriques se servaient déjà du nickel contenu dans les météorites pour réaliser des objets usuels. Il a été ensuite utilisé pour la fabrication de pièces de monnaies au début de notre ère (sous forme de cupronickel). Longtemps confondu avec l’oxyde de cuivre, il n’a été réellement identifié et isolé qu’en 1751 par le chimiste suédois Alex Cronstedt.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débuts de la métallurgie moderne du nickel remontent en 1865, date où les français Garnier et Heurtaux découvrirent les ressources minières de la nouvelle Calédonie.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Les premiers procédés thermiques de raffinage du nickel ont été mis au point dans les années 1900, notamment le procédé Mond et le procédé INCO. Vers 1950, de nouveaux procédés furent utilisés : les procédés hydrométallurgiques (lixiviations acides ou basiques) pour aboutir de nos jours à une part de marché égale pour ces 2 types de traitements</a:t>
            </a:r>
            <a:r>
              <a:rPr lang="fr-FR" dirty="0" smtClean="0">
                <a:latin typeface="Times New Roman" panose="02020603050405020304" pitchFamily="18" charset="0"/>
                <a:cs typeface="Times New Roman" panose="02020603050405020304" pitchFamily="18" charset="0"/>
              </a:rPr>
              <a:t>.</a:t>
            </a:r>
          </a:p>
          <a:p>
            <a:pPr marL="0" indent="0">
              <a:lnSpc>
                <a:spcPct val="150000"/>
              </a:lnSpc>
              <a:buNone/>
            </a:pPr>
            <a:r>
              <a:rPr lang="fr-FR" dirty="0">
                <a:latin typeface="Times New Roman" panose="02020603050405020304" pitchFamily="18" charset="0"/>
                <a:cs typeface="Times New Roman" panose="02020603050405020304" pitchFamily="18" charset="0"/>
              </a:rPr>
              <a:t>Bien que le nickel soit un des éléments les plus abondants dans l’univers, il n’est que peu présent sur terre. Il figure en 28</a:t>
            </a:r>
            <a:r>
              <a:rPr lang="fr-FR" baseline="30000" dirty="0">
                <a:latin typeface="Times New Roman" panose="02020603050405020304" pitchFamily="18" charset="0"/>
                <a:cs typeface="Times New Roman" panose="02020603050405020304" pitchFamily="18" charset="0"/>
              </a:rPr>
              <a:t>ème</a:t>
            </a:r>
            <a:r>
              <a:rPr lang="fr-FR" dirty="0">
                <a:latin typeface="Times New Roman" panose="02020603050405020304" pitchFamily="18" charset="0"/>
                <a:cs typeface="Times New Roman" panose="02020603050405020304" pitchFamily="18" charset="0"/>
              </a:rPr>
              <a:t> position des éléments les plus répandus, et sa teneur ne représente que 0,008 % en poids de la croûte terrestre (le noyau est la partie de la planète où l’on rencontre les plus fortes concentrations en nickel). Le nickel élémentaire n’existe pas à l’état naturel, mis à part celui provenant des météorites.</a:t>
            </a: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25524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614" y="191589"/>
            <a:ext cx="7486952" cy="539931"/>
          </a:xfrm>
        </p:spPr>
        <p:txBody>
          <a:bodyPr>
            <a:normAutofit fontScale="90000"/>
          </a:bodyPr>
          <a:lstStyle/>
          <a:p>
            <a:pPr algn="ctr"/>
            <a:r>
              <a:rPr lang="fr-FR" b="1" dirty="0" smtClean="0">
                <a:solidFill>
                  <a:schemeClr val="accent5">
                    <a:lumMod val="75000"/>
                  </a:schemeClr>
                </a:solidFill>
                <a:latin typeface="Times New Roman" panose="02020603050405020304" pitchFamily="18" charset="0"/>
                <a:cs typeface="Times New Roman" panose="02020603050405020304" pitchFamily="18" charset="0"/>
              </a:rPr>
              <a:t>V-7-ELABORATION </a:t>
            </a:r>
            <a:r>
              <a:rPr lang="fr-FR" b="1" dirty="0">
                <a:solidFill>
                  <a:schemeClr val="accent5">
                    <a:lumMod val="75000"/>
                  </a:schemeClr>
                </a:solidFill>
                <a:latin typeface="Times New Roman" panose="02020603050405020304" pitchFamily="18" charset="0"/>
                <a:cs typeface="Times New Roman" panose="02020603050405020304" pitchFamily="18" charset="0"/>
              </a:rPr>
              <a:t>DU </a:t>
            </a:r>
            <a:r>
              <a:rPr lang="fr-FR" b="1" dirty="0" smtClean="0">
                <a:solidFill>
                  <a:schemeClr val="accent5">
                    <a:lumMod val="75000"/>
                  </a:schemeClr>
                </a:solidFill>
                <a:latin typeface="Times New Roman" panose="02020603050405020304" pitchFamily="18" charset="0"/>
                <a:cs typeface="Times New Roman" panose="02020603050405020304" pitchFamily="18" charset="0"/>
              </a:rPr>
              <a:t>NICKEL(suite)</a:t>
            </a:r>
            <a:endParaRPr lang="en-US" dirty="0"/>
          </a:p>
        </p:txBody>
      </p:sp>
      <p:sp>
        <p:nvSpPr>
          <p:cNvPr id="3" name="Espace réservé du contenu 2"/>
          <p:cNvSpPr>
            <a:spLocks noGrp="1"/>
          </p:cNvSpPr>
          <p:nvPr>
            <p:ph idx="1"/>
          </p:nvPr>
        </p:nvSpPr>
        <p:spPr>
          <a:xfrm>
            <a:off x="274319" y="731520"/>
            <a:ext cx="11691257" cy="5180737"/>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Les minéraux et minerais qui contiennent du nickel en faible quantité (&lt; 0,5%) sont très répandus. Par contre les gisements exploitables sont plus rares : la production de nickel vient essentiellement de deux types de minerais : les minerais sulfurés et oxydés.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On estime qu’approximativement 200 millions de tonnes de nickel sont disponibles dans le monde, se répartissant entre 30% en minerais sulfurés et 70% en minerais oxydés.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Cependant bien que les réserves de minerais sulfurés soient inférieures, leur exploitation est très développée puisque 55% des gisements en exploitation sont des minerais sulfurés. La pentlandite (34% de nickel : (Ni, Fe)</a:t>
            </a:r>
            <a:r>
              <a:rPr lang="fr-FR" baseline="-25000" dirty="0">
                <a:latin typeface="Times New Roman" panose="02020603050405020304" pitchFamily="18" charset="0"/>
                <a:cs typeface="Times New Roman" panose="02020603050405020304" pitchFamily="18" charset="0"/>
              </a:rPr>
              <a:t>9</a:t>
            </a:r>
            <a:r>
              <a:rPr lang="fr-FR" dirty="0">
                <a:latin typeface="Times New Roman" panose="02020603050405020304" pitchFamily="18" charset="0"/>
                <a:cs typeface="Times New Roman" panose="02020603050405020304" pitchFamily="18" charset="0"/>
              </a:rPr>
              <a:t>S</a:t>
            </a:r>
            <a:r>
              <a:rPr lang="fr-FR" baseline="-25000" dirty="0">
                <a:latin typeface="Times New Roman" panose="02020603050405020304" pitchFamily="18" charset="0"/>
                <a:cs typeface="Times New Roman" panose="02020603050405020304" pitchFamily="18" charset="0"/>
              </a:rPr>
              <a:t>8</a:t>
            </a:r>
            <a:r>
              <a:rPr lang="fr-FR" dirty="0">
                <a:latin typeface="Times New Roman" panose="02020603050405020304" pitchFamily="18" charset="0"/>
                <a:cs typeface="Times New Roman" panose="02020603050405020304" pitchFamily="18" charset="0"/>
              </a:rPr>
              <a:t>), qui renferme le nickel est généralement associée à d’autres minerais comme : la pyrrhotite (Fe</a:t>
            </a:r>
            <a:r>
              <a:rPr lang="fr-FR" baseline="-25000" dirty="0">
                <a:latin typeface="Times New Roman" panose="02020603050405020304" pitchFamily="18" charset="0"/>
                <a:cs typeface="Times New Roman" panose="02020603050405020304" pitchFamily="18" charset="0"/>
              </a:rPr>
              <a:t>7</a:t>
            </a:r>
            <a:r>
              <a:rPr lang="fr-FR" dirty="0">
                <a:latin typeface="Times New Roman" panose="02020603050405020304" pitchFamily="18" charset="0"/>
                <a:cs typeface="Times New Roman" panose="02020603050405020304" pitchFamily="18" charset="0"/>
              </a:rPr>
              <a:t>S</a:t>
            </a:r>
            <a:r>
              <a:rPr lang="fr-FR" baseline="-25000" dirty="0">
                <a:latin typeface="Times New Roman" panose="02020603050405020304" pitchFamily="18" charset="0"/>
                <a:cs typeface="Times New Roman" panose="02020603050405020304" pitchFamily="18" charset="0"/>
              </a:rPr>
              <a:t>8</a:t>
            </a:r>
            <a:r>
              <a:rPr lang="fr-FR" dirty="0">
                <a:latin typeface="Times New Roman" panose="02020603050405020304" pitchFamily="18" charset="0"/>
                <a:cs typeface="Times New Roman" panose="02020603050405020304" pitchFamily="18" charset="0"/>
              </a:rPr>
              <a:t>), la pyrite (FeS</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et la chalcopyrite (CuFeS</a:t>
            </a:r>
            <a:r>
              <a:rPr lang="fr-FR" baseline="-25000" dirty="0">
                <a:latin typeface="Times New Roman" panose="02020603050405020304" pitchFamily="18" charset="0"/>
                <a:cs typeface="Times New Roman" panose="02020603050405020304" pitchFamily="18" charset="0"/>
              </a:rPr>
              <a:t>2</a:t>
            </a:r>
            <a:r>
              <a:rPr lang="fr-FR" dirty="0" smtClean="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Ces minerais sulfurés sont essentiellement présents en Australie (district de Kampala), en Russie (Norilsk-Talnakh), en Chine, en Afrique du Sud (Bushveld), en Finlande, aux Etats-Unis (Stillwater, Montana) et au Canada, dans la mine de l'Ontario "Sudbury".  Cette dernière représente la principale source d'extraction et l'une des plus grandes réserves mondiales de minerai tout-venant, la concentration en nickel y est d’environ </a:t>
            </a:r>
            <a:r>
              <a:rPr lang="fr-FR"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425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048" y="296091"/>
            <a:ext cx="7552266" cy="579120"/>
          </a:xfrm>
        </p:spPr>
        <p:txBody>
          <a:bodyPr>
            <a:normAutofit/>
          </a:bodyPr>
          <a:lstStyle/>
          <a:p>
            <a:r>
              <a:rPr lang="fr-FR" sz="2400" b="1" dirty="0" smtClean="0">
                <a:solidFill>
                  <a:schemeClr val="accent5">
                    <a:lumMod val="75000"/>
                  </a:schemeClr>
                </a:solidFill>
                <a:latin typeface="Times New Roman" panose="02020603050405020304" pitchFamily="18" charset="0"/>
                <a:cs typeface="Times New Roman" panose="02020603050405020304" pitchFamily="18" charset="0"/>
              </a:rPr>
              <a:t>V-7-ELABORATION </a:t>
            </a:r>
            <a:r>
              <a:rPr lang="fr-FR" sz="2400" b="1" dirty="0">
                <a:solidFill>
                  <a:schemeClr val="accent5">
                    <a:lumMod val="75000"/>
                  </a:schemeClr>
                </a:solidFill>
                <a:latin typeface="Times New Roman" panose="02020603050405020304" pitchFamily="18" charset="0"/>
                <a:cs typeface="Times New Roman" panose="02020603050405020304" pitchFamily="18" charset="0"/>
              </a:rPr>
              <a:t>DU NICKEL(suite)</a:t>
            </a:r>
            <a:endParaRPr lang="en-US" sz="2400" dirty="0"/>
          </a:p>
        </p:txBody>
      </p:sp>
      <p:sp>
        <p:nvSpPr>
          <p:cNvPr id="3" name="Espace réservé du contenu 2"/>
          <p:cNvSpPr>
            <a:spLocks noGrp="1"/>
          </p:cNvSpPr>
          <p:nvPr>
            <p:ph idx="1"/>
          </p:nvPr>
        </p:nvSpPr>
        <p:spPr>
          <a:xfrm>
            <a:off x="562911" y="1074798"/>
            <a:ext cx="11118426" cy="5208435"/>
          </a:xfrm>
        </p:spPr>
        <p:txBody>
          <a:bodyPr/>
          <a:lstStyle/>
          <a:p>
            <a:pPr marL="0" indent="0">
              <a:buNone/>
            </a:pPr>
            <a:r>
              <a:rPr lang="fr-FR" dirty="0">
                <a:latin typeface="Times New Roman" panose="02020603050405020304" pitchFamily="18" charset="0"/>
                <a:cs typeface="Times New Roman" panose="02020603050405020304" pitchFamily="18" charset="0"/>
              </a:rPr>
              <a:t>%. L'extraction de ces minerais permet la récupération simultanée de "co-produits" qu'il est économiquement intéressant d'exploiter comme autres le cuivre, l'or, l'argent, des platinoïdes tels que le </a:t>
            </a:r>
            <a:r>
              <a:rPr lang="fr-FR" i="1" dirty="0">
                <a:latin typeface="Times New Roman" panose="02020603050405020304" pitchFamily="18" charset="0"/>
                <a:cs typeface="Times New Roman" panose="02020603050405020304" pitchFamily="18" charset="0"/>
              </a:rPr>
              <a:t>palladium et platine et le cobalt</a:t>
            </a:r>
            <a:r>
              <a:rPr lang="fr-FR" dirty="0">
                <a:latin typeface="Times New Roman" panose="02020603050405020304" pitchFamily="18" charset="0"/>
                <a:cs typeface="Times New Roman" panose="02020603050405020304" pitchFamily="18" charset="0"/>
              </a:rPr>
              <a:t>. Les minerais oxydés quant à eux, sont </a:t>
            </a:r>
            <a:r>
              <a:rPr lang="fr-FR" dirty="0" smtClean="0">
                <a:latin typeface="Times New Roman" panose="02020603050405020304" pitchFamily="18" charset="0"/>
                <a:cs typeface="Times New Roman" panose="02020603050405020304" pitchFamily="18" charset="0"/>
              </a:rPr>
              <a:t>souvent </a:t>
            </a:r>
            <a:r>
              <a:rPr lang="fr-FR" dirty="0">
                <a:latin typeface="Times New Roman" panose="02020603050405020304" pitchFamily="18" charset="0"/>
                <a:cs typeface="Times New Roman" panose="02020603050405020304" pitchFamily="18" charset="0"/>
              </a:rPr>
              <a:t>exploités en surface, dans des mines à ciel </a:t>
            </a:r>
            <a:r>
              <a:rPr lang="fr-FR" dirty="0" smtClean="0">
                <a:latin typeface="Times New Roman" panose="02020603050405020304" pitchFamily="18" charset="0"/>
                <a:cs typeface="Times New Roman" panose="02020603050405020304" pitchFamily="18" charset="0"/>
              </a:rPr>
              <a:t>ouvert.</a:t>
            </a:r>
          </a:p>
          <a:p>
            <a:pPr marL="0" indent="0">
              <a:buNone/>
            </a:pPr>
            <a:endParaRPr lang="en-US" dirty="0"/>
          </a:p>
        </p:txBody>
      </p:sp>
      <p:pic>
        <p:nvPicPr>
          <p:cNvPr id="7" name="Image 6" descr="etoile du nord"/>
          <p:cNvPicPr/>
          <p:nvPr/>
        </p:nvPicPr>
        <p:blipFill>
          <a:blip r:embed="rId2">
            <a:extLst>
              <a:ext uri="{28A0092B-C50C-407E-A947-70E740481C1C}">
                <a14:useLocalDpi xmlns:a14="http://schemas.microsoft.com/office/drawing/2010/main" val="0"/>
              </a:ext>
            </a:extLst>
          </a:blip>
          <a:srcRect/>
          <a:stretch>
            <a:fillRect/>
          </a:stretch>
        </p:blipFill>
        <p:spPr bwMode="auto">
          <a:xfrm>
            <a:off x="3239589" y="2139213"/>
            <a:ext cx="6152605" cy="3265714"/>
          </a:xfrm>
          <a:prstGeom prst="rect">
            <a:avLst/>
          </a:prstGeom>
          <a:noFill/>
          <a:ln>
            <a:noFill/>
          </a:ln>
        </p:spPr>
      </p:pic>
      <p:sp>
        <p:nvSpPr>
          <p:cNvPr id="6" name="Rectangle 5"/>
          <p:cNvSpPr/>
          <p:nvPr/>
        </p:nvSpPr>
        <p:spPr>
          <a:xfrm>
            <a:off x="2198912" y="5599686"/>
            <a:ext cx="7846423" cy="323165"/>
          </a:xfrm>
          <a:prstGeom prst="rect">
            <a:avLst/>
          </a:prstGeom>
        </p:spPr>
        <p:txBody>
          <a:bodyPr wrap="square">
            <a:spAutoFit/>
          </a:bodyPr>
          <a:lstStyle/>
          <a:p>
            <a:pPr indent="342900" algn="ctr">
              <a:lnSpc>
                <a:spcPts val="1800"/>
              </a:lnSpc>
              <a:spcAft>
                <a:spcPts val="800"/>
              </a:spcAft>
            </a:pP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 exploitation à ciel ouvert (minerai oxydé, en Nouvelle Calédonie</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946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894" y="165463"/>
            <a:ext cx="8596668" cy="539931"/>
          </a:xfrm>
        </p:spPr>
        <p:txBody>
          <a:bodyPr>
            <a:normAutofit/>
          </a:bodyPr>
          <a:lstStyle/>
          <a:p>
            <a:pPr algn="ctr"/>
            <a:r>
              <a:rPr lang="fr-FR" sz="2800" b="1" dirty="0" smtClean="0">
                <a:solidFill>
                  <a:schemeClr val="accent5">
                    <a:lumMod val="75000"/>
                  </a:schemeClr>
                </a:solidFill>
                <a:latin typeface="Times New Roman" panose="02020603050405020304" pitchFamily="18" charset="0"/>
                <a:cs typeface="Times New Roman" panose="02020603050405020304" pitchFamily="18" charset="0"/>
              </a:rPr>
              <a:t>V-7-ELABORATION </a:t>
            </a:r>
            <a:r>
              <a:rPr lang="fr-FR" sz="2800" b="1" dirty="0">
                <a:solidFill>
                  <a:schemeClr val="accent5">
                    <a:lumMod val="75000"/>
                  </a:schemeClr>
                </a:solidFill>
                <a:latin typeface="Times New Roman" panose="02020603050405020304" pitchFamily="18" charset="0"/>
                <a:cs typeface="Times New Roman" panose="02020603050405020304" pitchFamily="18" charset="0"/>
              </a:rPr>
              <a:t>DU NICKEL(suite)</a:t>
            </a:r>
            <a:endParaRPr lang="en-US" sz="2800" dirty="0"/>
          </a:p>
        </p:txBody>
      </p:sp>
      <p:sp>
        <p:nvSpPr>
          <p:cNvPr id="3" name="Espace réservé du contenu 2"/>
          <p:cNvSpPr>
            <a:spLocks noGrp="1"/>
          </p:cNvSpPr>
          <p:nvPr>
            <p:ph idx="1"/>
          </p:nvPr>
        </p:nvSpPr>
        <p:spPr>
          <a:xfrm>
            <a:off x="261257" y="705394"/>
            <a:ext cx="11930743" cy="5852159"/>
          </a:xfrm>
        </p:spPr>
        <p:txBody>
          <a:bodyPr>
            <a:normAutofit fontScale="92500"/>
          </a:bodyPr>
          <a:lstStyle/>
          <a:p>
            <a:pPr marL="0" indent="0">
              <a:lnSpc>
                <a:spcPct val="150000"/>
              </a:lnSpc>
              <a:buNone/>
            </a:pPr>
            <a:r>
              <a:rPr lang="fr-FR" dirty="0">
                <a:latin typeface="Times New Roman" panose="02020603050405020304" pitchFamily="18" charset="0"/>
                <a:cs typeface="Times New Roman" panose="02020603050405020304" pitchFamily="18" charset="0"/>
              </a:rPr>
              <a:t>Contrairement aux minerais sulfurés riches en sous-produits, les minerais oxydés ne contiennent généralement que du cobalt en association avec le nickel. La principale source d'extraction de ce type de minerai se situe en Nouvelle-Calédonie où elle apparaît sous la forme de Garniérite : 3NiO, 3MgO, 2SiO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2H</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 (concentration en nickel entre 3 et 5% et contient outre </a:t>
            </a:r>
            <a:r>
              <a:rPr lang="fr-FR" dirty="0" err="1">
                <a:latin typeface="Times New Roman" panose="02020603050405020304" pitchFamily="18" charset="0"/>
                <a:cs typeface="Times New Roman" panose="02020603050405020304" pitchFamily="18" charset="0"/>
              </a:rPr>
              <a:t>MgO</a:t>
            </a:r>
            <a:r>
              <a:rPr lang="fr-FR" dirty="0">
                <a:latin typeface="Times New Roman" panose="02020603050405020304" pitchFamily="18" charset="0"/>
                <a:cs typeface="Times New Roman" panose="02020603050405020304" pitchFamily="18" charset="0"/>
              </a:rPr>
              <a:t> et 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10 à 30% de fer et cobalt). Une autre forme de minerai oxydé existe : les latérites nickélifères (contenant entre 1 et 2% de nickel) dont les principales sources se situent à Cuba, en Australie et en Grèce. Ainsi, le gabbro (0,016% de Ni ; 16,6 % Fe</a:t>
            </a:r>
            <a:r>
              <a:rPr lang="fr-FR" baseline="-25000" dirty="0">
                <a:latin typeface="Times New Roman" panose="02020603050405020304" pitchFamily="18" charset="0"/>
                <a:cs typeface="Times New Roman" panose="02020603050405020304" pitchFamily="18" charset="0"/>
              </a:rPr>
              <a:t>x</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y</a:t>
            </a:r>
            <a:r>
              <a:rPr lang="fr-FR" dirty="0">
                <a:latin typeface="Times New Roman" panose="02020603050405020304" pitchFamily="18" charset="0"/>
                <a:cs typeface="Times New Roman" panose="02020603050405020304" pitchFamily="18" charset="0"/>
              </a:rPr>
              <a:t> + MgO ; 66,6% 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et la péridotite (0,02% de Ni ; 43,3 % Fe</a:t>
            </a:r>
            <a:r>
              <a:rPr lang="fr-FR" baseline="-25000" dirty="0">
                <a:latin typeface="Times New Roman" panose="02020603050405020304" pitchFamily="18" charset="0"/>
                <a:cs typeface="Times New Roman" panose="02020603050405020304" pitchFamily="18" charset="0"/>
              </a:rPr>
              <a:t>x</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y</a:t>
            </a:r>
            <a:r>
              <a:rPr lang="fr-FR" dirty="0">
                <a:latin typeface="Times New Roman" panose="02020603050405020304" pitchFamily="18" charset="0"/>
                <a:cs typeface="Times New Roman" panose="02020603050405020304" pitchFamily="18" charset="0"/>
              </a:rPr>
              <a:t> + MgO ; 45,6% SiO</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 Al</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O</a:t>
            </a:r>
            <a:r>
              <a:rPr lang="fr-FR" baseline="-25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sont parmi les minéraux sulfurés les plus répandus.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IL existe une grande diversité de procédés d’obtention de nickel. Ils dépendent principalement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du type de minerai,</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des teneurs en nickel (qui déterminent la voie de traitement hydrométallurgiques pour minerais pauvres et pyrométallurgie pour minerais riches)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de la forme sous laquelle se présentent le Ni.</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Actuellement une vingtaine de procédés sont connus, dont environ 6 qui sont significatifs en termes de production : procédé INCO, </a:t>
            </a:r>
            <a:r>
              <a:rPr lang="fr-FR" dirty="0" smtClean="0">
                <a:latin typeface="Times New Roman" panose="02020603050405020304" pitchFamily="18" charset="0"/>
                <a:cs typeface="Times New Roman" panose="02020603050405020304" pitchFamily="18" charset="0"/>
              </a:rPr>
              <a:t>Falcon bridge, </a:t>
            </a:r>
            <a:r>
              <a:rPr lang="fr-FR" dirty="0">
                <a:latin typeface="Times New Roman" panose="02020603050405020304" pitchFamily="18" charset="0"/>
                <a:cs typeface="Times New Roman" panose="02020603050405020304" pitchFamily="18" charset="0"/>
              </a:rPr>
              <a:t>QNI, procédés cubains, </a:t>
            </a:r>
            <a:r>
              <a:rPr lang="fr-FR" dirty="0" err="1">
                <a:latin typeface="Times New Roman" panose="02020603050405020304" pitchFamily="18" charset="0"/>
                <a:cs typeface="Times New Roman" panose="02020603050405020304" pitchFamily="18" charset="0"/>
              </a:rPr>
              <a:t>Outokumu</a:t>
            </a:r>
            <a:r>
              <a:rPr lang="fr-FR" dirty="0">
                <a:latin typeface="Times New Roman" panose="02020603050405020304" pitchFamily="18" charset="0"/>
                <a:cs typeface="Times New Roman" panose="02020603050405020304" pitchFamily="18" charset="0"/>
              </a:rPr>
              <a:t> et ERAMET/SLN.</a:t>
            </a:r>
            <a:endParaRPr lang="en-US" dirty="0">
              <a:latin typeface="Times New Roman" panose="02020603050405020304" pitchFamily="18" charset="0"/>
              <a:cs typeface="Times New Roman" panose="02020603050405020304" pitchFamily="18" charset="0"/>
            </a:endParaRPr>
          </a:p>
          <a:p>
            <a:pPr>
              <a:lnSpc>
                <a:spcPct val="150000"/>
              </a:lnSpc>
            </a:pPr>
            <a:endParaRPr lang="en-US" dirty="0"/>
          </a:p>
        </p:txBody>
      </p:sp>
    </p:spTree>
    <p:extLst>
      <p:ext uri="{BB962C8B-B14F-4D97-AF65-F5344CB8AC3E}">
        <p14:creationId xmlns:p14="http://schemas.microsoft.com/office/powerpoint/2010/main" val="256167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91588"/>
            <a:ext cx="8322288" cy="735874"/>
          </a:xfrm>
        </p:spPr>
        <p:txBody>
          <a:bodyPr>
            <a:normAutofit/>
          </a:bodyPr>
          <a:lstStyle/>
          <a:p>
            <a:r>
              <a:rPr lang="fr-FR" sz="3200" b="1" dirty="0">
                <a:solidFill>
                  <a:schemeClr val="accent5">
                    <a:lumMod val="75000"/>
                  </a:schemeClr>
                </a:solidFill>
                <a:latin typeface="Times New Roman" panose="02020603050405020304" pitchFamily="18" charset="0"/>
                <a:cs typeface="Times New Roman" panose="02020603050405020304" pitchFamily="18" charset="0"/>
              </a:rPr>
              <a:t>1.5. Propriétés caractéristiques des métaux</a:t>
            </a:r>
            <a:r>
              <a:rPr lang="fr-FR" b="1" dirty="0"/>
              <a:t> </a:t>
            </a:r>
            <a:endParaRPr lang="en-US" dirty="0"/>
          </a:p>
        </p:txBody>
      </p:sp>
      <p:sp>
        <p:nvSpPr>
          <p:cNvPr id="3" name="Espace réservé du contenu 2"/>
          <p:cNvSpPr>
            <a:spLocks noGrp="1"/>
          </p:cNvSpPr>
          <p:nvPr>
            <p:ph idx="1"/>
          </p:nvPr>
        </p:nvSpPr>
        <p:spPr>
          <a:xfrm>
            <a:off x="324637" y="744583"/>
            <a:ext cx="10230152" cy="6008913"/>
          </a:xfrm>
        </p:spPr>
        <p:txBody>
          <a:bodyPr>
            <a:normAutofit/>
          </a:bodyPr>
          <a:lstStyle/>
          <a:p>
            <a:pPr marL="0" indent="0">
              <a:buNone/>
            </a:pPr>
            <a:r>
              <a:rPr lang="en-US" sz="1900" dirty="0"/>
              <a:t> </a:t>
            </a:r>
            <a:r>
              <a:rPr lang="fr-FR" sz="1900" dirty="0"/>
              <a:t>Parmi les 106 éléments du tableau périodique 76 sont des métaux. Les métaux se distinguent des autres éléments par plusieurs caractéristiques. </a:t>
            </a:r>
            <a:endParaRPr lang="en-US" sz="1900" dirty="0"/>
          </a:p>
          <a:p>
            <a:pPr marL="0" lvl="0" indent="0">
              <a:buNone/>
            </a:pPr>
            <a:r>
              <a:rPr lang="fr-FR" sz="1900" b="1" dirty="0" smtClean="0"/>
              <a:t>1.5.1.La </a:t>
            </a:r>
            <a:r>
              <a:rPr lang="fr-FR" sz="1900" b="1" dirty="0"/>
              <a:t>conductibilité thermique </a:t>
            </a:r>
            <a:endParaRPr lang="en-US" sz="1900" dirty="0"/>
          </a:p>
          <a:p>
            <a:pPr marL="0" indent="0">
              <a:buNone/>
            </a:pPr>
            <a:r>
              <a:rPr lang="fr-FR" sz="1900" dirty="0"/>
              <a:t>Phénomène correspondant à la propagation de la chaleur à travers différents matériaux. Celle-ci se mesure en watt : plus le taux </a:t>
            </a:r>
            <a:r>
              <a:rPr lang="fr-FR" sz="1900" b="1" dirty="0"/>
              <a:t>est</a:t>
            </a:r>
            <a:r>
              <a:rPr lang="fr-FR" sz="1900" dirty="0"/>
              <a:t> élevé, plus la </a:t>
            </a:r>
            <a:r>
              <a:rPr lang="fr-FR" sz="1900" b="1" dirty="0"/>
              <a:t>conductivité thermique</a:t>
            </a:r>
            <a:r>
              <a:rPr lang="fr-FR" sz="1900" dirty="0"/>
              <a:t> d'un matériau </a:t>
            </a:r>
            <a:r>
              <a:rPr lang="fr-FR" sz="1900" b="1" dirty="0"/>
              <a:t>est</a:t>
            </a:r>
            <a:r>
              <a:rPr lang="fr-FR" sz="1900" dirty="0"/>
              <a:t> forte. Exemple: Comparaison de conductibilité entre deux tiges de métaux différents: acier et cuivre placés dans un même feu. Le cuivre est un meilleur conducteur thermique et électrique, mais tous les métaux à des degrés différents sont bons conducteurs de la chaleur et de l'électricité. Par contre, le bois, le verre, la porcelaine, l'ébonite, l'amiante, les matières plastiques sont mauvais conducteurs: on les appelle pour cette raison isolant thermiques et électriques.</a:t>
            </a:r>
            <a:endParaRPr lang="en-US" sz="1900" dirty="0"/>
          </a:p>
          <a:p>
            <a:pPr marL="0" lvl="0" indent="0">
              <a:buNone/>
            </a:pPr>
            <a:r>
              <a:rPr lang="fr-FR" sz="1900" b="1" dirty="0" smtClean="0"/>
              <a:t>1.5.2.La malléabilité </a:t>
            </a:r>
            <a:endParaRPr lang="en-US" sz="1900" dirty="0"/>
          </a:p>
          <a:p>
            <a:pPr marL="0" indent="0">
              <a:buNone/>
            </a:pPr>
            <a:r>
              <a:rPr lang="fr-FR" sz="1900" dirty="0"/>
              <a:t>la malléabilité est la propriété possédée par certains métaux de pouvoir être réduits en feuilles minces, à froid ou à chaud, sans criques ni gerçure. Cette opération mécanique s'exécute soit manuellement au marteau, soit mécaniquement dans les laminoirs. Exemple: Le plomb se lamine à froid et l'acier à chaud.de métaux. (30) passent à l'état supraconducteur à l'approche du zéro absolu, la résistivité de ces métaux tombe par sauts jusqu'à une valeur très faible.</a:t>
            </a:r>
            <a:endParaRPr lang="en-US" sz="1900" dirty="0"/>
          </a:p>
          <a:p>
            <a:pPr marL="0" indent="0">
              <a:lnSpc>
                <a:spcPct val="160000"/>
              </a:lnSpc>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8009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5951" y="243840"/>
            <a:ext cx="5096449" cy="461554"/>
          </a:xfrm>
        </p:spPr>
        <p:txBody>
          <a:bodyPr>
            <a:normAutofit fontScale="90000"/>
          </a:bodyPr>
          <a:lstStyle/>
          <a:p>
            <a:r>
              <a:rPr lang="fr-FR" sz="2700" b="1" dirty="0">
                <a:solidFill>
                  <a:schemeClr val="tx1">
                    <a:lumMod val="65000"/>
                    <a:lumOff val="35000"/>
                  </a:schemeClr>
                </a:solidFill>
                <a:latin typeface="Times New Roman" panose="02020603050405020304" pitchFamily="18" charset="0"/>
                <a:cs typeface="Times New Roman" panose="02020603050405020304" pitchFamily="18" charset="0"/>
              </a:rPr>
              <a:t>Applications et utilisations du nickel</a:t>
            </a:r>
            <a:r>
              <a:rPr lang="en-US" dirty="0"/>
              <a:t/>
            </a:r>
            <a:br>
              <a:rPr lang="en-US" dirty="0"/>
            </a:br>
            <a:endParaRPr lang="en-US" dirty="0"/>
          </a:p>
        </p:txBody>
      </p:sp>
      <p:sp>
        <p:nvSpPr>
          <p:cNvPr id="3" name="Espace réservé du contenu 2"/>
          <p:cNvSpPr>
            <a:spLocks noGrp="1"/>
          </p:cNvSpPr>
          <p:nvPr>
            <p:ph idx="1"/>
          </p:nvPr>
        </p:nvSpPr>
        <p:spPr>
          <a:xfrm>
            <a:off x="677333" y="1084217"/>
            <a:ext cx="11249055" cy="5525589"/>
          </a:xfrm>
        </p:spPr>
        <p:txBody>
          <a:bodyPr/>
          <a:lstStyle/>
          <a:p>
            <a:pPr marL="0" indent="0">
              <a:buNone/>
            </a:pPr>
            <a:r>
              <a:rPr lang="fr-FR" dirty="0">
                <a:latin typeface="Times New Roman" panose="02020603050405020304" pitchFamily="18" charset="0"/>
                <a:cs typeface="Times New Roman" panose="02020603050405020304" pitchFamily="18" charset="0"/>
              </a:rPr>
              <a:t>A. Les normes et degrés de pureté du nickel</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En plus des différentes normes sur le nickel, des qualités commerciales sont utilisées pour classer le nickel selon 5 catégories en fonction de son degré de pureté </a:t>
            </a:r>
            <a:r>
              <a:rPr lang="fr-F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  Le nickel électrolytique ou nickel haute pureté : &gt;99,95%</a:t>
            </a:r>
            <a:endParaRPr lang="en-US"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nickel A : 99,4 % en moyenne dit nickel malléable</a:t>
            </a:r>
            <a:endParaRPr lang="en-US"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nickel L : 99,4%  métal doux pour emboutissage</a:t>
            </a:r>
            <a:endParaRPr lang="en-US"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nickel moulé : 97% à 1,6% de silicium</a:t>
            </a:r>
            <a:endParaRPr lang="en-US"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nickel D, E, F de 95,2 à 97,5%contenant du manganèse de 2 à 4,5%.</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 système d'assurance qualité pour la production et la commercialisation du nickel HP est certifié par deux organismes : l’un international : ISO 9002 et l’autre Allemand : BVQI. et </a:t>
            </a:r>
            <a:r>
              <a:rPr lang="fr-FR" dirty="0" smtClean="0">
                <a:latin typeface="Times New Roman" panose="02020603050405020304" pitchFamily="18" charset="0"/>
                <a:cs typeface="Times New Roman" panose="02020603050405020304" pitchFamily="18" charset="0"/>
              </a:rPr>
              <a:t>DIN.</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fr-FR" dirty="0" smtClean="0">
                <a:latin typeface="Times New Roman" panose="02020603050405020304" pitchFamily="18" charset="0"/>
                <a:cs typeface="Times New Roman" panose="02020603050405020304" pitchFamily="18" charset="0"/>
              </a:rPr>
              <a:t> Le nickel que nous souhaitons obtenir est du nickel haute pureté</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496659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61554"/>
          </a:xfrm>
        </p:spPr>
        <p:txBody>
          <a:bodyPr>
            <a:normAutofit fontScale="90000"/>
          </a:bodyPr>
          <a:lstStyle/>
          <a:p>
            <a:r>
              <a:rPr lang="fr-FR" b="1" dirty="0">
                <a:solidFill>
                  <a:schemeClr val="tx1">
                    <a:lumMod val="65000"/>
                    <a:lumOff val="35000"/>
                  </a:schemeClr>
                </a:solidFill>
                <a:latin typeface="Times New Roman" panose="02020603050405020304" pitchFamily="18" charset="0"/>
                <a:cs typeface="Times New Roman" panose="02020603050405020304" pitchFamily="18" charset="0"/>
              </a:rPr>
              <a:t>Applications et utilisations </a:t>
            </a:r>
            <a:r>
              <a:rPr lang="fr-FR" b="1" dirty="0" smtClean="0">
                <a:solidFill>
                  <a:schemeClr val="tx1">
                    <a:lumMod val="65000"/>
                    <a:lumOff val="35000"/>
                  </a:schemeClr>
                </a:solidFill>
                <a:latin typeface="Times New Roman" panose="02020603050405020304" pitchFamily="18" charset="0"/>
                <a:cs typeface="Times New Roman" panose="02020603050405020304" pitchFamily="18" charset="0"/>
              </a:rPr>
              <a:t>du nickel (suite)</a:t>
            </a:r>
            <a:endParaRPr lang="en-US" dirty="0"/>
          </a:p>
        </p:txBody>
      </p:sp>
      <p:sp>
        <p:nvSpPr>
          <p:cNvPr id="3" name="Espace réservé du contenu 2"/>
          <p:cNvSpPr>
            <a:spLocks noGrp="1"/>
          </p:cNvSpPr>
          <p:nvPr>
            <p:ph idx="1"/>
          </p:nvPr>
        </p:nvSpPr>
        <p:spPr>
          <a:xfrm>
            <a:off x="507517" y="1171988"/>
            <a:ext cx="11366620" cy="5415869"/>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Le procédé de traitement </a:t>
            </a:r>
            <a:r>
              <a:rPr lang="fr-FR" dirty="0" smtClean="0">
                <a:latin typeface="Times New Roman" panose="02020603050405020304" pitchFamily="18" charset="0"/>
                <a:cs typeface="Times New Roman" panose="02020603050405020304" pitchFamily="18" charset="0"/>
              </a:rPr>
              <a:t>hydrométallurgique </a:t>
            </a:r>
            <a:r>
              <a:rPr lang="fr-FR" dirty="0">
                <a:latin typeface="Times New Roman" panose="02020603050405020304" pitchFamily="18" charset="0"/>
                <a:cs typeface="Times New Roman" panose="02020603050405020304" pitchFamily="18" charset="0"/>
              </a:rPr>
              <a:t>entièrement original, mis au point par le centre de recherche du Groupe Sa, est un outil industriel parfaitement adapté à la production de nickel de haute pureté ne contenant ni cobalt, ni fer, ni cuivre, ni plomb, avec un niveau d'éléments traces extrêmement faible et des teneurs en gaz basses. De ce fait, elle répond totalement aux exigences de pureté de plus en plus élevées des industries à technologie avancée : industries aéronautique, spatiale, électronique, nucléaire, production d'énergie, usines de dessalement de l'eau de mer, construction de méthaniers, industries de traitement de surfaces, etc. Le Cobalt contenu dans la matte est récupéré par ailleurs sous la forme de sel.</a:t>
            </a: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pic>
        <p:nvPicPr>
          <p:cNvPr id="4" name="Image 3" descr="http://www.chimie-sup.fr/NICKEL_fichiers/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3500845" y="3722914"/>
            <a:ext cx="3043645" cy="2222183"/>
          </a:xfrm>
          <a:prstGeom prst="rect">
            <a:avLst/>
          </a:prstGeom>
          <a:noFill/>
          <a:ln>
            <a:noFill/>
          </a:ln>
        </p:spPr>
      </p:pic>
      <p:sp>
        <p:nvSpPr>
          <p:cNvPr id="5" name="Rectangle 4"/>
          <p:cNvSpPr/>
          <p:nvPr/>
        </p:nvSpPr>
        <p:spPr>
          <a:xfrm>
            <a:off x="3026928" y="6045931"/>
            <a:ext cx="3991478" cy="323165"/>
          </a:xfrm>
          <a:prstGeom prst="rect">
            <a:avLst/>
          </a:prstGeom>
        </p:spPr>
        <p:txBody>
          <a:bodyPr wrap="none">
            <a:spAutoFit/>
          </a:bodyPr>
          <a:lstStyle/>
          <a:p>
            <a:pPr algn="ctr">
              <a:lnSpc>
                <a:spcPts val="1800"/>
              </a:lnSpc>
              <a:spcAft>
                <a:spcPts val="800"/>
              </a:spcAft>
            </a:pP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 plaque de nickel haute pureté</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5979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643" y="230777"/>
            <a:ext cx="9185124" cy="592183"/>
          </a:xfrm>
        </p:spPr>
        <p:txBody>
          <a:bodyPr>
            <a:normAutofit fontScale="90000"/>
          </a:bodyPr>
          <a:lstStyle/>
          <a:p>
            <a:r>
              <a:rPr lang="fr-FR" b="1" dirty="0">
                <a:solidFill>
                  <a:schemeClr val="accent5">
                    <a:lumMod val="75000"/>
                  </a:schemeClr>
                </a:solidFill>
                <a:latin typeface="Times New Roman" panose="02020603050405020304" pitchFamily="18" charset="0"/>
                <a:cs typeface="Times New Roman" panose="02020603050405020304" pitchFamily="18" charset="0"/>
              </a:rPr>
              <a:t>Les principales utilisations du nickel haute pureté</a:t>
            </a:r>
            <a:r>
              <a:rPr lang="fr-FR" b="1" dirty="0"/>
              <a:t> </a:t>
            </a:r>
            <a:r>
              <a:rPr lang="en-US" dirty="0"/>
              <a:t/>
            </a:r>
            <a:br>
              <a:rPr lang="en-US" dirty="0"/>
            </a:br>
            <a:endParaRPr lang="en-US" dirty="0"/>
          </a:p>
        </p:txBody>
      </p:sp>
      <p:sp>
        <p:nvSpPr>
          <p:cNvPr id="3" name="Espace réservé du contenu 2"/>
          <p:cNvSpPr>
            <a:spLocks noGrp="1"/>
          </p:cNvSpPr>
          <p:nvPr>
            <p:ph idx="1"/>
          </p:nvPr>
        </p:nvSpPr>
        <p:spPr>
          <a:xfrm>
            <a:off x="677333" y="1175657"/>
            <a:ext cx="10974735" cy="4865705"/>
          </a:xfrm>
        </p:spPr>
        <p:txBody>
          <a:bodyPr/>
          <a:lstStyle/>
          <a:p>
            <a:pPr marL="0" indent="0">
              <a:lnSpc>
                <a:spcPct val="150000"/>
              </a:lnSpc>
              <a:buNone/>
            </a:pPr>
            <a:r>
              <a:rPr lang="en-US" dirty="0"/>
              <a:t></a:t>
            </a:r>
            <a:r>
              <a:rPr lang="fr-FR" dirty="0"/>
              <a:t>     </a:t>
            </a:r>
            <a:r>
              <a:rPr lang="fr-FR" dirty="0">
                <a:latin typeface="Times New Roman" panose="02020603050405020304" pitchFamily="18" charset="0"/>
                <a:cs typeface="Times New Roman" panose="02020603050405020304" pitchFamily="18" charset="0"/>
              </a:rPr>
              <a:t>   les superalliages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les alliages à propriétés physiques particulières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les électrodes de soudure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la fabrication de flans monétaires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la galvanoplastie ou nickelage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la sidérurgie: élaboration d'aciers inoxydables et réfractaires à très basse teneur en cobalt pour applications nucléaires.</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460525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1653" y="191589"/>
            <a:ext cx="9825203" cy="513805"/>
          </a:xfrm>
        </p:spPr>
        <p:txBody>
          <a:bodyPr>
            <a:normAutofit fontScale="90000"/>
          </a:bodyPr>
          <a:lstStyle/>
          <a:p>
            <a:r>
              <a:rPr lang="fr-FR" sz="2700" b="1" dirty="0">
                <a:solidFill>
                  <a:schemeClr val="accent4">
                    <a:lumMod val="75000"/>
                  </a:schemeClr>
                </a:solidFill>
                <a:latin typeface="Times New Roman" panose="02020603050405020304" pitchFamily="18" charset="0"/>
                <a:cs typeface="Times New Roman" panose="02020603050405020304" pitchFamily="18" charset="0"/>
              </a:rPr>
              <a:t>Chapitre </a:t>
            </a:r>
            <a:r>
              <a:rPr lang="fr-FR" sz="2700" b="1" dirty="0" smtClean="0">
                <a:solidFill>
                  <a:schemeClr val="accent4">
                    <a:lumMod val="75000"/>
                  </a:schemeClr>
                </a:solidFill>
                <a:latin typeface="Times New Roman" panose="02020603050405020304" pitchFamily="18" charset="0"/>
                <a:cs typeface="Times New Roman" panose="02020603050405020304" pitchFamily="18" charset="0"/>
              </a:rPr>
              <a:t>VI</a:t>
            </a:r>
            <a:r>
              <a:rPr lang="fr-FR" sz="2700" b="1" dirty="0">
                <a:solidFill>
                  <a:schemeClr val="accent4">
                    <a:lumMod val="75000"/>
                  </a:schemeClr>
                </a:solidFill>
                <a:latin typeface="Times New Roman" panose="02020603050405020304" pitchFamily="18" charset="0"/>
                <a:cs typeface="Times New Roman" panose="02020603050405020304" pitchFamily="18" charset="0"/>
              </a:rPr>
              <a:t> : Aperçu sur le traitement des minerais aurifères</a:t>
            </a:r>
            <a:r>
              <a:rPr lang="en-US" dirty="0"/>
              <a:t/>
            </a:r>
            <a:br>
              <a:rPr lang="en-US" dirty="0"/>
            </a:br>
            <a:endParaRPr lang="en-US" dirty="0"/>
          </a:p>
        </p:txBody>
      </p:sp>
      <p:sp>
        <p:nvSpPr>
          <p:cNvPr id="3" name="Espace réservé du contenu 2"/>
          <p:cNvSpPr>
            <a:spLocks noGrp="1"/>
          </p:cNvSpPr>
          <p:nvPr>
            <p:ph idx="1"/>
          </p:nvPr>
        </p:nvSpPr>
        <p:spPr>
          <a:xfrm>
            <a:off x="274320" y="1024121"/>
            <a:ext cx="11560629" cy="5507308"/>
          </a:xfrm>
        </p:spPr>
        <p:txBody>
          <a:bodyPr/>
          <a:lstStyle/>
          <a:p>
            <a:pPr marL="0" indent="0">
              <a:lnSpc>
                <a:spcPct val="150000"/>
              </a:lnSpc>
              <a:buNone/>
            </a:pPr>
            <a:r>
              <a:rPr lang="fr-FR" b="1" dirty="0">
                <a:solidFill>
                  <a:schemeClr val="accent4">
                    <a:lumMod val="75000"/>
                  </a:schemeClr>
                </a:solidFill>
                <a:latin typeface="Times New Roman" panose="02020603050405020304" pitchFamily="18" charset="0"/>
                <a:cs typeface="Times New Roman" panose="02020603050405020304" pitchFamily="18" charset="0"/>
              </a:rPr>
              <a:t>VI </a:t>
            </a:r>
            <a:r>
              <a:rPr lang="fr-FR" b="1" dirty="0" smtClean="0">
                <a:latin typeface="Times New Roman" panose="02020603050405020304" pitchFamily="18" charset="0"/>
                <a:cs typeface="Times New Roman" panose="02020603050405020304" pitchFamily="18" charset="0"/>
              </a:rPr>
              <a:t>-</a:t>
            </a:r>
            <a:r>
              <a:rPr lang="fr-FR" b="1" dirty="0">
                <a:latin typeface="Times New Roman" panose="02020603050405020304" pitchFamily="18" charset="0"/>
                <a:cs typeface="Times New Roman" panose="02020603050405020304" pitchFamily="18" charset="0"/>
              </a:rPr>
              <a:t>1-Généralité </a:t>
            </a:r>
            <a:r>
              <a:rPr lang="fr-FR" dirty="0">
                <a:latin typeface="Times New Roman" panose="02020603050405020304" pitchFamily="18" charset="0"/>
                <a:cs typeface="Times New Roman" panose="02020603050405020304" pitchFamily="18" charset="0"/>
              </a:rPr>
              <a:t>: l’or pur est assez lourd, sa masse volumique est égale à 19320 kg/m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avec une température de fusion égale à 1064°C et sa température d’ébullition est de 2880°C. Au groupe des métaux nobles sont référés l’or, l’argent, et les platinoïdes appelés aussi métaux du groupe de platine. Les platinoïdes manifestent de ressemblance des propriétés à celles du platine et qui lui sont associés dans les gisements, nous avons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Platine de masse volumique 21,46 g/Cm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Osmium (Os) 22,6 g/Cm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iridium (Ir) 22,41 g/Cm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ruthénium (Ru) 12,45 g/Cm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rhodium (Rh) 12,41 g/Cm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et palladium (Pd) 12,04 g/Cm</a:t>
            </a:r>
            <a:r>
              <a:rPr lang="fr-FR" baseline="30000"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Par suite de leurs basses activités chimiques ont les appelles les métaux nobles (par exemple les articles en or fabriqués depuis dans la haute antiquité, se sont conservés jusqu’à nos jours. En plus, vu que la teneur de ces métaux dans leurs minerais est très faible, leurs élaborations sont liées avec un grand volume de minerai à traiter, et par suite, d’une importante dépense à effectuer, ont les appelles aussi métaux précieux.</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Parmi tous les métaux nobles c’est l’or qui occupe une place la plus importante.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73213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309154"/>
            <a:ext cx="8596668" cy="775063"/>
          </a:xfrm>
        </p:spPr>
        <p:txBody>
          <a:bodyPr>
            <a:normAutofit fontScale="90000"/>
          </a:bodyPr>
          <a:lstStyle/>
          <a:p>
            <a:pPr algn="ctr"/>
            <a:r>
              <a:rPr lang="fr-FR" b="1" dirty="0">
                <a:solidFill>
                  <a:schemeClr val="accent4">
                    <a:lumMod val="75000"/>
                  </a:schemeClr>
                </a:solidFill>
                <a:latin typeface="Times New Roman" panose="02020603050405020304" pitchFamily="18" charset="0"/>
                <a:cs typeface="Times New Roman" panose="02020603050405020304" pitchFamily="18" charset="0"/>
              </a:rPr>
              <a:t>VI </a:t>
            </a:r>
            <a:r>
              <a:rPr lang="fr-FR" b="1" dirty="0" smtClean="0">
                <a:solidFill>
                  <a:schemeClr val="accent6">
                    <a:lumMod val="75000"/>
                  </a:schemeClr>
                </a:solidFill>
                <a:latin typeface="Times New Roman" panose="02020603050405020304" pitchFamily="18" charset="0"/>
                <a:cs typeface="Times New Roman" panose="02020603050405020304" pitchFamily="18" charset="0"/>
              </a:rPr>
              <a:t>-</a:t>
            </a:r>
            <a:r>
              <a:rPr lang="fr-FR" b="1" dirty="0">
                <a:solidFill>
                  <a:schemeClr val="accent6">
                    <a:lumMod val="75000"/>
                  </a:schemeClr>
                </a:solidFill>
                <a:latin typeface="Times New Roman" panose="02020603050405020304" pitchFamily="18" charset="0"/>
                <a:cs typeface="Times New Roman" panose="02020603050405020304" pitchFamily="18" charset="0"/>
              </a:rPr>
              <a:t>2-Les minerais de l’or</a:t>
            </a:r>
            <a:r>
              <a:rPr lang="en-US" dirty="0"/>
              <a:t/>
            </a:r>
            <a:br>
              <a:rPr lang="en-US" dirty="0"/>
            </a:br>
            <a:endParaRPr lang="en-US" dirty="0"/>
          </a:p>
        </p:txBody>
      </p:sp>
      <p:sp>
        <p:nvSpPr>
          <p:cNvPr id="3" name="Espace réservé du contenu 2"/>
          <p:cNvSpPr>
            <a:spLocks noGrp="1"/>
          </p:cNvSpPr>
          <p:nvPr>
            <p:ph idx="1"/>
          </p:nvPr>
        </p:nvSpPr>
        <p:spPr>
          <a:xfrm>
            <a:off x="677333" y="1084216"/>
            <a:ext cx="10739603" cy="5434149"/>
          </a:xfrm>
        </p:spPr>
        <p:txBody>
          <a:bodyPr/>
          <a:lstStyle/>
          <a:p>
            <a:pPr marL="0" indent="0">
              <a:lnSpc>
                <a:spcPct val="150000"/>
              </a:lnSpc>
              <a:buNone/>
            </a:pPr>
            <a:r>
              <a:rPr lang="fr-FR" dirty="0">
                <a:latin typeface="Times New Roman" panose="02020603050405020304" pitchFamily="18" charset="0"/>
                <a:cs typeface="Times New Roman" panose="02020603050405020304" pitchFamily="18" charset="0"/>
              </a:rPr>
              <a:t>L’or est un élément rare, son Clark est égal à 5.10</a:t>
            </a:r>
            <a:r>
              <a:rPr lang="fr-FR" baseline="30000" dirty="0">
                <a:latin typeface="Times New Roman" panose="02020603050405020304" pitchFamily="18" charset="0"/>
                <a:cs typeface="Times New Roman" panose="02020603050405020304" pitchFamily="18" charset="0"/>
              </a:rPr>
              <a:t>-7</a:t>
            </a:r>
            <a:r>
              <a:rPr lang="fr-FR" dirty="0">
                <a:latin typeface="Times New Roman" panose="02020603050405020304" pitchFamily="18" charset="0"/>
                <a:cs typeface="Times New Roman" panose="02020603050405020304" pitchFamily="18" charset="0"/>
              </a:rPr>
              <a:t>%, dont environ 20 fois plus moins que celui de l’argent. Les gisements de l’or sont distingués en roche primaire ou d’origine et alluvial ou placers.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En dépendance de la composition et des conditions de formation, les gisements de l’or sont subdivisés en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a) -Auro-quartzitiques où l’or est associé au quartz.</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b) – Auro-quartzo-sulfuriques où l’or est associé au quartz et ainsi qu’aux sulfures.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C)-Association de l’or de préférence avec des sulfures.</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L’or dans des gisements sulfuriques, étant souvent des minerais de métaux non ferreux pour les gisements primaires, tenant compte du niveau actuel d’extraction de l’or, le contenu minéral industriel de l’or, dont assure son élaboration rentable, se trouve dans la limite de 1-4 g/t, en dépendance de la réserve et du type de gisement, de sa situation géographique, de la technique d’élaboration du minerai et autres facteurs.</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730037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6866" y="165462"/>
            <a:ext cx="6703180" cy="526869"/>
          </a:xfrm>
        </p:spPr>
        <p:txBody>
          <a:bodyPr>
            <a:normAutofit fontScale="90000"/>
          </a:bodyPr>
          <a:lstStyle/>
          <a:p>
            <a:r>
              <a:rPr lang="fr-FR" sz="2700" b="1" dirty="0">
                <a:solidFill>
                  <a:schemeClr val="accent4">
                    <a:lumMod val="75000"/>
                  </a:schemeClr>
                </a:solidFill>
                <a:latin typeface="Times New Roman" panose="02020603050405020304" pitchFamily="18" charset="0"/>
                <a:cs typeface="Times New Roman" panose="02020603050405020304" pitchFamily="18" charset="0"/>
              </a:rPr>
              <a:t>VI </a:t>
            </a:r>
            <a:r>
              <a:rPr lang="fr-FR" sz="2700" b="1" dirty="0" smtClean="0">
                <a:solidFill>
                  <a:schemeClr val="accent5">
                    <a:lumMod val="75000"/>
                  </a:schemeClr>
                </a:solidFill>
                <a:latin typeface="Times New Roman" panose="02020603050405020304" pitchFamily="18" charset="0"/>
                <a:cs typeface="Times New Roman" panose="02020603050405020304" pitchFamily="18" charset="0"/>
              </a:rPr>
              <a:t>-</a:t>
            </a:r>
            <a:r>
              <a:rPr lang="fr-FR" sz="2700" b="1" dirty="0">
                <a:solidFill>
                  <a:schemeClr val="accent5">
                    <a:lumMod val="75000"/>
                  </a:schemeClr>
                </a:solidFill>
                <a:latin typeface="Times New Roman" panose="02020603050405020304" pitchFamily="18" charset="0"/>
                <a:cs typeface="Times New Roman" panose="02020603050405020304" pitchFamily="18" charset="0"/>
              </a:rPr>
              <a:t>3- METHODES D’EXTRACTION DE L’OR</a:t>
            </a:r>
            <a:r>
              <a:rPr lang="en-US" dirty="0"/>
              <a:t/>
            </a:r>
            <a:br>
              <a:rPr lang="en-US" dirty="0"/>
            </a:br>
            <a:endParaRPr lang="en-US" dirty="0"/>
          </a:p>
        </p:txBody>
      </p:sp>
      <p:sp>
        <p:nvSpPr>
          <p:cNvPr id="3" name="Espace réservé du contenu 2"/>
          <p:cNvSpPr>
            <a:spLocks noGrp="1"/>
          </p:cNvSpPr>
          <p:nvPr>
            <p:ph idx="1"/>
          </p:nvPr>
        </p:nvSpPr>
        <p:spPr>
          <a:xfrm>
            <a:off x="248194" y="692331"/>
            <a:ext cx="11717383" cy="5695406"/>
          </a:xfrm>
        </p:spPr>
        <p:txBody>
          <a:bodyPr>
            <a:normAutofit fontScale="92500" lnSpcReduction="20000"/>
          </a:bodyPr>
          <a:lstStyle/>
          <a:p>
            <a:pPr marL="0" indent="0">
              <a:lnSpc>
                <a:spcPct val="150000"/>
              </a:lnSpc>
              <a:buNone/>
            </a:pPr>
            <a:r>
              <a:rPr lang="fr-FR" sz="1900" dirty="0">
                <a:latin typeface="Times New Roman" panose="02020603050405020304" pitchFamily="18" charset="0"/>
                <a:cs typeface="Times New Roman" panose="02020603050405020304" pitchFamily="18" charset="0"/>
              </a:rPr>
              <a:t>La plupart de l’or (environ 94%)est extrait au cours du traitement des gisements primaires.</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r>
              <a:rPr lang="fr-FR" sz="1900" dirty="0">
                <a:latin typeface="Times New Roman" panose="02020603050405020304" pitchFamily="18" charset="0"/>
                <a:cs typeface="Times New Roman" panose="02020603050405020304" pitchFamily="18" charset="0"/>
              </a:rPr>
              <a:t>La part de placers constituée à peu près 2 ,5% et d’environ 3,5% est extrait pendant la fonte des métaux non-ferreux, comme une production collatérale ou accessoire de l’or en qualité de sous-produit. Les opérations entrantes dans le procédé technologique de l’extraction d’or sont les suivants :</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r>
              <a:rPr lang="fr-FR" sz="1900" dirty="0">
                <a:latin typeface="Times New Roman" panose="02020603050405020304" pitchFamily="18" charset="0"/>
                <a:cs typeface="Times New Roman" panose="02020603050405020304" pitchFamily="18" charset="0"/>
              </a:rPr>
              <a:t>1/ Préparatoire (criblage, concassage, broyage, lavage etc.)</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r>
              <a:rPr lang="fr-FR" sz="1900" dirty="0">
                <a:latin typeface="Times New Roman" panose="02020603050405020304" pitchFamily="18" charset="0"/>
                <a:cs typeface="Times New Roman" panose="02020603050405020304" pitchFamily="18" charset="0"/>
              </a:rPr>
              <a:t>2/Enrichissement gravimétrique (flottation, pistonnage, cyclonage)</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r>
              <a:rPr lang="fr-FR" sz="1900" dirty="0">
                <a:latin typeface="Times New Roman" panose="02020603050405020304" pitchFamily="18" charset="0"/>
                <a:cs typeface="Times New Roman" panose="02020603050405020304" pitchFamily="18" charset="0"/>
              </a:rPr>
              <a:t>3/Métallurgique (amalgamation, cyanuration, électrolyse, fonte)</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r>
              <a:rPr lang="fr-FR" sz="1900" dirty="0">
                <a:latin typeface="Times New Roman" panose="02020603050405020304" pitchFamily="18" charset="0"/>
                <a:cs typeface="Times New Roman" panose="02020603050405020304" pitchFamily="18" charset="0"/>
              </a:rPr>
              <a:t>Le schéma technologique choisi doit assurer : une haute extraction de l’or, l’utilisation complète de la matière première, c’est-à-dire l’extraction collatérale du minerai, d’autres composantes de valeurs, les dépenses spécifiques de ressources matérielles énergétiques et de mains d’œuvres minimales, ainsi que la minimale pollution du milieu ambiant par les déchets de fabrication.</a:t>
            </a:r>
            <a:endParaRPr lang="en-US" sz="1900" dirty="0">
              <a:latin typeface="Times New Roman" panose="02020603050405020304" pitchFamily="18" charset="0"/>
              <a:cs typeface="Times New Roman" panose="02020603050405020304" pitchFamily="18" charset="0"/>
            </a:endParaRPr>
          </a:p>
          <a:p>
            <a:pPr marL="0" indent="0">
              <a:lnSpc>
                <a:spcPct val="150000"/>
              </a:lnSpc>
              <a:buNone/>
            </a:pPr>
            <a:r>
              <a:rPr lang="fr-FR" sz="1900" dirty="0">
                <a:latin typeface="Times New Roman" panose="02020603050405020304" pitchFamily="18" charset="0"/>
                <a:cs typeface="Times New Roman" panose="02020603050405020304" pitchFamily="18" charset="0"/>
              </a:rPr>
              <a:t>La production finale est l’or brut ou bien les dépôts riches en or et en argent. Le traitement ultérieur de ces produits est effectué dans les usines d’affinage spécialisées dans l’obtention de l’or et de l’argent de haute pureté.</a:t>
            </a:r>
            <a:endParaRPr lang="en-US" sz="19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354434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9379" y="126274"/>
            <a:ext cx="5880221" cy="592183"/>
          </a:xfrm>
        </p:spPr>
        <p:txBody>
          <a:bodyPr>
            <a:normAutofit fontScale="90000"/>
          </a:bodyPr>
          <a:lstStyle/>
          <a:p>
            <a:r>
              <a:rPr lang="fr-FR" sz="3200" b="1" dirty="0">
                <a:solidFill>
                  <a:schemeClr val="accent4">
                    <a:lumMod val="75000"/>
                  </a:schemeClr>
                </a:solidFill>
                <a:latin typeface="Times New Roman" panose="02020603050405020304" pitchFamily="18" charset="0"/>
                <a:cs typeface="Times New Roman" panose="02020603050405020304" pitchFamily="18" charset="0"/>
              </a:rPr>
              <a:t>VI </a:t>
            </a:r>
            <a:r>
              <a:rPr lang="fr-FR" sz="3100" b="1" dirty="0" smtClean="0">
                <a:solidFill>
                  <a:schemeClr val="accent6">
                    <a:lumMod val="50000"/>
                  </a:schemeClr>
                </a:solidFill>
                <a:latin typeface="Times New Roman" panose="02020603050405020304" pitchFamily="18" charset="0"/>
                <a:cs typeface="Times New Roman" panose="02020603050405020304" pitchFamily="18" charset="0"/>
              </a:rPr>
              <a:t>-</a:t>
            </a:r>
            <a:r>
              <a:rPr lang="fr-FR" sz="3100" b="1" dirty="0">
                <a:solidFill>
                  <a:schemeClr val="accent6">
                    <a:lumMod val="50000"/>
                  </a:schemeClr>
                </a:solidFill>
                <a:latin typeface="Times New Roman" panose="02020603050405020304" pitchFamily="18" charset="0"/>
                <a:cs typeface="Times New Roman" panose="02020603050405020304" pitchFamily="18" charset="0"/>
              </a:rPr>
              <a:t>4- Electrolyse et affinage de l’or</a:t>
            </a:r>
            <a:r>
              <a:rPr lang="en-US" dirty="0"/>
              <a:t/>
            </a:r>
            <a:br>
              <a:rPr lang="en-US" dirty="0"/>
            </a:br>
            <a:endParaRPr lang="en-US" dirty="0"/>
          </a:p>
        </p:txBody>
      </p:sp>
      <p:sp>
        <p:nvSpPr>
          <p:cNvPr id="3" name="Espace réservé du contenu 2"/>
          <p:cNvSpPr>
            <a:spLocks noGrp="1"/>
          </p:cNvSpPr>
          <p:nvPr>
            <p:ph idx="1"/>
          </p:nvPr>
        </p:nvSpPr>
        <p:spPr>
          <a:xfrm>
            <a:off x="246258" y="627017"/>
            <a:ext cx="11340495" cy="5995852"/>
          </a:xfrm>
        </p:spPr>
        <p:txBody>
          <a:bodyPr>
            <a:normAutofit lnSpcReduction="10000"/>
          </a:bodyPr>
          <a:lstStyle/>
          <a:p>
            <a:pPr marL="0" indent="0">
              <a:lnSpc>
                <a:spcPct val="150000"/>
              </a:lnSpc>
              <a:buNone/>
            </a:pPr>
            <a:r>
              <a:rPr lang="fr-FR" dirty="0">
                <a:latin typeface="Times New Roman" panose="02020603050405020304" pitchFamily="18" charset="0"/>
                <a:cs typeface="Times New Roman" panose="02020603050405020304" pitchFamily="18" charset="0"/>
              </a:rPr>
              <a:t>Les méthodes d’enrichissement gravimétrique et d’amalgamation ne permettent d’extraire des concentrés et minerais que l’or relativement en gros grains. Ce pendant la grande majorité de minerais aurifères avec l’or en grosses particules contiennent une quantité importante de l’or fin qui sont récupérables pratiquement par ces méthodes. La méthode essentielle d’extraction de tel or est la cyanuration.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Au cours de la cyanuration, l’or ainsi que l’argent s’oxyde par l’oxygène jusqu’au métal univalent Me</a:t>
            </a:r>
            <a:r>
              <a:rPr lang="fr-FR" baseline="30000"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en passant dans la solution ; les cations de l’or ainsi obtenus forment avec des ions de cyanure (CN</a:t>
            </a:r>
            <a:r>
              <a:rPr lang="fr-FR" baseline="30000"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un anion complexe : [Au(CN)</a:t>
            </a:r>
            <a:r>
              <a:rPr lang="fr-FR" baseline="-25000"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Le procédé est mené à la concentration de cyanure de sodium égale à 0 ,01-0,1% (en pratique 0,02-0,05%), avec le PH égal à 10-10,5. En le dissolvant dans la solution cyaneuse, les métaux précieux passent dans la phase liquide et en même temps ils sont adsorbés par les charbons actifs, ces derniers sont désorbés, d’où la solution riche en or est acheminée à l’électrolyse.</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Aux cathodes, la solution dépose l’or métallique et on l’envoi à la fusion avec l’ajout des fondants dans les fours électriques à induction portés à 1150-1250°C.</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fr-FR" dirty="0">
                <a:latin typeface="Times New Roman" panose="02020603050405020304" pitchFamily="18" charset="0"/>
                <a:cs typeface="Times New Roman" panose="02020603050405020304" pitchFamily="18" charset="0"/>
              </a:rPr>
              <a:t>Ensuite on remplit les lingotières et les lingots dorés ainsi obtenus sont envoyés à l’affinage. Parmi les méthodes d’affinage, ce sont des procédés de traitement par le chlore et de raffinage électrolytique </a:t>
            </a:r>
            <a:r>
              <a:rPr lang="fr-FR" dirty="0" smtClean="0">
                <a:latin typeface="Times New Roman" panose="02020603050405020304" pitchFamily="18" charset="0"/>
                <a:cs typeface="Times New Roman" panose="02020603050405020304" pitchFamily="18" charset="0"/>
              </a:rPr>
              <a:t>qui sont </a:t>
            </a:r>
            <a:r>
              <a:rPr lang="fr-FR" dirty="0">
                <a:latin typeface="Times New Roman" panose="02020603050405020304" pitchFamily="18" charset="0"/>
                <a:cs typeface="Times New Roman" panose="02020603050405020304" pitchFamily="18" charset="0"/>
              </a:rPr>
              <a:t>largement rependus.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319267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650" y="609600"/>
            <a:ext cx="11103429" cy="657497"/>
          </a:xfrm>
        </p:spPr>
        <p:txBody>
          <a:bodyPr>
            <a:normAutofit/>
          </a:bodyPr>
          <a:lstStyle/>
          <a:p>
            <a:r>
              <a:rPr lang="fr-FR" sz="2400" dirty="0" smtClean="0">
                <a:solidFill>
                  <a:srgbClr val="7030A0"/>
                </a:solidFill>
                <a:latin typeface="Times New Roman" panose="02020603050405020304" pitchFamily="18" charset="0"/>
                <a:cs typeface="Times New Roman" panose="02020603050405020304" pitchFamily="18" charset="0"/>
              </a:rPr>
              <a:t>Photos de quelques équipements d’enrichissement gravimétrique</a:t>
            </a:r>
            <a:endParaRPr lang="en-US" sz="2400" dirty="0">
              <a:solidFill>
                <a:srgbClr val="7030A0"/>
              </a:solidFill>
              <a:latin typeface="Times New Roman" panose="02020603050405020304" pitchFamily="18" charset="0"/>
              <a:cs typeface="Times New Roman" panose="02020603050405020304" pitchFamily="18" charset="0"/>
            </a:endParaRPr>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402" y="1191340"/>
            <a:ext cx="7844604" cy="4895951"/>
          </a:xfrm>
        </p:spPr>
      </p:pic>
    </p:spTree>
    <p:extLst>
      <p:ext uri="{BB962C8B-B14F-4D97-AF65-F5344CB8AC3E}">
        <p14:creationId xmlns:p14="http://schemas.microsoft.com/office/powerpoint/2010/main" val="2068588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379" y="335281"/>
            <a:ext cx="7264884" cy="579120"/>
          </a:xfrm>
        </p:spPr>
        <p:txBody>
          <a:bodyPr>
            <a:normAutofit/>
          </a:bodyPr>
          <a:lstStyle/>
          <a:p>
            <a:r>
              <a:rPr lang="fr-FR" sz="2400" dirty="0" smtClean="0">
                <a:solidFill>
                  <a:srgbClr val="00B0F0"/>
                </a:solidFill>
                <a:latin typeface="Times New Roman" panose="02020603050405020304" pitchFamily="18" charset="0"/>
                <a:cs typeface="Times New Roman" panose="02020603050405020304" pitchFamily="18" charset="0"/>
              </a:rPr>
              <a:t>Photos du tonneau d’amalgamation et le four de cornue</a:t>
            </a:r>
            <a:endParaRPr lang="en-US" sz="2400" dirty="0">
              <a:solidFill>
                <a:srgbClr val="00B0F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7313" y="1986025"/>
            <a:ext cx="4432950" cy="3881437"/>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24" y="1859973"/>
            <a:ext cx="3655789" cy="4133542"/>
          </a:xfrm>
          <a:prstGeom prst="rect">
            <a:avLst/>
          </a:prstGeom>
        </p:spPr>
      </p:pic>
    </p:spTree>
    <p:extLst>
      <p:ext uri="{BB962C8B-B14F-4D97-AF65-F5344CB8AC3E}">
        <p14:creationId xmlns:p14="http://schemas.microsoft.com/office/powerpoint/2010/main" val="1904314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57497"/>
          </a:xfrm>
        </p:spPr>
        <p:txBody>
          <a:bodyPr>
            <a:normAutofit/>
          </a:bodyPr>
          <a:lstStyle/>
          <a:p>
            <a:r>
              <a:rPr lang="fr-FR" sz="2800" dirty="0" smtClean="0">
                <a:solidFill>
                  <a:schemeClr val="accent5"/>
                </a:solidFill>
                <a:latin typeface="Times New Roman" panose="02020603050405020304" pitchFamily="18" charset="0"/>
                <a:cs typeface="Times New Roman" panose="02020603050405020304" pitchFamily="18" charset="0"/>
              </a:rPr>
              <a:t>Schéma du procédé de cyanuration(CIL)</a:t>
            </a:r>
            <a:endParaRPr lang="en-US" sz="2800" dirty="0">
              <a:solidFill>
                <a:schemeClr val="accent5"/>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768" y="1384663"/>
            <a:ext cx="10357857" cy="4772860"/>
          </a:xfrm>
        </p:spPr>
      </p:pic>
    </p:spTree>
    <p:extLst>
      <p:ext uri="{BB962C8B-B14F-4D97-AF65-F5344CB8AC3E}">
        <p14:creationId xmlns:p14="http://schemas.microsoft.com/office/powerpoint/2010/main" val="327734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2223</TotalTime>
  <Words>6564</Words>
  <Application>Microsoft Office PowerPoint</Application>
  <PresentationFormat>Grand écran</PresentationFormat>
  <Paragraphs>568</Paragraphs>
  <Slides>100</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100</vt:i4>
      </vt:variant>
    </vt:vector>
  </HeadingPairs>
  <TitlesOfParts>
    <vt:vector size="110" baseType="lpstr">
      <vt:lpstr>Agency FB</vt:lpstr>
      <vt:lpstr>Arial</vt:lpstr>
      <vt:lpstr>Calibri</vt:lpstr>
      <vt:lpstr>Calisto MT</vt:lpstr>
      <vt:lpstr>Cambria Math</vt:lpstr>
      <vt:lpstr>Times New Roman</vt:lpstr>
      <vt:lpstr>Trebuchet MS</vt:lpstr>
      <vt:lpstr>Wingdings</vt:lpstr>
      <vt:lpstr>Wingdings 3</vt:lpstr>
      <vt:lpstr>Facette</vt:lpstr>
      <vt:lpstr>Cours d’Introduction à la Métallurgie </vt:lpstr>
      <vt:lpstr>PLAN DE PRESENTATION</vt:lpstr>
      <vt:lpstr>2.3.Classification des opérations unitaires </vt:lpstr>
      <vt:lpstr> Chapitre 1 : Généralité sur la métallurgie et les procédés industriels d’élaboration des métaux et alliages  Introduction  </vt:lpstr>
      <vt:lpstr>I-1- INTRODUCTION(SUITE) </vt:lpstr>
      <vt:lpstr>Introduction(suite) </vt:lpstr>
      <vt:lpstr>1.4.PROCEDE D’ELABORATION DES METAUX ET ALLIAGE </vt:lpstr>
      <vt:lpstr>1.5.2.Extraction des métaux (élaboration des métaux)  </vt:lpstr>
      <vt:lpstr>1.5. Propriétés caractéristiques des métaux </vt:lpstr>
      <vt:lpstr>1.5.3.La fusibilité  </vt:lpstr>
      <vt:lpstr>Minerais de fer </vt:lpstr>
      <vt:lpstr>1.5.7.      La dilatabilité</vt:lpstr>
      <vt:lpstr>1.5.9. Alliages métalliques </vt:lpstr>
      <vt:lpstr>1.6. LES ALLIAGES FERREUX(SUITE) </vt:lpstr>
      <vt:lpstr>Chapitre II : Opération unitaire </vt:lpstr>
      <vt:lpstr>I-Introduction(suite)   </vt:lpstr>
      <vt:lpstr>I-Introduction(suite) </vt:lpstr>
      <vt:lpstr>2.1. LA FRACTION MOLAIRE(SUITE ) </vt:lpstr>
      <vt:lpstr>2.2.LA FRACTION MASSIQUE </vt:lpstr>
      <vt:lpstr>2.3.Passage de la fraction molaire à la fraction massique</vt:lpstr>
      <vt:lpstr>2.3.Passage de la fraction molaire à la fraction massique(suite)</vt:lpstr>
      <vt:lpstr>2.3.2.Classification des opérations selon leurs fonctions(suite)</vt:lpstr>
      <vt:lpstr>Schéma de ces opérations de séparation</vt:lpstr>
      <vt:lpstr>2.3.3.Principales opérations de séparation  </vt:lpstr>
      <vt:lpstr>Chapitre III : Aperçu sur les combustibles, réfractaires et fondants  </vt:lpstr>
      <vt:lpstr>3.1.1.Les combustibles solides  </vt:lpstr>
      <vt:lpstr>3.1.1.1.Charbons  </vt:lpstr>
      <vt:lpstr>LE COKE LIGNITE  </vt:lpstr>
      <vt:lpstr>3.1.1.La houille  </vt:lpstr>
      <vt:lpstr>3.2.Réfractaires  </vt:lpstr>
      <vt:lpstr>                    3.3. FONDANT  </vt:lpstr>
      <vt:lpstr>Chapitre IV: L’élaboration de la fonte  </vt:lpstr>
      <vt:lpstr>4.2.Matières premières  </vt:lpstr>
      <vt:lpstr>4.3. Le minerai de Fer(suite) </vt:lpstr>
      <vt:lpstr>4.4.LES FONDANTS</vt:lpstr>
      <vt:lpstr>Le haut-fourneau  </vt:lpstr>
      <vt:lpstr>Le haut-fourneau</vt:lpstr>
      <vt:lpstr>4.7.Fonctionnement du haut fourneau  </vt:lpstr>
      <vt:lpstr>Description et fonctionnement d’un haut fourneau </vt:lpstr>
      <vt:lpstr>Présentation PowerPoint</vt:lpstr>
      <vt:lpstr>Description et fonctionnement d’un haut fourneau(suite)</vt:lpstr>
      <vt:lpstr>Description et fonctionnement d’un haut fourneau(suite)</vt:lpstr>
      <vt:lpstr>LES PRODUITS DE FONCTIONNEMENT DU HAUT FOURNEAU </vt:lpstr>
      <vt:lpstr>LES PRODUITS DE FONCTIONNEMENT DU HAUT FOURNEAU(suite)</vt:lpstr>
      <vt:lpstr>LES PRODUITS DE FONCTIONNEMENT DU HAUT FOURNEAU</vt:lpstr>
      <vt:lpstr>LES PRODUITS DE FONCTIONNEMENT DU HAUT FOURNEAU(suite)</vt:lpstr>
      <vt:lpstr>Élaboration de l'acier  </vt:lpstr>
      <vt:lpstr>Élaboration de l’acier(suite)  </vt:lpstr>
      <vt:lpstr>Élaboration de l’acier(suite)</vt:lpstr>
      <vt:lpstr>Élaboration de l’acier(suite)</vt:lpstr>
      <vt:lpstr>SCHEMA DE LA FONTE EN ACIER</vt:lpstr>
      <vt:lpstr>FILIERE FONTE ET ACIER</vt:lpstr>
      <vt:lpstr>IMAGE D’UN CONVERTISSEUR A OXYGENE</vt:lpstr>
      <vt:lpstr>IMAGE D’UN CONVERTISSEUR BESSEMER</vt:lpstr>
      <vt:lpstr> IMAGE D’UNE ACIERIE</vt:lpstr>
      <vt:lpstr>CHAPITRE V : Métallurgie des métaux non Ferreux V-1- Elaboration de l’aluminium </vt:lpstr>
      <vt:lpstr>1-2-Historique </vt:lpstr>
      <vt:lpstr>  1-3-Propriétés de l’aluminium(Al)       </vt:lpstr>
      <vt:lpstr>V-2- Les minerais de l’aluminium </vt:lpstr>
      <vt:lpstr>V-3- Obtention de l’alumine pure</vt:lpstr>
      <vt:lpstr>V-3- Obtention de l’alumine pure(suite)</vt:lpstr>
      <vt:lpstr>V-3- Obtention de l’alumine pure(suite)</vt:lpstr>
      <vt:lpstr>V-3- Obtention de l’alumine pure(suite)</vt:lpstr>
      <vt:lpstr>Schéma du procédé par voie sèche</vt:lpstr>
      <vt:lpstr>V-3- Obtention de l’alumine pure(suite)</vt:lpstr>
      <vt:lpstr>V-3- Obtention de l’alumine pure(suite)</vt:lpstr>
      <vt:lpstr>V-3- Obtention de l’alumine pure(suite)</vt:lpstr>
      <vt:lpstr>V-3- Obtention de l’alumine pure(suite)</vt:lpstr>
      <vt:lpstr>V-3- Obtention de l’alumine pure(suite)</vt:lpstr>
      <vt:lpstr>V.4- Electrolyse de l’aluminium  </vt:lpstr>
      <vt:lpstr>SCHEMA DU PROCEDE BAYER</vt:lpstr>
      <vt:lpstr>SCHEMA DU PROCEDE BAYER </vt:lpstr>
      <vt:lpstr>V-5-METALLURGIE SECONDAIRE/TRAITEMENT DU METAL LIQUIDE  </vt:lpstr>
      <vt:lpstr>V-5-METALLURGIE SECONDAIRE/TRAITEMENT DU METAL LIQUIDE(suite)</vt:lpstr>
      <vt:lpstr>V-6-ELABORATION DU CUIVRE</vt:lpstr>
      <vt:lpstr>V-6-1-Généralités sur le minerai cuivre  </vt:lpstr>
      <vt:lpstr>V-6-2- Les matières premières de l’élaboration du cuivre  </vt:lpstr>
      <vt:lpstr>V-6-3- Procédé de Séparation minéral des minerais de cuivre  </vt:lpstr>
      <vt:lpstr>V-6-3- Procédé de Séparation minéral des minerais de cuivre</vt:lpstr>
      <vt:lpstr>V-6-3- Procédé de Séparation minéral des minerais de cuivre(suite)</vt:lpstr>
      <vt:lpstr>II-6-3- Procédé de Séparation minéral des minerais de cuivre(suite)</vt:lpstr>
      <vt:lpstr>V-6-3- Procédé de Séparation minéral des minerais de cuivre(suite)</vt:lpstr>
      <vt:lpstr>g) Classification des appareils de flottation  </vt:lpstr>
      <vt:lpstr>V-6-4- Séparation par flottation du cuivre  </vt:lpstr>
      <vt:lpstr>II-6-4- Séparation par flottation du cuivre(suite)</vt:lpstr>
      <vt:lpstr>V-7-ELABORATION DU NICKEL </vt:lpstr>
      <vt:lpstr>V-7-ELABORATION DU NICKEL(suite)</vt:lpstr>
      <vt:lpstr>V-7-ELABORATION DU NICKEL(suite)</vt:lpstr>
      <vt:lpstr>V-7-ELABORATION DU NICKEL(suite)</vt:lpstr>
      <vt:lpstr>Applications et utilisations du nickel </vt:lpstr>
      <vt:lpstr>Applications et utilisations du nickel (suite)</vt:lpstr>
      <vt:lpstr>Les principales utilisations du nickel haute pureté  </vt:lpstr>
      <vt:lpstr>Chapitre VI : Aperçu sur le traitement des minerais aurifères </vt:lpstr>
      <vt:lpstr>VI -2-Les minerais de l’or </vt:lpstr>
      <vt:lpstr>VI -3- METHODES D’EXTRACTION DE L’OR </vt:lpstr>
      <vt:lpstr>VI -4- Electrolyse et affinage de l’or </vt:lpstr>
      <vt:lpstr>Photos de quelques équipements d’enrichissement gravimétrique</vt:lpstr>
      <vt:lpstr>Photos du tonneau d’amalgamation et le four de cornue</vt:lpstr>
      <vt:lpstr>Schéma du procédé de cyanuration(CIL)</vt:lpstr>
      <vt:lpstr>Photo et schéma de l’électrolyseur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d’Introduction à la Métallurgie</dc:title>
  <dc:creator>HP</dc:creator>
  <cp:lastModifiedBy>HP</cp:lastModifiedBy>
  <cp:revision>137</cp:revision>
  <dcterms:created xsi:type="dcterms:W3CDTF">2022-10-20T17:07:07Z</dcterms:created>
  <dcterms:modified xsi:type="dcterms:W3CDTF">2023-10-15T22:22:30Z</dcterms:modified>
</cp:coreProperties>
</file>