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93" r:id="rId4"/>
    <p:sldId id="258" r:id="rId5"/>
    <p:sldId id="259" r:id="rId6"/>
    <p:sldId id="294" r:id="rId7"/>
    <p:sldId id="260" r:id="rId8"/>
    <p:sldId id="295" r:id="rId9"/>
    <p:sldId id="296" r:id="rId10"/>
    <p:sldId id="297" r:id="rId11"/>
    <p:sldId id="261" r:id="rId12"/>
    <p:sldId id="277" r:id="rId13"/>
    <p:sldId id="278" r:id="rId14"/>
    <p:sldId id="279" r:id="rId15"/>
    <p:sldId id="280"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81" r:id="rId32"/>
    <p:sldId id="282" r:id="rId33"/>
    <p:sldId id="283" r:id="rId34"/>
    <p:sldId id="284" r:id="rId35"/>
    <p:sldId id="285" r:id="rId36"/>
    <p:sldId id="286" r:id="rId37"/>
    <p:sldId id="287" r:id="rId38"/>
    <p:sldId id="292" r:id="rId39"/>
    <p:sldId id="288" r:id="rId40"/>
    <p:sldId id="289" r:id="rId41"/>
    <p:sldId id="290" r:id="rId42"/>
    <p:sldId id="29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9911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896942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DBD68C-1540-470D-B7C9-DC55A20FA04F}" type="slidenum">
              <a:rPr lang="en-US" smtClean="0"/>
              <a:t>‹N°›</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61982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60834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DBD68C-1540-470D-B7C9-DC55A20FA04F}" type="slidenum">
              <a:rPr lang="en-US" smtClean="0"/>
              <a:t>‹N°›</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5822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4075383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963663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63741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570358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E29EAD7E-FAF7-446F-BAC5-811C6F61B4AE}"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3645812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46583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29EAD7E-FAF7-446F-BAC5-811C6F61B4AE}" type="datetimeFigureOut">
              <a:rPr lang="en-US" smtClean="0"/>
              <a:t>10/7/2023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628817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29EAD7E-FAF7-446F-BAC5-811C6F61B4AE}" type="datetimeFigureOut">
              <a:rPr lang="en-US" smtClean="0"/>
              <a:t>10/7/2023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112737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EAD7E-FAF7-446F-BAC5-811C6F61B4AE}" type="datetimeFigureOut">
              <a:rPr lang="en-US" smtClean="0"/>
              <a:t>10/7/2023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3160761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511149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E29EAD7E-FAF7-446F-BAC5-811C6F61B4AE}"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2DBD68C-1540-470D-B7C9-DC55A20FA04F}" type="slidenum">
              <a:rPr lang="en-US" smtClean="0"/>
              <a:t>‹N°›</a:t>
            </a:fld>
            <a:endParaRPr lang="en-US"/>
          </a:p>
        </p:txBody>
      </p:sp>
    </p:spTree>
    <p:extLst>
      <p:ext uri="{BB962C8B-B14F-4D97-AF65-F5344CB8AC3E}">
        <p14:creationId xmlns:p14="http://schemas.microsoft.com/office/powerpoint/2010/main" val="3300624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9EAD7E-FAF7-446F-BAC5-811C6F61B4AE}" type="datetimeFigureOut">
              <a:rPr lang="en-US" smtClean="0"/>
              <a:t>10/7/2023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2DBD68C-1540-470D-B7C9-DC55A20FA04F}" type="slidenum">
              <a:rPr lang="en-US" smtClean="0"/>
              <a:t>‹N°›</a:t>
            </a:fld>
            <a:endParaRPr lang="en-US"/>
          </a:p>
        </p:txBody>
      </p:sp>
    </p:spTree>
    <p:extLst>
      <p:ext uri="{BB962C8B-B14F-4D97-AF65-F5344CB8AC3E}">
        <p14:creationId xmlns:p14="http://schemas.microsoft.com/office/powerpoint/2010/main" val="7622532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_Toc85048337"/><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_Toc85048337"/><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_Toc85048337"/><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_Toc85048337"/><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92398" y="1871132"/>
            <a:ext cx="6815669" cy="1198640"/>
          </a:xfrm>
        </p:spPr>
        <p:txBody>
          <a:bodyPr/>
          <a:lstStyle/>
          <a:p>
            <a:r>
              <a:rPr lang="fr-FR" smtClean="0"/>
              <a:t>   </a:t>
            </a:r>
            <a:endParaRPr lang="en-US" dirty="0"/>
          </a:p>
        </p:txBody>
      </p:sp>
      <p:sp>
        <p:nvSpPr>
          <p:cNvPr id="3" name="Sous-titre 2"/>
          <p:cNvSpPr>
            <a:spLocks noGrp="1"/>
          </p:cNvSpPr>
          <p:nvPr>
            <p:ph type="subTitle" idx="1"/>
          </p:nvPr>
        </p:nvSpPr>
        <p:spPr>
          <a:xfrm>
            <a:off x="2396376" y="3173354"/>
            <a:ext cx="7130871" cy="2017904"/>
          </a:xfrm>
        </p:spPr>
        <p:txBody>
          <a:bodyPr>
            <a:normAutofit fontScale="92500"/>
          </a:bodyPr>
          <a:lstStyle/>
          <a:p>
            <a:r>
              <a:rPr lang="fr-FR" sz="2000" dirty="0">
                <a:solidFill>
                  <a:srgbClr val="7030A0"/>
                </a:solidFill>
                <a:latin typeface="Times New Roman" panose="02020603050405020304" pitchFamily="18" charset="0"/>
                <a:cs typeface="Times New Roman" panose="02020603050405020304" pitchFamily="18" charset="0"/>
              </a:rPr>
              <a:t>COURS DE </a:t>
            </a:r>
            <a:r>
              <a:rPr lang="fr-FR" sz="2000" dirty="0" smtClean="0">
                <a:solidFill>
                  <a:srgbClr val="7030A0"/>
                </a:solidFill>
                <a:latin typeface="Times New Roman" panose="02020603050405020304" pitchFamily="18" charset="0"/>
                <a:cs typeface="Times New Roman" panose="02020603050405020304" pitchFamily="18" charset="0"/>
              </a:rPr>
              <a:t>METALLURGIE DES METAUX NON  FERREUX</a:t>
            </a:r>
            <a:endParaRPr lang="en-US" sz="2000" dirty="0">
              <a:solidFill>
                <a:srgbClr val="7030A0"/>
              </a:solidFill>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PRESENTE PAR:</a:t>
            </a:r>
            <a:br>
              <a:rPr lang="fr-FR" sz="2000" dirty="0">
                <a:latin typeface="Times New Roman" panose="02020603050405020304" pitchFamily="18" charset="0"/>
                <a:cs typeface="Times New Roman" panose="02020603050405020304" pitchFamily="18" charset="0"/>
              </a:rPr>
            </a:br>
            <a:r>
              <a:rPr lang="fr-FR" sz="2000" dirty="0">
                <a:latin typeface="Times New Roman" panose="02020603050405020304" pitchFamily="18" charset="0"/>
                <a:cs typeface="Times New Roman" panose="02020603050405020304" pitchFamily="18" charset="0"/>
              </a:rPr>
              <a:t>M. KEITA </a:t>
            </a:r>
            <a:r>
              <a:rPr lang="fr-FR" sz="2000" dirty="0" smtClean="0">
                <a:latin typeface="Times New Roman" panose="02020603050405020304" pitchFamily="18" charset="0"/>
                <a:cs typeface="Times New Roman" panose="02020603050405020304" pitchFamily="18" charset="0"/>
              </a:rPr>
              <a:t>KANDAS</a:t>
            </a:r>
          </a:p>
          <a:p>
            <a:r>
              <a:rPr lang="fr-FR" sz="2400" dirty="0">
                <a:solidFill>
                  <a:srgbClr val="FF0000"/>
                </a:solidFill>
                <a:latin typeface="Times New Roman" panose="02020603050405020304" pitchFamily="18" charset="0"/>
                <a:cs typeface="Times New Roman" panose="02020603050405020304" pitchFamily="18" charset="0"/>
              </a:rPr>
              <a:t>ENSEIGNANT-CHERCHEUR A ISMGB/DEPARTEMENT TRAITEMENT-METALLURGIE</a:t>
            </a:r>
            <a:endParaRPr lang="en-US" sz="2400" dirty="0">
              <a:solidFill>
                <a:srgbClr val="FF0000"/>
              </a:solidFill>
              <a:latin typeface="Times New Roman" panose="02020603050405020304" pitchFamily="18" charset="0"/>
              <a:cs typeface="Times New Roman" panose="02020603050405020304" pitchFamily="18" charset="0"/>
            </a:endParaRPr>
          </a:p>
          <a:p>
            <a:endParaRPr lang="en-US" dirty="0"/>
          </a:p>
        </p:txBody>
      </p:sp>
      <p:grpSp>
        <p:nvGrpSpPr>
          <p:cNvPr id="4" name="Group 20"/>
          <p:cNvGrpSpPr>
            <a:grpSpLocks/>
          </p:cNvGrpSpPr>
          <p:nvPr/>
        </p:nvGrpSpPr>
        <p:grpSpPr bwMode="auto">
          <a:xfrm>
            <a:off x="1862667" y="1364690"/>
            <a:ext cx="8286044" cy="1808664"/>
            <a:chOff x="236" y="725"/>
            <a:chExt cx="11400" cy="1853"/>
          </a:xfrm>
        </p:grpSpPr>
        <p:grpSp>
          <p:nvGrpSpPr>
            <p:cNvPr id="5" name="Group 9"/>
            <p:cNvGrpSpPr>
              <a:grpSpLocks/>
            </p:cNvGrpSpPr>
            <p:nvPr/>
          </p:nvGrpSpPr>
          <p:grpSpPr bwMode="auto">
            <a:xfrm>
              <a:off x="236" y="725"/>
              <a:ext cx="11400" cy="1829"/>
              <a:chOff x="236" y="724"/>
              <a:chExt cx="11400" cy="1829"/>
            </a:xfrm>
          </p:grpSpPr>
          <p:sp>
            <p:nvSpPr>
              <p:cNvPr id="8" name="Rectangle 7"/>
              <p:cNvSpPr>
                <a:spLocks noChangeArrowheads="1"/>
              </p:cNvSpPr>
              <p:nvPr/>
            </p:nvSpPr>
            <p:spPr bwMode="auto">
              <a:xfrm>
                <a:off x="236" y="743"/>
                <a:ext cx="11400" cy="1810"/>
              </a:xfrm>
              <a:prstGeom prst="rect">
                <a:avLst/>
              </a:prstGeom>
              <a:solidFill>
                <a:schemeClr val="lt1">
                  <a:lumMod val="100000"/>
                  <a:lumOff val="0"/>
                </a:schemeClr>
              </a:solidFill>
              <a:ln w="28575">
                <a:solidFill>
                  <a:srgbClr val="00B050"/>
                </a:solidFill>
                <a:miter lim="800000"/>
                <a:headEnd/>
                <a:tailEnd/>
              </a:ln>
            </p:spPr>
            <p:txBody>
              <a:bodyPr rot="0" vert="horz" wrap="square" lIns="91440" tIns="45720" rIns="91440" bIns="45720" anchor="ctr" anchorCtr="0" upright="1">
                <a:noAutofit/>
              </a:bodyPr>
              <a:lstStyle/>
              <a:p>
                <a:endParaRPr lang="en-US"/>
              </a:p>
            </p:txBody>
          </p:sp>
          <p:cxnSp>
            <p:nvCxnSpPr>
              <p:cNvPr id="9" name="Connecteur droit 8"/>
              <p:cNvCxnSpPr>
                <a:cxnSpLocks noChangeShapeType="1"/>
              </p:cNvCxnSpPr>
              <p:nvPr/>
            </p:nvCxnSpPr>
            <p:spPr bwMode="auto">
              <a:xfrm>
                <a:off x="1876" y="724"/>
                <a:ext cx="0" cy="1749"/>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cxnSp>
            <p:nvCxnSpPr>
              <p:cNvPr id="10" name="Connecteur droit 9"/>
              <p:cNvCxnSpPr>
                <a:cxnSpLocks noChangeShapeType="1"/>
              </p:cNvCxnSpPr>
              <p:nvPr/>
            </p:nvCxnSpPr>
            <p:spPr bwMode="auto">
              <a:xfrm>
                <a:off x="10220" y="724"/>
                <a:ext cx="0" cy="1749"/>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sp>
            <p:nvSpPr>
              <p:cNvPr id="11" name="Zone de texte 6"/>
              <p:cNvSpPr txBox="1">
                <a:spLocks noChangeArrowheads="1"/>
              </p:cNvSpPr>
              <p:nvPr/>
            </p:nvSpPr>
            <p:spPr bwMode="auto">
              <a:xfrm>
                <a:off x="1952" y="767"/>
                <a:ext cx="8136" cy="424"/>
              </a:xfrm>
              <a:prstGeom prst="rect">
                <a:avLst/>
              </a:prstGeom>
              <a:solidFill>
                <a:schemeClr val="lt1">
                  <a:lumMod val="100000"/>
                  <a:lumOff val="0"/>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US" sz="1400" b="1" dirty="0">
                    <a:effectLst/>
                    <a:latin typeface="Calisto MT" panose="02040603050505030304" pitchFamily="18" charset="0"/>
                    <a:ea typeface="Calibri" panose="020F0502020204030204" pitchFamily="34" charset="0"/>
                    <a:cs typeface="Times New Roman" panose="02020603050405020304" pitchFamily="18" charset="0"/>
                  </a:rPr>
                  <a:t>REPUBLIQUE DE GUINEE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Zone de texte 7"/>
              <p:cNvSpPr txBox="1">
                <a:spLocks noChangeArrowheads="1"/>
              </p:cNvSpPr>
              <p:nvPr/>
            </p:nvSpPr>
            <p:spPr bwMode="auto">
              <a:xfrm>
                <a:off x="1908" y="1170"/>
                <a:ext cx="7296" cy="732"/>
              </a:xfrm>
              <a:prstGeom prst="rect">
                <a:avLst/>
              </a:prstGeom>
              <a:solidFill>
                <a:schemeClr val="lt1">
                  <a:lumMod val="100000"/>
                  <a:lumOff val="0"/>
                </a:schemeClr>
              </a:solidFill>
              <a:ln>
                <a:noFill/>
              </a:ln>
              <a:extLst>
                <a:ext uri="{91240B29-F687-4F45-9708-019B960494DF}">
                  <a14:hiddenLine xmlns:a14="http://schemas.microsoft.com/office/drawing/2010/main" w="2857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fr-FR" sz="1400" b="1" dirty="0">
                    <a:effectLst/>
                    <a:latin typeface="Calisto MT" panose="02040603050505030304" pitchFamily="18" charset="0"/>
                    <a:ea typeface="Calibri" panose="020F0502020204030204" pitchFamily="34" charset="0"/>
                    <a:cs typeface="Times New Roman" panose="02020603050405020304" pitchFamily="18" charset="0"/>
                  </a:rPr>
                  <a:t>MINISTERE DE L’ENSEIGNEMENT SUPERIEUR, DE LA RECHERCHE SCIENTIFIQUE ET DE L’INNOVATION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Zone de texte 8"/>
              <p:cNvSpPr txBox="1">
                <a:spLocks noChangeArrowheads="1"/>
              </p:cNvSpPr>
              <p:nvPr/>
            </p:nvSpPr>
            <p:spPr bwMode="auto">
              <a:xfrm>
                <a:off x="1904" y="1967"/>
                <a:ext cx="7596" cy="530"/>
              </a:xfrm>
              <a:prstGeom prst="rect">
                <a:avLst/>
              </a:prstGeom>
              <a:solidFill>
                <a:schemeClr val="lt1">
                  <a:lumMod val="100000"/>
                  <a:lumOff val="0"/>
                </a:scheme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fr-FR" sz="1400" b="1" dirty="0">
                    <a:effectLst/>
                    <a:latin typeface="Calisto MT" panose="02040603050505030304" pitchFamily="18" charset="0"/>
                    <a:ea typeface="Calibri" panose="020F0502020204030204" pitchFamily="34" charset="0"/>
                    <a:cs typeface="Times New Roman" panose="02020603050405020304" pitchFamily="18" charset="0"/>
                  </a:rPr>
                  <a:t>INSTITUT SUPERIEUR DES MINES ET GEOLOGIE DE BOKE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Connecteur droit 13"/>
              <p:cNvCxnSpPr>
                <a:cxnSpLocks noChangeShapeType="1"/>
              </p:cNvCxnSpPr>
              <p:nvPr/>
            </p:nvCxnSpPr>
            <p:spPr bwMode="auto">
              <a:xfrm>
                <a:off x="1892" y="1211"/>
                <a:ext cx="8328" cy="0"/>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cxnSp>
            <p:nvCxnSpPr>
              <p:cNvPr id="15" name="Connecteur droit 14"/>
              <p:cNvCxnSpPr>
                <a:cxnSpLocks noChangeShapeType="1"/>
              </p:cNvCxnSpPr>
              <p:nvPr/>
            </p:nvCxnSpPr>
            <p:spPr bwMode="auto">
              <a:xfrm>
                <a:off x="1892" y="1931"/>
                <a:ext cx="8328" cy="0"/>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grpSp>
        <p:sp>
          <p:nvSpPr>
            <p:cNvPr id="6" name="Rectangle 5"/>
            <p:cNvSpPr>
              <a:spLocks noChangeArrowheads="1"/>
            </p:cNvSpPr>
            <p:nvPr/>
          </p:nvSpPr>
          <p:spPr bwMode="auto">
            <a:xfrm>
              <a:off x="262" y="815"/>
              <a:ext cx="1598" cy="155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a:spLocks noChangeArrowheads="1"/>
            </p:cNvSpPr>
            <p:nvPr/>
          </p:nvSpPr>
          <p:spPr bwMode="auto">
            <a:xfrm>
              <a:off x="10220" y="811"/>
              <a:ext cx="1416" cy="1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7000"/>
                </a:lnSpc>
                <a:spcAft>
                  <a:spcPts val="8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6" name="Image 15"/>
          <p:cNvPicPr/>
          <p:nvPr/>
        </p:nvPicPr>
        <p:blipFill>
          <a:blip r:embed="rId2" cstate="print">
            <a:extLst>
              <a:ext uri="{28A0092B-C50C-407E-A947-70E740481C1C}">
                <a14:useLocalDpi xmlns:a14="http://schemas.microsoft.com/office/drawing/2010/main" val="0"/>
              </a:ext>
            </a:extLst>
          </a:blip>
          <a:stretch>
            <a:fillRect/>
          </a:stretch>
        </p:blipFill>
        <p:spPr>
          <a:xfrm>
            <a:off x="1967450" y="1425111"/>
            <a:ext cx="1046542" cy="1453556"/>
          </a:xfrm>
          <a:prstGeom prst="rect">
            <a:avLst/>
          </a:prstGeom>
        </p:spPr>
      </p:pic>
      <p:pic>
        <p:nvPicPr>
          <p:cNvPr id="17" name="Image 16"/>
          <p:cNvPicPr/>
          <p:nvPr/>
        </p:nvPicPr>
        <p:blipFill>
          <a:blip r:embed="rId3" cstate="print">
            <a:extLst>
              <a:ext uri="{28A0092B-C50C-407E-A947-70E740481C1C}">
                <a14:useLocalDpi xmlns:a14="http://schemas.microsoft.com/office/drawing/2010/main" val="0"/>
              </a:ext>
            </a:extLst>
          </a:blip>
          <a:stretch>
            <a:fillRect/>
          </a:stretch>
        </p:blipFill>
        <p:spPr>
          <a:xfrm>
            <a:off x="9215440" y="1411149"/>
            <a:ext cx="779391" cy="1556776"/>
          </a:xfrm>
          <a:prstGeom prst="rect">
            <a:avLst/>
          </a:prstGeom>
        </p:spPr>
      </p:pic>
    </p:spTree>
    <p:extLst>
      <p:ext uri="{BB962C8B-B14F-4D97-AF65-F5344CB8AC3E}">
        <p14:creationId xmlns:p14="http://schemas.microsoft.com/office/powerpoint/2010/main" val="1098898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12303" y="82244"/>
            <a:ext cx="8911687" cy="651534"/>
          </a:xfrm>
        </p:spPr>
        <p:txBody>
          <a:bodyPr>
            <a:normAutofit/>
          </a:bodyPr>
          <a:lstStyle/>
          <a:p>
            <a:pPr algn="ctr"/>
            <a:r>
              <a:rPr lang="fr-FR" sz="3200" b="1" dirty="0">
                <a:solidFill>
                  <a:schemeClr val="accent2"/>
                </a:solidFill>
                <a:latin typeface="Times New Roman" panose="02020603050405020304" pitchFamily="18" charset="0"/>
                <a:cs typeface="Times New Roman" panose="02020603050405020304" pitchFamily="18" charset="0"/>
              </a:rPr>
              <a:t>Minerais de l’aluminium</a:t>
            </a:r>
            <a:endParaRPr lang="en-US" sz="3200" dirty="0"/>
          </a:p>
        </p:txBody>
      </p:sp>
      <p:sp>
        <p:nvSpPr>
          <p:cNvPr id="3" name="Espace réservé du contenu 2"/>
          <p:cNvSpPr>
            <a:spLocks noGrp="1"/>
          </p:cNvSpPr>
          <p:nvPr>
            <p:ph idx="1"/>
          </p:nvPr>
        </p:nvSpPr>
        <p:spPr>
          <a:xfrm>
            <a:off x="846666" y="695146"/>
            <a:ext cx="10714391" cy="6162853"/>
          </a:xfrm>
        </p:spPr>
        <p:txBody>
          <a:bodyPr/>
          <a:lstStyle/>
          <a:p>
            <a:pPr marL="0" indent="0">
              <a:buNone/>
            </a:pPr>
            <a:r>
              <a:rPr lang="fr-FR" dirty="0">
                <a:latin typeface="Times New Roman" panose="02020603050405020304" pitchFamily="18" charset="0"/>
                <a:cs typeface="Times New Roman" panose="02020603050405020304" pitchFamily="18" charset="0"/>
              </a:rPr>
              <a:t>La </a:t>
            </a:r>
            <a:r>
              <a:rPr lang="fr-FR" b="1" dirty="0">
                <a:latin typeface="Times New Roman" panose="02020603050405020304" pitchFamily="18" charset="0"/>
                <a:cs typeface="Times New Roman" panose="02020603050405020304" pitchFamily="18" charset="0"/>
              </a:rPr>
              <a:t>bauxite</a:t>
            </a:r>
            <a:r>
              <a:rPr lang="fr-FR" dirty="0">
                <a:latin typeface="Times New Roman" panose="02020603050405020304" pitchFamily="18" charset="0"/>
                <a:cs typeface="Times New Roman" panose="02020603050405020304" pitchFamily="18" charset="0"/>
              </a:rPr>
              <a:t> est une </a:t>
            </a:r>
            <a:r>
              <a:rPr lang="fr-FR" dirty="0" smtClean="0">
                <a:latin typeface="Times New Roman" panose="02020603050405020304" pitchFamily="18" charset="0"/>
                <a:cs typeface="Times New Roman" panose="02020603050405020304" pitchFamily="18" charset="0"/>
              </a:rPr>
              <a:t>roche sédimentaire</a:t>
            </a:r>
            <a:r>
              <a:rPr lang="fr-FR" dirty="0">
                <a:latin typeface="Times New Roman" panose="02020603050405020304" pitchFamily="18" charset="0"/>
                <a:cs typeface="Times New Roman" panose="02020603050405020304" pitchFamily="18" charset="0"/>
              </a:rPr>
              <a:t> blanche, rouge ou grise, caractérisée par sa forte teneur en </a:t>
            </a:r>
            <a:r>
              <a:rPr lang="fr-FR" dirty="0" smtClean="0">
                <a:latin typeface="Times New Roman" panose="02020603050405020304" pitchFamily="18" charset="0"/>
                <a:cs typeface="Times New Roman" panose="02020603050405020304" pitchFamily="18" charset="0"/>
              </a:rPr>
              <a:t>alumine</a:t>
            </a:r>
            <a:r>
              <a:rPr lang="fr-FR" dirty="0">
                <a:latin typeface="Times New Roman" panose="02020603050405020304" pitchFamily="18" charset="0"/>
                <a:cs typeface="Times New Roman" panose="02020603050405020304" pitchFamily="18" charset="0"/>
              </a:rPr>
              <a:t> 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et en </a:t>
            </a:r>
            <a:r>
              <a:rPr lang="fr-FR" dirty="0" smtClean="0">
                <a:latin typeface="Times New Roman" panose="02020603050405020304" pitchFamily="18" charset="0"/>
                <a:cs typeface="Times New Roman" panose="02020603050405020304" pitchFamily="18" charset="0"/>
              </a:rPr>
              <a:t>oxyde de fer. </a:t>
            </a:r>
            <a:r>
              <a:rPr lang="fr-FR" dirty="0">
                <a:latin typeface="Times New Roman" panose="02020603050405020304" pitchFamily="18" charset="0"/>
                <a:cs typeface="Times New Roman" panose="02020603050405020304" pitchFamily="18" charset="0"/>
              </a:rPr>
              <a:t>Cette roche constitue le principal </a:t>
            </a:r>
            <a:r>
              <a:rPr lang="fr-FR" dirty="0" smtClean="0">
                <a:latin typeface="Times New Roman" panose="02020603050405020304" pitchFamily="18" charset="0"/>
                <a:cs typeface="Times New Roman" panose="02020603050405020304" pitchFamily="18" charset="0"/>
              </a:rPr>
              <a:t>minerai permettant </a:t>
            </a:r>
            <a:r>
              <a:rPr lang="fr-FR" dirty="0">
                <a:latin typeface="Times New Roman" panose="02020603050405020304" pitchFamily="18" charset="0"/>
                <a:cs typeface="Times New Roman" panose="02020603050405020304" pitchFamily="18" charset="0"/>
              </a:rPr>
              <a:t>la production </a:t>
            </a:r>
            <a:r>
              <a:rPr lang="fr-FR" dirty="0" smtClean="0">
                <a:latin typeface="Times New Roman" panose="02020603050405020304" pitchFamily="18" charset="0"/>
                <a:cs typeface="Times New Roman" panose="02020603050405020304" pitchFamily="18" charset="0"/>
              </a:rPr>
              <a:t>d‘aluminium et </a:t>
            </a:r>
            <a:r>
              <a:rPr lang="fr-FR" dirty="0">
                <a:latin typeface="Times New Roman" panose="02020603050405020304" pitchFamily="18" charset="0"/>
                <a:cs typeface="Times New Roman" panose="02020603050405020304" pitchFamily="18" charset="0"/>
              </a:rPr>
              <a:t>de </a:t>
            </a:r>
            <a:r>
              <a:rPr lang="fr-FR" dirty="0" smtClean="0">
                <a:latin typeface="Times New Roman" panose="02020603050405020304" pitchFamily="18" charset="0"/>
                <a:cs typeface="Times New Roman" panose="02020603050405020304" pitchFamily="18" charset="0"/>
              </a:rPr>
              <a:t>gallium. Elle </a:t>
            </a:r>
            <a:r>
              <a:rPr lang="fr-FR" dirty="0">
                <a:latin typeface="Times New Roman" panose="02020603050405020304" pitchFamily="18" charset="0"/>
                <a:cs typeface="Times New Roman" panose="02020603050405020304" pitchFamily="18" charset="0"/>
              </a:rPr>
              <a:t>se forme par altération continentale en climat chaud et humide. De </a:t>
            </a:r>
            <a:r>
              <a:rPr lang="fr-FR" dirty="0" smtClean="0">
                <a:latin typeface="Times New Roman" panose="02020603050405020304" pitchFamily="18" charset="0"/>
                <a:cs typeface="Times New Roman" panose="02020603050405020304" pitchFamily="18" charset="0"/>
              </a:rPr>
              <a:t>structure</a:t>
            </a:r>
            <a:r>
              <a:rPr lang="fr-FR" dirty="0">
                <a:latin typeface="Times New Roman" panose="02020603050405020304" pitchFamily="18" charset="0"/>
                <a:cs typeface="Times New Roman" panose="02020603050405020304" pitchFamily="18" charset="0"/>
              </a:rPr>
              <a:t> variée, elle contient dans des proportions variables des hydrates </a:t>
            </a:r>
            <a:r>
              <a:rPr lang="fr-FR" dirty="0" smtClean="0">
                <a:latin typeface="Times New Roman" panose="02020603050405020304" pitchFamily="18" charset="0"/>
                <a:cs typeface="Times New Roman" panose="02020603050405020304" pitchFamily="18" charset="0"/>
              </a:rPr>
              <a:t>d‘alumine, </a:t>
            </a:r>
            <a:r>
              <a:rPr lang="fr-FR" dirty="0">
                <a:latin typeface="Times New Roman" panose="02020603050405020304" pitchFamily="18" charset="0"/>
                <a:cs typeface="Times New Roman" panose="02020603050405020304" pitchFamily="18" charset="0"/>
              </a:rPr>
              <a:t>de la </a:t>
            </a:r>
            <a:r>
              <a:rPr lang="fr-FR" dirty="0" smtClean="0">
                <a:latin typeface="Times New Roman" panose="02020603050405020304" pitchFamily="18" charset="0"/>
                <a:cs typeface="Times New Roman" panose="02020603050405020304" pitchFamily="18" charset="0"/>
              </a:rPr>
              <a:t>kaolinite, </a:t>
            </a:r>
            <a:r>
              <a:rPr lang="fr-FR" dirty="0">
                <a:latin typeface="Times New Roman" panose="02020603050405020304" pitchFamily="18" charset="0"/>
                <a:cs typeface="Times New Roman" panose="02020603050405020304" pitchFamily="18" charset="0"/>
              </a:rPr>
              <a:t>de la </a:t>
            </a:r>
            <a:r>
              <a:rPr lang="fr-FR" dirty="0" smtClean="0">
                <a:latin typeface="Times New Roman" panose="02020603050405020304" pitchFamily="18" charset="0"/>
                <a:cs typeface="Times New Roman" panose="02020603050405020304" pitchFamily="18" charset="0"/>
              </a:rPr>
              <a:t>silice</a:t>
            </a:r>
            <a:r>
              <a:rPr lang="fr-FR" dirty="0">
                <a:latin typeface="Times New Roman" panose="02020603050405020304" pitchFamily="18" charset="0"/>
                <a:cs typeface="Times New Roman" panose="02020603050405020304" pitchFamily="18" charset="0"/>
              </a:rPr>
              <a:t> et des </a:t>
            </a:r>
            <a:r>
              <a:rPr lang="fr-FR" dirty="0" smtClean="0">
                <a:latin typeface="Times New Roman" panose="02020603050405020304" pitchFamily="18" charset="0"/>
                <a:cs typeface="Times New Roman" panose="02020603050405020304" pitchFamily="18" charset="0"/>
              </a:rPr>
              <a:t>oxydes</a:t>
            </a:r>
            <a:r>
              <a:rPr lang="fr-FR" dirty="0">
                <a:latin typeface="Times New Roman" panose="02020603050405020304" pitchFamily="18" charset="0"/>
                <a:cs typeface="Times New Roman" panose="02020603050405020304" pitchFamily="18" charset="0"/>
              </a:rPr>
              <a:t> de </a:t>
            </a:r>
            <a:r>
              <a:rPr lang="fr-FR" dirty="0" smtClean="0">
                <a:latin typeface="Times New Roman" panose="02020603050405020304" pitchFamily="18" charset="0"/>
                <a:cs typeface="Times New Roman" panose="02020603050405020304" pitchFamily="18" charset="0"/>
              </a:rPr>
              <a:t>fer</a:t>
            </a:r>
            <a:r>
              <a:rPr lang="fr-FR" dirty="0">
                <a:latin typeface="Times New Roman" panose="02020603050405020304" pitchFamily="18" charset="0"/>
                <a:cs typeface="Times New Roman" panose="02020603050405020304" pitchFamily="18" charset="0"/>
              </a:rPr>
              <a:t> qui lui confèrent souvent une coloration rouge.</a:t>
            </a:r>
          </a:p>
          <a:p>
            <a:pPr marL="0" indent="0">
              <a:buNone/>
            </a:pPr>
            <a:r>
              <a:rPr lang="fr-FR" dirty="0">
                <a:latin typeface="Times New Roman" panose="02020603050405020304" pitchFamily="18" charset="0"/>
                <a:cs typeface="Times New Roman" panose="02020603050405020304" pitchFamily="18" charset="0"/>
              </a:rPr>
              <a:t>Ses minéraux spécifiques sont les hydrates d'alumine comme les </a:t>
            </a:r>
            <a:r>
              <a:rPr lang="fr-FR" dirty="0" smtClean="0">
                <a:latin typeface="Times New Roman" panose="02020603050405020304" pitchFamily="18" charset="0"/>
                <a:cs typeface="Times New Roman" panose="02020603050405020304" pitchFamily="18" charset="0"/>
              </a:rPr>
              <a:t>polymorphes</a:t>
            </a:r>
            <a:r>
              <a:rPr lang="fr-FR" dirty="0">
                <a:latin typeface="Times New Roman" panose="02020603050405020304" pitchFamily="18" charset="0"/>
                <a:cs typeface="Times New Roman" panose="02020603050405020304" pitchFamily="18" charset="0"/>
              </a:rPr>
              <a:t> de Al(OH)</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(bayérite</a:t>
            </a:r>
            <a:r>
              <a:rPr lang="fr-FR" dirty="0">
                <a:latin typeface="Times New Roman" panose="02020603050405020304" pitchFamily="18" charset="0"/>
                <a:cs typeface="Times New Roman" panose="02020603050405020304" pitchFamily="18" charset="0"/>
              </a:rPr>
              <a:t> et </a:t>
            </a:r>
            <a:r>
              <a:rPr lang="fr-FR" dirty="0" smtClean="0">
                <a:latin typeface="Times New Roman" panose="02020603050405020304" pitchFamily="18" charset="0"/>
                <a:cs typeface="Times New Roman" panose="02020603050405020304" pitchFamily="18" charset="0"/>
              </a:rPr>
              <a:t>gibbsite, </a:t>
            </a:r>
            <a:r>
              <a:rPr lang="fr-FR" dirty="0">
                <a:latin typeface="Times New Roman" panose="02020603050405020304" pitchFamily="18" charset="0"/>
                <a:cs typeface="Times New Roman" panose="02020603050405020304" pitchFamily="18" charset="0"/>
              </a:rPr>
              <a:t>monocliniques) et ceux de AlO(OH) </a:t>
            </a:r>
            <a:r>
              <a:rPr lang="fr-FR" dirty="0" smtClean="0">
                <a:latin typeface="Times New Roman" panose="02020603050405020304" pitchFamily="18" charset="0"/>
                <a:cs typeface="Times New Roman" panose="02020603050405020304" pitchFamily="18" charset="0"/>
              </a:rPr>
              <a:t>(diaspore</a:t>
            </a:r>
            <a:r>
              <a:rPr lang="fr-FR" dirty="0">
                <a:latin typeface="Times New Roman" panose="02020603050405020304" pitchFamily="18" charset="0"/>
                <a:cs typeface="Times New Roman" panose="02020603050405020304" pitchFamily="18" charset="0"/>
              </a:rPr>
              <a:t> et </a:t>
            </a:r>
            <a:r>
              <a:rPr lang="fr-FR" dirty="0" smtClean="0">
                <a:latin typeface="Times New Roman" panose="02020603050405020304" pitchFamily="18" charset="0"/>
                <a:cs typeface="Times New Roman" panose="02020603050405020304" pitchFamily="18" charset="0"/>
              </a:rPr>
              <a:t>bohémite, </a:t>
            </a:r>
            <a:r>
              <a:rPr lang="fr-FR" dirty="0">
                <a:latin typeface="Times New Roman" panose="02020603050405020304" pitchFamily="18" charset="0"/>
                <a:cs typeface="Times New Roman" panose="02020603050405020304" pitchFamily="18" charset="0"/>
              </a:rPr>
              <a:t>orthorhombiques). </a:t>
            </a:r>
            <a:r>
              <a:rPr lang="fr-FR" dirty="0" smtClean="0">
                <a:latin typeface="Times New Roman" panose="02020603050405020304" pitchFamily="18" charset="0"/>
                <a:cs typeface="Times New Roman" panose="02020603050405020304" pitchFamily="18" charset="0"/>
              </a:rPr>
              <a:t>L’altérite</a:t>
            </a:r>
            <a:r>
              <a:rPr lang="fr-FR" dirty="0">
                <a:latin typeface="Times New Roman" panose="02020603050405020304" pitchFamily="18" charset="0"/>
                <a:cs typeface="Times New Roman" panose="02020603050405020304" pitchFamily="18" charset="0"/>
              </a:rPr>
              <a:t> n'est considérée comme minerai </a:t>
            </a:r>
            <a:r>
              <a:rPr lang="fr-FR" dirty="0" smtClean="0">
                <a:latin typeface="Times New Roman" panose="02020603050405020304" pitchFamily="18" charset="0"/>
                <a:cs typeface="Times New Roman" panose="02020603050405020304" pitchFamily="18" charset="0"/>
              </a:rPr>
              <a:t>d‘aluminium</a:t>
            </a:r>
            <a:r>
              <a:rPr lang="fr-FR" dirty="0">
                <a:latin typeface="Times New Roman" panose="02020603050405020304" pitchFamily="18" charset="0"/>
                <a:cs typeface="Times New Roman" panose="02020603050405020304" pitchFamily="18" charset="0"/>
              </a:rPr>
              <a:t> que si sa teneur en silice ne franchit pas un seuil d'environ 8 %. Ce seuil est variable selon les coûts du procédé </a:t>
            </a:r>
            <a:r>
              <a:rPr lang="fr-FR" dirty="0" smtClean="0">
                <a:latin typeface="Times New Roman" panose="02020603050405020304" pitchFamily="18" charset="0"/>
                <a:cs typeface="Times New Roman" panose="02020603050405020304" pitchFamily="18" charset="0"/>
              </a:rPr>
              <a:t>d‘extraction de l’alumine</a:t>
            </a:r>
            <a:r>
              <a:rPr lang="fr-FR" u="sng"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puis de la transformation de l'alumine en aluminium par </a:t>
            </a:r>
            <a:r>
              <a:rPr lang="fr-FR" dirty="0" smtClean="0">
                <a:latin typeface="Times New Roman" panose="02020603050405020304" pitchFamily="18" charset="0"/>
                <a:cs typeface="Times New Roman" panose="02020603050405020304" pitchFamily="18" charset="0"/>
              </a:rPr>
              <a:t>électrolyse.</a:t>
            </a:r>
          </a:p>
          <a:p>
            <a:pPr marL="0" indent="0">
              <a:buNone/>
            </a:pPr>
            <a:r>
              <a:rPr lang="fr-FR" dirty="0">
                <a:latin typeface="Times New Roman" panose="02020603050405020304" pitchFamily="18" charset="0"/>
                <a:cs typeface="Times New Roman" panose="02020603050405020304" pitchFamily="18" charset="0"/>
              </a:rPr>
              <a:t>La bauxite est issue de l'altération de roches contenant des minéraux argileux (ou silicates d'alumine). Cette altération est efficace en climat tropical comme dans les Baux-de-Provence pendant le Crétacé ou aujourd'hui dans cette zone climatique où elle donne naissance à des cuirasses latéritiques de couleur jaune ocre</a:t>
            </a:r>
            <a:r>
              <a:rPr lang="fr-FR" dirty="0" smtClean="0">
                <a:latin typeface="Times New Roman" panose="02020603050405020304" pitchFamily="18" charset="0"/>
                <a:cs typeface="Times New Roman" panose="02020603050405020304" pitchFamily="18" charset="0"/>
              </a:rPr>
              <a:t>.</a:t>
            </a: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8" name="Espace réservé du contenu 2"/>
          <p:cNvSpPr txBox="1">
            <a:spLocks/>
          </p:cNvSpPr>
          <p:nvPr/>
        </p:nvSpPr>
        <p:spPr>
          <a:xfrm>
            <a:off x="5152908" y="7867475"/>
            <a:ext cx="4874819" cy="2553185"/>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mtClean="0">
                <a:latin typeface="Times New Roman" panose="02020603050405020304" pitchFamily="18" charset="0"/>
                <a:cs typeface="Times New Roman" panose="02020603050405020304" pitchFamily="18" charset="0"/>
              </a:rPr>
              <a:t>La </a:t>
            </a:r>
            <a:r>
              <a:rPr lang="fr-FR" b="1" smtClean="0">
                <a:latin typeface="Times New Roman" panose="02020603050405020304" pitchFamily="18" charset="0"/>
                <a:cs typeface="Times New Roman" panose="02020603050405020304" pitchFamily="18" charset="0"/>
              </a:rPr>
              <a:t>bauxite</a:t>
            </a:r>
            <a:r>
              <a:rPr lang="fr-FR" smtClean="0">
                <a:latin typeface="Times New Roman" panose="02020603050405020304" pitchFamily="18" charset="0"/>
                <a:cs typeface="Times New Roman" panose="02020603050405020304" pitchFamily="18" charset="0"/>
              </a:rPr>
              <a:t> est une roche sédimentaire blanche, rouge ou grise, caractérisée par sa forte teneur en alumine Al</a:t>
            </a:r>
            <a:r>
              <a:rPr lang="fr-FR" baseline="-25000" smtClean="0">
                <a:latin typeface="Times New Roman" panose="02020603050405020304" pitchFamily="18" charset="0"/>
                <a:cs typeface="Times New Roman" panose="02020603050405020304" pitchFamily="18" charset="0"/>
              </a:rPr>
              <a:t>2</a:t>
            </a:r>
            <a:r>
              <a:rPr lang="fr-FR" smtClean="0">
                <a:latin typeface="Times New Roman" panose="02020603050405020304" pitchFamily="18" charset="0"/>
                <a:cs typeface="Times New Roman" panose="02020603050405020304" pitchFamily="18" charset="0"/>
              </a:rPr>
              <a:t>O</a:t>
            </a:r>
            <a:r>
              <a:rPr lang="fr-FR" baseline="-25000" smtClean="0">
                <a:latin typeface="Times New Roman" panose="02020603050405020304" pitchFamily="18" charset="0"/>
                <a:cs typeface="Times New Roman" panose="02020603050405020304" pitchFamily="18" charset="0"/>
              </a:rPr>
              <a:t>3</a:t>
            </a:r>
            <a:r>
              <a:rPr lang="fr-FR" smtClean="0">
                <a:latin typeface="Times New Roman" panose="02020603050405020304" pitchFamily="18" charset="0"/>
                <a:cs typeface="Times New Roman" panose="02020603050405020304" pitchFamily="18" charset="0"/>
              </a:rPr>
              <a:t> et en oxyde de fer. Cette roche constitue le principal minerai permettant la production d‘aluminium et de gallium. Elle se forme par altération continentale en climat chaud et humide. De structure variée, elle contient dans des proportions variables des hydrates d‘alumine, de la kaolinite, de la silice et des oxydes de fer qui lui confèrent souvent une coloration rouge.</a:t>
            </a:r>
          </a:p>
          <a:p>
            <a:pPr marL="0" indent="0">
              <a:buFont typeface="Wingdings 3" charset="2"/>
              <a:buNone/>
            </a:pPr>
            <a:r>
              <a:rPr lang="fr-FR" smtClean="0">
                <a:latin typeface="Times New Roman" panose="02020603050405020304" pitchFamily="18" charset="0"/>
                <a:cs typeface="Times New Roman" panose="02020603050405020304" pitchFamily="18" charset="0"/>
              </a:rPr>
              <a:t>Ses minéraux spécifiques sont les hydrates d'alumine comme les polymorphes de Al(OH)</a:t>
            </a:r>
            <a:r>
              <a:rPr lang="fr-FR" baseline="-25000" smtClean="0">
                <a:latin typeface="Times New Roman" panose="02020603050405020304" pitchFamily="18" charset="0"/>
                <a:cs typeface="Times New Roman" panose="02020603050405020304" pitchFamily="18" charset="0"/>
              </a:rPr>
              <a:t>3</a:t>
            </a:r>
            <a:r>
              <a:rPr lang="fr-FR" smtClean="0">
                <a:latin typeface="Times New Roman" panose="02020603050405020304" pitchFamily="18" charset="0"/>
                <a:cs typeface="Times New Roman" panose="02020603050405020304" pitchFamily="18" charset="0"/>
              </a:rPr>
              <a:t> (bayérite et gibbsite, monocliniques) et ceux de AlO(OH) (diaspore et bohémite, orthorhombiques). L’altérite n'est considérée comme minerai d‘aluminium que si sa teneur en silice ne franchit pas un seuil d'environ 8 %. Ce seuil est variable selon les coûts du procédé d‘extraction de l’alumine</a:t>
            </a:r>
            <a:r>
              <a:rPr lang="fr-FR" u="sng" smtClean="0">
                <a:latin typeface="Times New Roman" panose="02020603050405020304" pitchFamily="18" charset="0"/>
                <a:cs typeface="Times New Roman" panose="02020603050405020304" pitchFamily="18" charset="0"/>
              </a:rPr>
              <a:t>, </a:t>
            </a:r>
            <a:r>
              <a:rPr lang="fr-FR" smtClean="0">
                <a:latin typeface="Times New Roman" panose="02020603050405020304" pitchFamily="18" charset="0"/>
                <a:cs typeface="Times New Roman" panose="02020603050405020304" pitchFamily="18" charset="0"/>
              </a:rPr>
              <a:t>puis de la transformation de l'alumine en aluminium par électrolyse.</a:t>
            </a:r>
          </a:p>
          <a:p>
            <a:pPr marL="0" indent="0">
              <a:buFont typeface="Wingdings 3" charset="2"/>
              <a:buNone/>
            </a:pPr>
            <a:r>
              <a:rPr lang="fr-FR" smtClean="0">
                <a:latin typeface="Times New Roman" panose="02020603050405020304" pitchFamily="18" charset="0"/>
                <a:cs typeface="Times New Roman" panose="02020603050405020304" pitchFamily="18" charset="0"/>
              </a:rPr>
              <a:t>La bauxite est issue de l'altération de roches contenant des minéraux argileux (ou silicates d'alumine). Cette altération est efficace en climat tropical comme dans les Baux-de-Provence pendant le Crétacé ou aujourd'hui dans cette zone climatique où elle donne naissance à des cuirasses latéritiques de couleur jaune ocre.</a:t>
            </a:r>
          </a:p>
          <a:p>
            <a:pPr marL="0" indent="0">
              <a:buFont typeface="Wingdings 3" charset="2"/>
              <a:buNone/>
            </a:pPr>
            <a:endParaRPr lang="en-US" sz="2000" dirty="0">
              <a:latin typeface="Times New Roman" panose="02020603050405020304" pitchFamily="18" charset="0"/>
              <a:cs typeface="Times New Roman" panose="02020603050405020304" pitchFamily="18" charset="0"/>
            </a:endParaRPr>
          </a:p>
        </p:txBody>
      </p:sp>
      <p:pic>
        <p:nvPicPr>
          <p:cNvPr id="9" name="Picture 4"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1651" y="4605867"/>
            <a:ext cx="4232527" cy="2009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014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703" y="0"/>
            <a:ext cx="10515600" cy="627652"/>
          </a:xfrm>
        </p:spPr>
        <p:txBody>
          <a:bodyPr>
            <a:normAutofit/>
          </a:bodyPr>
          <a:lstStyle/>
          <a:p>
            <a:pPr algn="ctr"/>
            <a:r>
              <a:rPr lang="fr-FR" sz="2800" b="1" dirty="0">
                <a:solidFill>
                  <a:schemeClr val="accent2"/>
                </a:solidFill>
                <a:latin typeface="Times New Roman" panose="02020603050405020304" pitchFamily="18" charset="0"/>
                <a:cs typeface="Times New Roman" panose="02020603050405020304" pitchFamily="18" charset="0"/>
              </a:rPr>
              <a:t>M</a:t>
            </a:r>
            <a:r>
              <a:rPr lang="fr-FR" sz="2800" b="1" dirty="0" smtClean="0">
                <a:solidFill>
                  <a:schemeClr val="accent2"/>
                </a:solidFill>
                <a:latin typeface="Times New Roman" panose="02020603050405020304" pitchFamily="18" charset="0"/>
                <a:cs typeface="Times New Roman" panose="02020603050405020304" pitchFamily="18" charset="0"/>
              </a:rPr>
              <a:t>inerais </a:t>
            </a:r>
            <a:r>
              <a:rPr lang="fr-FR" sz="2800" b="1" dirty="0">
                <a:solidFill>
                  <a:schemeClr val="accent2"/>
                </a:solidFill>
                <a:latin typeface="Times New Roman" panose="02020603050405020304" pitchFamily="18" charset="0"/>
                <a:cs typeface="Times New Roman" panose="02020603050405020304" pitchFamily="18" charset="0"/>
              </a:rPr>
              <a:t>de l’aluminium</a:t>
            </a:r>
            <a:endParaRPr lang="en-US" sz="2800" dirty="0">
              <a:solidFill>
                <a:schemeClr val="accent2"/>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862149"/>
            <a:ext cx="10515600" cy="5029200"/>
          </a:xfrm>
        </p:spPr>
        <p:txBody>
          <a:bodyPr>
            <a:normAutofit lnSpcReduction="10000"/>
          </a:bodyPr>
          <a:lstStyle/>
          <a:p>
            <a:pPr marL="0" indent="0">
              <a:buNone/>
            </a:pPr>
            <a:r>
              <a:rPr lang="fr-FR" dirty="0">
                <a:latin typeface="Times New Roman" panose="02020603050405020304" pitchFamily="18" charset="0"/>
                <a:cs typeface="Times New Roman" panose="02020603050405020304" pitchFamily="18" charset="0"/>
              </a:rPr>
              <a:t>L’aluminium est extrait à partir des minéraux en haute teneur en alumine qui sont rapportées au minerai d’aluminium :</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1/-</a:t>
            </a:r>
            <a:r>
              <a:rPr lang="fr-FR" b="1" dirty="0">
                <a:latin typeface="Times New Roman" panose="02020603050405020304" pitchFamily="18" charset="0"/>
                <a:cs typeface="Times New Roman" panose="02020603050405020304" pitchFamily="18" charset="0"/>
              </a:rPr>
              <a:t>La bauxite</a:t>
            </a:r>
            <a:r>
              <a:rPr lang="fr-FR" dirty="0">
                <a:latin typeface="Times New Roman" panose="02020603050405020304" pitchFamily="18" charset="0"/>
                <a:cs typeface="Times New Roman" panose="02020603050405020304" pitchFamily="18" charset="0"/>
              </a:rPr>
              <a:t> : découverte en 1821-1827 près du village les Baux-de province de la France par Berthier représentant une roche composée surtout d’oxyde de Ti, Si et de Fe</a:t>
            </a:r>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 Kaolin de la localité (Kao-Ling)</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En langue chinoise signifiant haute colline où on a exploité ce gisement. C’est une roche argileuse blanche et friable composée essentiellement de kaolinite (Al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2SiO</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2H</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 Elles peuvent contenir 30-32% d’Al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 </a:t>
            </a:r>
            <a:r>
              <a:rPr lang="fr-FR" dirty="0">
                <a:latin typeface="Times New Roman" panose="02020603050405020304" pitchFamily="18" charset="0"/>
                <a:cs typeface="Times New Roman" panose="02020603050405020304" pitchFamily="18" charset="0"/>
              </a:rPr>
              <a:t>mais les meilleures espèces de 36-39% d’Al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Néphéline : </a:t>
            </a:r>
            <a:r>
              <a:rPr lang="fr-FR" dirty="0">
                <a:latin typeface="Times New Roman" panose="02020603050405020304" pitchFamily="18" charset="0"/>
                <a:cs typeface="Times New Roman" panose="02020603050405020304" pitchFamily="18" charset="0"/>
              </a:rPr>
              <a:t>Minéral des classes de silicates (Na, K)</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 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2SiO</a:t>
            </a:r>
            <a:r>
              <a:rPr lang="fr-FR" baseline="-25000" dirty="0">
                <a:latin typeface="Times New Roman" panose="02020603050405020304" pitchFamily="18" charset="0"/>
                <a:cs typeface="Times New Roman" panose="02020603050405020304" pitchFamily="18" charset="0"/>
              </a:rPr>
              <a:t>2 </a:t>
            </a:r>
            <a:r>
              <a:rPr lang="fr-FR" dirty="0">
                <a:latin typeface="Times New Roman" panose="02020603050405020304" pitchFamily="18" charset="0"/>
                <a:cs typeface="Times New Roman" panose="02020603050405020304" pitchFamily="18" charset="0"/>
              </a:rPr>
              <a:t>(Les concentrés de Néphélines contenant en moyenne de 30% 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 </a:t>
            </a:r>
            <a:r>
              <a:rPr lang="fr-FR" dirty="0">
                <a:latin typeface="Times New Roman" panose="02020603050405020304" pitchFamily="18" charset="0"/>
                <a:cs typeface="Times New Roman" panose="02020603050405020304" pitchFamily="18" charset="0"/>
              </a:rPr>
              <a:t>43% de Si, de 20% de Na</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 plus K</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 3% de CaO, 3% Fe</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sont traités pour obtenir 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4/-</a:t>
            </a:r>
            <a:r>
              <a:rPr lang="fr-FR" b="1" dirty="0">
                <a:latin typeface="Times New Roman" panose="02020603050405020304" pitchFamily="18" charset="0"/>
                <a:cs typeface="Times New Roman" panose="02020603050405020304" pitchFamily="18" charset="0"/>
              </a:rPr>
              <a:t>Alunite : </a:t>
            </a:r>
            <a:r>
              <a:rPr lang="fr-FR" dirty="0">
                <a:latin typeface="Times New Roman" panose="02020603050405020304" pitchFamily="18" charset="0"/>
                <a:cs typeface="Times New Roman" panose="02020603050405020304" pitchFamily="18" charset="0"/>
              </a:rPr>
              <a:t>représente les sulfates d’Al et de potassium : K</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SO</a:t>
            </a:r>
            <a:r>
              <a:rPr lang="fr-FR" baseline="-25000" dirty="0">
                <a:latin typeface="Times New Roman" panose="02020603050405020304" pitchFamily="18" charset="0"/>
                <a:cs typeface="Times New Roman" panose="02020603050405020304" pitchFamily="18" charset="0"/>
              </a:rPr>
              <a:t>4</a:t>
            </a:r>
            <a:r>
              <a:rPr lang="fr-FR" dirty="0">
                <a:latin typeface="Times New Roman" panose="02020603050405020304" pitchFamily="18" charset="0"/>
                <a:cs typeface="Times New Roman" panose="02020603050405020304" pitchFamily="18" charset="0"/>
              </a:rPr>
              <a:t>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(SO</a:t>
            </a:r>
            <a:r>
              <a:rPr lang="fr-FR" baseline="-25000" dirty="0">
                <a:latin typeface="Times New Roman" panose="02020603050405020304" pitchFamily="18" charset="0"/>
                <a:cs typeface="Times New Roman" panose="02020603050405020304" pitchFamily="18" charset="0"/>
              </a:rPr>
              <a:t>4</a:t>
            </a:r>
            <a:r>
              <a:rPr lang="fr-FR" dirty="0">
                <a:latin typeface="Times New Roman" panose="02020603050405020304" pitchFamily="18" charset="0"/>
                <a:cs typeface="Times New Roman" panose="02020603050405020304" pitchFamily="18" charset="0"/>
              </a:rPr>
              <a:t>)</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4Al(OH)</a:t>
            </a:r>
            <a:r>
              <a:rPr lang="fr-FR" baseline="-25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Dans leurs compositions le sodium peut faire partir aussi. Elles peuvent contenir environ 20-22 % d’Al</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a:t>
            </a:r>
            <a:r>
              <a:rPr lang="fr-FR" baseline="-25000"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41-42 SiO</a:t>
            </a:r>
            <a:r>
              <a:rPr lang="fr-FR" baseline="-25000" dirty="0">
                <a:latin typeface="Times New Roman" panose="02020603050405020304" pitchFamily="18" charset="0"/>
                <a:cs typeface="Times New Roman" panose="02020603050405020304" pitchFamily="18" charset="0"/>
              </a:rPr>
              <a:t>2 </a:t>
            </a:r>
            <a:r>
              <a:rPr lang="fr-FR" dirty="0">
                <a:latin typeface="Times New Roman" panose="02020603050405020304" pitchFamily="18" charset="0"/>
                <a:cs typeface="Times New Roman" panose="02020603050405020304" pitchFamily="18" charset="0"/>
              </a:rPr>
              <a:t>et d’autres composés de valeur, on prévoit comme au cas des néphélines friables qui peuvent être aisément réduit en poudre</a:t>
            </a:r>
            <a:r>
              <a:rPr lang="fr-FR" dirty="0" smtClean="0">
                <a:latin typeface="Times New Roman" panose="02020603050405020304" pitchFamily="18" charset="0"/>
                <a:cs typeface="Times New Roman" panose="02020603050405020304" pitchFamily="18" charset="0"/>
              </a:rPr>
              <a:t>.</a:t>
            </a:r>
          </a:p>
          <a:p>
            <a:pPr marL="0" indent="0">
              <a:buNone/>
            </a:pPr>
            <a:r>
              <a:rPr lang="fr-FR" dirty="0" smtClean="0">
                <a:latin typeface="Times New Roman" panose="02020603050405020304" pitchFamily="18" charset="0"/>
                <a:cs typeface="Times New Roman" panose="02020603050405020304" pitchFamily="18" charset="0"/>
              </a:rPr>
              <a:t>5/ </a:t>
            </a:r>
            <a:r>
              <a:rPr lang="en-US" b="1" dirty="0" err="1" smtClean="0"/>
              <a:t>Corindon</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05269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0898" y="143691"/>
            <a:ext cx="9601196" cy="535577"/>
          </a:xfrm>
        </p:spPr>
        <p:txBody>
          <a:bodyPr>
            <a:normAutofit fontScale="90000"/>
          </a:bodyPr>
          <a:lstStyle/>
          <a:p>
            <a:r>
              <a:rPr lang="fr-FR" sz="3100" b="1" u="sng" dirty="0">
                <a:latin typeface="Times New Roman" panose="02020603050405020304" pitchFamily="18" charset="0"/>
                <a:cs typeface="Times New Roman" panose="02020603050405020304" pitchFamily="18" charset="0"/>
                <a:hlinkClick r:id="rId2" action="ppaction://hlinkfile"/>
              </a:rPr>
              <a:t>Processus de formation de la Bauxite</a:t>
            </a:r>
            <a:r>
              <a:rPr lang="en-US" dirty="0"/>
              <a:t/>
            </a:r>
            <a:br>
              <a:rPr lang="en-US" dirty="0"/>
            </a:br>
            <a:endParaRPr lang="en-US" dirty="0"/>
          </a:p>
        </p:txBody>
      </p:sp>
      <p:sp>
        <p:nvSpPr>
          <p:cNvPr id="3" name="Espace réservé du contenu 2"/>
          <p:cNvSpPr>
            <a:spLocks noGrp="1"/>
          </p:cNvSpPr>
          <p:nvPr>
            <p:ph idx="1"/>
          </p:nvPr>
        </p:nvSpPr>
        <p:spPr>
          <a:xfrm>
            <a:off x="339634" y="1208313"/>
            <a:ext cx="11469189" cy="5388430"/>
          </a:xfrm>
        </p:spPr>
        <p:txBody>
          <a:bodyPr>
            <a:normAutofit fontScale="55000" lnSpcReduction="20000"/>
          </a:bodyPr>
          <a:lstStyle/>
          <a:p>
            <a:pPr marL="0" indent="0">
              <a:buNone/>
            </a:pPr>
            <a:r>
              <a:rPr lang="fr-FR" sz="4500" dirty="0">
                <a:latin typeface="Times New Roman" panose="02020603050405020304" pitchFamily="18" charset="0"/>
                <a:cs typeface="Times New Roman" panose="02020603050405020304" pitchFamily="18" charset="0"/>
              </a:rPr>
              <a:t>Composée majoritairement de plusieurs oxydes d'aluminium hydratés et de quantités variables en silice, oxydes de fer, de titane et de silicates, la bauxite a été formée essentiellement par des processus d'altération superficielle des roches en climat alterné semi-aride à </a:t>
            </a:r>
            <a:r>
              <a:rPr lang="fr-FR" sz="4500" dirty="0" smtClean="0">
                <a:latin typeface="Times New Roman" panose="02020603050405020304" pitchFamily="18" charset="0"/>
                <a:cs typeface="Times New Roman" panose="02020603050405020304" pitchFamily="18" charset="0"/>
              </a:rPr>
              <a:t>tropical</a:t>
            </a:r>
            <a:r>
              <a:rPr lang="fr-FR" sz="4500" b="1" dirty="0" smtClean="0">
                <a:latin typeface="Times New Roman" panose="02020603050405020304" pitchFamily="18" charset="0"/>
                <a:cs typeface="Times New Roman" panose="02020603050405020304" pitchFamily="18" charset="0"/>
              </a:rPr>
              <a:t>.</a:t>
            </a:r>
            <a:r>
              <a:rPr lang="fr-FR" sz="4500" dirty="0" smtClean="0">
                <a:latin typeface="Times New Roman" panose="02020603050405020304" pitchFamily="18" charset="0"/>
                <a:cs typeface="Times New Roman" panose="02020603050405020304" pitchFamily="18" charset="0"/>
              </a:rPr>
              <a:t> </a:t>
            </a:r>
            <a:r>
              <a:rPr lang="fr-FR" sz="4500" dirty="0">
                <a:latin typeface="Times New Roman" panose="02020603050405020304" pitchFamily="18" charset="0"/>
                <a:cs typeface="Times New Roman" panose="02020603050405020304" pitchFamily="18" charset="0"/>
              </a:rPr>
              <a:t>En effet, la bauxite est considérée comme des roches issues des érosions météoritiques en pays chaud et humide. Par exemple, un calcaire argileux soumis à ce climat voit sa partie calcaire entièrement altérée (après des milliers d'années), laissant sur place une roche résiduelle fortement enrichie en silicates d’alumine : c’est la bauxite. En d’autres termes, la bauxite se forme à la suite d’une longue évolution pédogénétique de roches silicoalumineuses</a:t>
            </a:r>
            <a:r>
              <a:rPr lang="fr-FR" sz="4500" dirty="0" smtClean="0">
                <a:latin typeface="Times New Roman" panose="02020603050405020304" pitchFamily="18" charset="0"/>
                <a:cs typeface="Times New Roman" panose="02020603050405020304" pitchFamily="18" charset="0"/>
              </a:rPr>
              <a:t>, </a:t>
            </a:r>
            <a:r>
              <a:rPr lang="fr-FR" sz="4500" dirty="0">
                <a:latin typeface="Times New Roman" panose="02020603050405020304" pitchFamily="18" charset="0"/>
                <a:cs typeface="Times New Roman" panose="02020603050405020304" pitchFamily="18" charset="0"/>
              </a:rPr>
              <a:t>dans un climat chaud et </a:t>
            </a:r>
            <a:r>
              <a:rPr lang="fr-FR" sz="4500" dirty="0" smtClean="0">
                <a:latin typeface="Times New Roman" panose="02020603050405020304" pitchFamily="18" charset="0"/>
                <a:cs typeface="Times New Roman" panose="02020603050405020304" pitchFamily="18" charset="0"/>
              </a:rPr>
              <a:t>humide.</a:t>
            </a:r>
            <a:r>
              <a:rPr lang="fr-FR" sz="4500" dirty="0">
                <a:latin typeface="Times New Roman" panose="02020603050405020304" pitchFamily="18" charset="0"/>
                <a:cs typeface="Times New Roman" panose="02020603050405020304" pitchFamily="18" charset="0"/>
              </a:rPr>
              <a:t> Sous ce climat, et pourvu que d’autres conditions soient remplies – bon drainage, notamment – il se produit une hydrolyse intense des silicates de la roche mère. Les alcalins, les alcalino-terreux et la silice sont majoritairement éliminés, tandis que l'aluminium, le fer et le titane se concentrent par accumulation relative.</a:t>
            </a:r>
            <a:endParaRPr lang="en-US" sz="4500" dirty="0">
              <a:latin typeface="Times New Roman" panose="02020603050405020304" pitchFamily="18" charset="0"/>
              <a:cs typeface="Times New Roman" panose="02020603050405020304" pitchFamily="18" charset="0"/>
            </a:endParaRPr>
          </a:p>
          <a:p>
            <a:pPr marL="0" indent="0">
              <a:buNone/>
            </a:pPr>
            <a:r>
              <a:rPr lang="fr-FR" sz="26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960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42499"/>
            <a:ext cx="9601196" cy="689914"/>
          </a:xfrm>
        </p:spPr>
        <p:txBody>
          <a:bodyPr>
            <a:normAutofit/>
          </a:bodyPr>
          <a:lstStyle/>
          <a:p>
            <a:r>
              <a:rPr lang="fr-FR" sz="2800" b="1" u="sng" dirty="0">
                <a:latin typeface="Times New Roman" panose="02020603050405020304" pitchFamily="18" charset="0"/>
                <a:cs typeface="Times New Roman" panose="02020603050405020304" pitchFamily="18" charset="0"/>
                <a:hlinkClick r:id="rId2" action="ppaction://hlinkfile"/>
              </a:rPr>
              <a:t>Processus de formation de la Bauxite</a:t>
            </a:r>
            <a:endParaRPr lang="en-US" sz="2800" dirty="0"/>
          </a:p>
        </p:txBody>
      </p:sp>
      <p:sp>
        <p:nvSpPr>
          <p:cNvPr id="3" name="Espace réservé du contenu 2"/>
          <p:cNvSpPr>
            <a:spLocks noGrp="1"/>
          </p:cNvSpPr>
          <p:nvPr>
            <p:ph idx="1"/>
          </p:nvPr>
        </p:nvSpPr>
        <p:spPr>
          <a:xfrm>
            <a:off x="603069" y="1332414"/>
            <a:ext cx="10931434" cy="5199016"/>
          </a:xfrm>
        </p:spPr>
        <p:txBody>
          <a:bodyPr>
            <a:normAutofit/>
          </a:bodyPr>
          <a:lstStyle/>
          <a:p>
            <a:pPr marL="0" indent="0">
              <a:buNone/>
            </a:pPr>
            <a:r>
              <a:rPr lang="fr-FR" sz="2000" dirty="0">
                <a:latin typeface="Times New Roman" panose="02020603050405020304" pitchFamily="18" charset="0"/>
                <a:cs typeface="Times New Roman" panose="02020603050405020304" pitchFamily="18" charset="0"/>
              </a:rPr>
              <a:t>Sous ce climat, et pourvu que d’autres conditions soient remplies – bon drainage, notamment – il se produit une hydrolyse intense des silicates de la roche mère. Les alcalins, les alcalino-terreux et la silice sont majoritairement éliminés, tandis que l'aluminium, le fer et le titane se concentrent par accumulation relative.</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 La bauxite est répartie en trois catégories principales</a:t>
            </a:r>
            <a:r>
              <a:rPr lang="fr-FR" sz="2000" b="1" dirty="0">
                <a:latin typeface="Times New Roman" panose="02020603050405020304" pitchFamily="18" charset="0"/>
                <a:cs typeface="Times New Roman" panose="02020603050405020304" pitchFamily="18" charset="0"/>
              </a:rPr>
              <a:t>(</a:t>
            </a:r>
            <a:r>
              <a:rPr lang="fr-FR" sz="2000" b="1" dirty="0" err="1">
                <a:latin typeface="Times New Roman" panose="02020603050405020304" pitchFamily="18" charset="0"/>
                <a:cs typeface="Times New Roman" panose="02020603050405020304" pitchFamily="18" charset="0"/>
              </a:rPr>
              <a:t>Bogatyrev</a:t>
            </a:r>
            <a:r>
              <a:rPr lang="fr-FR" sz="2000" b="1" dirty="0">
                <a:latin typeface="Times New Roman" panose="02020603050405020304" pitchFamily="18" charset="0"/>
                <a:cs typeface="Times New Roman" panose="02020603050405020304" pitchFamily="18" charset="0"/>
              </a:rPr>
              <a:t> &amp; </a:t>
            </a:r>
            <a:r>
              <a:rPr lang="fr-FR" sz="2000" b="1" dirty="0" err="1">
                <a:latin typeface="Times New Roman" panose="02020603050405020304" pitchFamily="18" charset="0"/>
                <a:cs typeface="Times New Roman" panose="02020603050405020304" pitchFamily="18" charset="0"/>
              </a:rPr>
              <a:t>Zhukov</a:t>
            </a:r>
            <a:r>
              <a:rPr lang="fr-FR" sz="2000" b="1" dirty="0">
                <a:latin typeface="Times New Roman" panose="02020603050405020304" pitchFamily="18" charset="0"/>
                <a:cs typeface="Times New Roman" panose="02020603050405020304" pitchFamily="18" charset="0"/>
              </a:rPr>
              <a:t>, 2009):</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 - La bauxite monohydratée (bohémite ou diaspore : Al</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O</a:t>
            </a:r>
            <a:r>
              <a:rPr lang="fr-FR" sz="2000" baseline="-25000" dirty="0">
                <a:latin typeface="Times New Roman" panose="02020603050405020304" pitchFamily="18" charset="0"/>
                <a:cs typeface="Times New Roman" panose="02020603050405020304" pitchFamily="18" charset="0"/>
              </a:rPr>
              <a:t>3</a:t>
            </a:r>
            <a:r>
              <a:rPr lang="fr-FR" sz="2000" dirty="0">
                <a:latin typeface="Times New Roman" panose="02020603050405020304" pitchFamily="18" charset="0"/>
                <a:cs typeface="Times New Roman" panose="02020603050405020304" pitchFamily="18" charset="0"/>
              </a:rPr>
              <a:t>· H</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O, dont l’élément principal est la bohémite que l'on rencontre surtout sous les climats méditerranéens (France, Grèce, Turquie)</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smtClean="0">
                <a:latin typeface="Times New Roman" panose="02020603050405020304" pitchFamily="18" charset="0"/>
                <a:cs typeface="Times New Roman" panose="02020603050405020304" pitchFamily="18" charset="0"/>
              </a:rPr>
              <a:t> - La bauxite tri hydratée (gibbsite : Al</a:t>
            </a:r>
            <a:r>
              <a:rPr lang="fr-FR" sz="2000" baseline="-25000" dirty="0" smtClean="0">
                <a:latin typeface="Times New Roman" panose="02020603050405020304" pitchFamily="18" charset="0"/>
                <a:cs typeface="Times New Roman" panose="02020603050405020304" pitchFamily="18" charset="0"/>
              </a:rPr>
              <a:t>2</a:t>
            </a:r>
            <a:r>
              <a:rPr lang="fr-FR" sz="2000" dirty="0" smtClean="0">
                <a:latin typeface="Times New Roman" panose="02020603050405020304" pitchFamily="18" charset="0"/>
                <a:cs typeface="Times New Roman" panose="02020603050405020304" pitchFamily="18" charset="0"/>
              </a:rPr>
              <a:t>O</a:t>
            </a:r>
            <a:r>
              <a:rPr lang="fr-FR" sz="2000" baseline="-25000" dirty="0" smtClean="0">
                <a:latin typeface="Times New Roman" panose="02020603050405020304" pitchFamily="18" charset="0"/>
                <a:cs typeface="Times New Roman" panose="02020603050405020304" pitchFamily="18" charset="0"/>
              </a:rPr>
              <a:t>3</a:t>
            </a:r>
            <a:r>
              <a:rPr lang="fr-FR" sz="2000" dirty="0" smtClean="0">
                <a:latin typeface="Times New Roman" panose="02020603050405020304" pitchFamily="18" charset="0"/>
                <a:cs typeface="Times New Roman" panose="02020603050405020304" pitchFamily="18" charset="0"/>
              </a:rPr>
              <a:t>·3 H</a:t>
            </a:r>
            <a:r>
              <a:rPr lang="fr-FR" sz="2000" baseline="-25000" dirty="0" smtClean="0">
                <a:latin typeface="Times New Roman" panose="02020603050405020304" pitchFamily="18" charset="0"/>
                <a:cs typeface="Times New Roman" panose="02020603050405020304" pitchFamily="18" charset="0"/>
              </a:rPr>
              <a:t>2</a:t>
            </a:r>
            <a:r>
              <a:rPr lang="fr-FR" sz="2000" dirty="0" smtClean="0">
                <a:latin typeface="Times New Roman" panose="02020603050405020304" pitchFamily="18" charset="0"/>
                <a:cs typeface="Times New Roman" panose="02020603050405020304" pitchFamily="18" charset="0"/>
              </a:rPr>
              <a:t>O), dont le composant principal est la gibbsite, qui est essentiellement présente dans les zones tropicales (Afrique de l'Ouest dont la Guinée, Amérique du Sud, Inde, Australie).</a:t>
            </a:r>
          </a:p>
          <a:p>
            <a:pPr marL="0" indent="0">
              <a:buNone/>
            </a:pPr>
            <a:r>
              <a:rPr lang="fr-FR" sz="2000" dirty="0"/>
              <a:t>- La bauxite intermédiaire, c’est-à-dire contenant à la fois bohémite et gibbsite.</a:t>
            </a: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4237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68624"/>
            <a:ext cx="9601196" cy="507033"/>
          </a:xfrm>
        </p:spPr>
        <p:txBody>
          <a:bodyPr>
            <a:normAutofit/>
          </a:bodyPr>
          <a:lstStyle/>
          <a:p>
            <a:r>
              <a:rPr lang="fr-FR" sz="2400" b="1" u="sng" dirty="0">
                <a:latin typeface="Times New Roman" panose="02020603050405020304" pitchFamily="18" charset="0"/>
                <a:cs typeface="Times New Roman" panose="02020603050405020304" pitchFamily="18" charset="0"/>
                <a:hlinkClick r:id="rId2" action="ppaction://hlinkfile"/>
              </a:rPr>
              <a:t>Processus de formation de la Bauxite</a:t>
            </a:r>
            <a:endParaRPr lang="en-US" sz="2400" dirty="0"/>
          </a:p>
        </p:txBody>
      </p:sp>
      <p:sp>
        <p:nvSpPr>
          <p:cNvPr id="3" name="Espace réservé du contenu 2"/>
          <p:cNvSpPr>
            <a:spLocks noGrp="1"/>
          </p:cNvSpPr>
          <p:nvPr>
            <p:ph idx="1"/>
          </p:nvPr>
        </p:nvSpPr>
        <p:spPr>
          <a:xfrm>
            <a:off x="563879" y="1175657"/>
            <a:ext cx="10776857" cy="4898572"/>
          </a:xfrm>
        </p:spPr>
        <p:txBody>
          <a:bodyPr>
            <a:normAutofit lnSpcReduction="10000"/>
          </a:bodyPr>
          <a:lstStyle/>
          <a:p>
            <a:pPr marL="0" indent="0">
              <a:buNone/>
            </a:pPr>
            <a:r>
              <a:rPr lang="fr-FR" sz="2200" dirty="0">
                <a:latin typeface="Times New Roman" panose="02020603050405020304" pitchFamily="18" charset="0"/>
                <a:cs typeface="Times New Roman" panose="02020603050405020304" pitchFamily="18" charset="0"/>
              </a:rPr>
              <a:t>La bauxite peut se former par suite de l’altération sous climat tropical ou subtropical, de roches carbonatées, produit des latérites, qui sont des formations "lessivées" par les pluies et concentrées en alumine et en oxyde de fer. Lorsque l'alumine domine, la latérite prend le nom de bauxite. Il existe deux mécanismes de formation</a:t>
            </a:r>
            <a:r>
              <a:rPr lang="fr-FR" sz="2200" b="1" dirty="0">
                <a:latin typeface="Times New Roman" panose="02020603050405020304" pitchFamily="18" charset="0"/>
                <a:cs typeface="Times New Roman" panose="02020603050405020304" pitchFamily="18" charset="0"/>
              </a:rPr>
              <a:t> (Bouchard, 2006</a:t>
            </a:r>
            <a:r>
              <a:rPr lang="fr-FR" sz="2200" b="1" dirty="0" smtClean="0">
                <a:latin typeface="Times New Roman" panose="02020603050405020304" pitchFamily="18" charset="0"/>
                <a:cs typeface="Times New Roman" panose="02020603050405020304" pitchFamily="18" charset="0"/>
              </a:rPr>
              <a:t>):</a:t>
            </a:r>
          </a:p>
          <a:p>
            <a:pPr lvl="0"/>
            <a:r>
              <a:rPr lang="fr-FR" sz="2200" dirty="0">
                <a:latin typeface="Times New Roman" panose="02020603050405020304" pitchFamily="18" charset="0"/>
                <a:cs typeface="Times New Roman" panose="02020603050405020304" pitchFamily="18" charset="0"/>
              </a:rPr>
              <a:t>Altération sur place de roches très riches en alumine, comme la bauxite de Guinée.</a:t>
            </a:r>
            <a:endParaRPr lang="en-US" sz="2200" dirty="0">
              <a:latin typeface="Times New Roman" panose="02020603050405020304" pitchFamily="18" charset="0"/>
              <a:cs typeface="Times New Roman" panose="02020603050405020304" pitchFamily="18" charset="0"/>
            </a:endParaRPr>
          </a:p>
          <a:p>
            <a:pPr lvl="0"/>
            <a:r>
              <a:rPr lang="fr-FR" sz="2200" dirty="0">
                <a:latin typeface="Times New Roman" panose="02020603050405020304" pitchFamily="18" charset="0"/>
                <a:cs typeface="Times New Roman" panose="02020603050405020304" pitchFamily="18" charset="0"/>
              </a:rPr>
              <a:t>Altération de décalcification dans des poches de calcaire marneux ; c'est le cas des bauxites du Languedoc et de Provence (France), formées aux dépens des calcaires du Crétacé lors de leur émersion en climat chaud ; les poches se sont remplies d'argile qui a évolué en hydrate d'aluminium.</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Les minéraux essentiellement porteurs de l’aluminium dans la bauxite sont </a:t>
            </a:r>
            <a:r>
              <a:rPr lang="fr-FR" sz="2200" dirty="0" smtClean="0">
                <a:latin typeface="Times New Roman" panose="02020603050405020304" pitchFamily="18" charset="0"/>
                <a:cs typeface="Times New Roman" panose="02020603050405020304" pitchFamily="18" charset="0"/>
              </a:rPr>
              <a:t>:</a:t>
            </a:r>
          </a:p>
          <a:p>
            <a:pPr lvl="0"/>
            <a:r>
              <a:rPr lang="fr-FR" sz="2400" dirty="0">
                <a:latin typeface="Times New Roman" panose="02020603050405020304" pitchFamily="18" charset="0"/>
                <a:cs typeface="Times New Roman" panose="02020603050405020304" pitchFamily="18" charset="0"/>
              </a:rPr>
              <a:t>La gibbsite (ou hydrargillite) : Al(OH)</a:t>
            </a:r>
            <a:r>
              <a:rPr lang="fr-FR" sz="2400" baseline="-25000" dirty="0">
                <a:latin typeface="Times New Roman" panose="02020603050405020304" pitchFamily="18" charset="0"/>
                <a:cs typeface="Times New Roman" panose="02020603050405020304" pitchFamily="18" charset="0"/>
              </a:rPr>
              <a:t>3</a:t>
            </a:r>
            <a:endParaRPr lang="en-US"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La Bohémite: AlO(OH)</a:t>
            </a:r>
            <a:endParaRPr lang="en-US" sz="2400" dirty="0">
              <a:latin typeface="Times New Roman" panose="02020603050405020304" pitchFamily="18" charset="0"/>
              <a:cs typeface="Times New Roman" panose="02020603050405020304" pitchFamily="18" charset="0"/>
            </a:endParaRPr>
          </a:p>
          <a:p>
            <a:pPr lvl="0"/>
            <a:r>
              <a:rPr lang="fr-FR" sz="2400" dirty="0">
                <a:latin typeface="Times New Roman" panose="02020603050405020304" pitchFamily="18" charset="0"/>
                <a:cs typeface="Times New Roman" panose="02020603050405020304" pitchFamily="18" charset="0"/>
              </a:rPr>
              <a:t>La diaspore: AlO</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(H)</a:t>
            </a:r>
          </a:p>
          <a:p>
            <a:pPr marL="0" indent="0">
              <a:buNone/>
            </a:pP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36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7964" y="669566"/>
            <a:ext cx="9601196" cy="518160"/>
          </a:xfrm>
        </p:spPr>
        <p:txBody>
          <a:bodyPr>
            <a:normAutofit/>
          </a:bodyPr>
          <a:lstStyle/>
          <a:p>
            <a:r>
              <a:rPr lang="fr-FR" sz="2400" b="1" u="sng" dirty="0">
                <a:solidFill>
                  <a:srgbClr val="0070C0"/>
                </a:solidFill>
                <a:latin typeface="Times New Roman" panose="02020603050405020304" pitchFamily="18" charset="0"/>
                <a:cs typeface="Times New Roman" panose="02020603050405020304" pitchFamily="18" charset="0"/>
                <a:hlinkClick r:id="rId2" action="ppaction://hlinkfile"/>
              </a:rPr>
              <a:t>Processus de formation de la Bauxite</a:t>
            </a:r>
            <a:endParaRPr lang="en-US" sz="2400" dirty="0">
              <a:solidFill>
                <a:srgbClr val="0070C0"/>
              </a:solidFill>
            </a:endParaRPr>
          </a:p>
        </p:txBody>
      </p:sp>
      <p:sp>
        <p:nvSpPr>
          <p:cNvPr id="3" name="Espace réservé du contenu 2"/>
          <p:cNvSpPr>
            <a:spLocks noGrp="1"/>
          </p:cNvSpPr>
          <p:nvPr>
            <p:ph idx="1"/>
          </p:nvPr>
        </p:nvSpPr>
        <p:spPr>
          <a:xfrm>
            <a:off x="152400" y="1142344"/>
            <a:ext cx="10776856" cy="5263266"/>
          </a:xfrm>
        </p:spPr>
        <p:txBody>
          <a:bodyPr>
            <a:normAutofit/>
          </a:bodyPr>
          <a:lstStyle/>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fr-FR" dirty="0"/>
          </a:p>
          <a:p>
            <a:pPr marL="0" indent="0">
              <a:buNone/>
            </a:pPr>
            <a:endParaRPr lang="fr-FR" dirty="0" smtClean="0"/>
          </a:p>
          <a:p>
            <a:pPr marL="0" indent="0">
              <a:buNone/>
            </a:pPr>
            <a:r>
              <a:rPr lang="fr-FR" sz="2400" dirty="0" smtClean="0">
                <a:latin typeface="Times New Roman" panose="02020603050405020304" pitchFamily="18" charset="0"/>
                <a:cs typeface="Times New Roman" panose="02020603050405020304" pitchFamily="18" charset="0"/>
              </a:rPr>
              <a:t>La </a:t>
            </a:r>
            <a:r>
              <a:rPr lang="fr-FR" sz="2400" dirty="0">
                <a:latin typeface="Times New Roman" panose="02020603050405020304" pitchFamily="18" charset="0"/>
                <a:cs typeface="Times New Roman" panose="02020603050405020304" pitchFamily="18" charset="0"/>
              </a:rPr>
              <a:t>bauxite est une roche sédimentaire de structure variée contenant des quantités variables d'hydrates d'alumine, de kaolinite, de </a:t>
            </a:r>
            <a:r>
              <a:rPr lang="fr-FR" sz="2400" dirty="0" smtClean="0">
                <a:latin typeface="Times New Roman" panose="02020603050405020304" pitchFamily="18" charset="0"/>
                <a:cs typeface="Times New Roman" panose="02020603050405020304" pitchFamily="18" charset="0"/>
              </a:rPr>
              <a:t>silice </a:t>
            </a:r>
            <a:r>
              <a:rPr lang="fr-FR" sz="2400" dirty="0">
                <a:latin typeface="Times New Roman" panose="02020603050405020304" pitchFamily="18" charset="0"/>
                <a:cs typeface="Times New Roman" panose="02020603050405020304" pitchFamily="18" charset="0"/>
              </a:rPr>
              <a:t>et d'oxydes de fer qui lui donne la coloration rouge caractéristique (il existe certaine bauxite grise). L'alumine contenue dans la bauxite se présente sous deux formes : tri hydratée comme la gibbsite ou monohydratée comme la bohémite ou la diaspore. La gibbsite tri hydratée (AI</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3H</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 provient souvent des bauxites tropicales et est la plus économique à traiter. La bohémite et la diaspore monohydratée (AI</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H</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 proviennent des bauxites dites européennes et chinoises et elles suscitent des conditions de température et de pression beaucoup plus élevées que la gibbsite pour être traités</a:t>
            </a:r>
            <a:r>
              <a:rPr lang="fr-FR" sz="2400" b="1" dirty="0">
                <a:latin typeface="Times New Roman" panose="02020603050405020304" pitchFamily="18" charset="0"/>
                <a:cs typeface="Times New Roman" panose="02020603050405020304" pitchFamily="18" charset="0"/>
              </a:rPr>
              <a:t>(</a:t>
            </a:r>
            <a:r>
              <a:rPr lang="fr-FR" sz="2400" b="1" i="1" dirty="0">
                <a:latin typeface="Times New Roman" panose="02020603050405020304" pitchFamily="18" charset="0"/>
                <a:cs typeface="Times New Roman" panose="02020603050405020304" pitchFamily="18" charset="0"/>
              </a:rPr>
              <a:t>Bauxite - the Principal Aluminium Ore</a:t>
            </a:r>
            <a:r>
              <a:rPr lang="fr-FR" sz="2400" b="1" dirty="0">
                <a:latin typeface="Times New Roman" panose="02020603050405020304" pitchFamily="18" charset="0"/>
                <a:cs typeface="Times New Roman" panose="02020603050405020304" pitchFamily="18" charset="0"/>
              </a:rPr>
              <a:t>, s. d.).</a:t>
            </a:r>
            <a:endParaRPr lang="en-US" sz="2400" dirty="0">
              <a:latin typeface="Times New Roman" panose="02020603050405020304" pitchFamily="18" charset="0"/>
              <a:cs typeface="Times New Roman" panose="02020603050405020304" pitchFamily="18" charset="0"/>
            </a:endParaRPr>
          </a:p>
          <a:p>
            <a:pPr marL="0" lvl="0" indent="0">
              <a:buNone/>
            </a:pPr>
            <a:endParaRPr lang="en-US" sz="2400" dirty="0">
              <a:latin typeface="Times New Roman" panose="02020603050405020304" pitchFamily="18" charset="0"/>
              <a:cs typeface="Times New Roman" panose="02020603050405020304" pitchFamily="18" charset="0"/>
            </a:endParaRPr>
          </a:p>
        </p:txBody>
      </p:sp>
      <p:sp>
        <p:nvSpPr>
          <p:cNvPr id="121" name="Rectangle 16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22" name="Groupe 121"/>
          <p:cNvGrpSpPr/>
          <p:nvPr/>
        </p:nvGrpSpPr>
        <p:grpSpPr>
          <a:xfrm>
            <a:off x="1198880" y="16663035"/>
            <a:ext cx="6100445" cy="1831975"/>
            <a:chOff x="0" y="0"/>
            <a:chExt cx="6100691" cy="1270000"/>
          </a:xfrm>
        </p:grpSpPr>
        <p:pic>
          <p:nvPicPr>
            <p:cNvPr id="123" name="Image 122" descr="C:\Users\toshiba\Desktop\bauxite.56.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4209" y="0"/>
              <a:ext cx="2390775" cy="1270000"/>
            </a:xfrm>
            <a:prstGeom prst="rect">
              <a:avLst/>
            </a:prstGeom>
            <a:noFill/>
            <a:ln>
              <a:noFill/>
            </a:ln>
          </p:spPr>
        </p:pic>
        <p:grpSp>
          <p:nvGrpSpPr>
            <p:cNvPr id="124" name="Groupe 123"/>
            <p:cNvGrpSpPr/>
            <p:nvPr/>
          </p:nvGrpSpPr>
          <p:grpSpPr>
            <a:xfrm>
              <a:off x="0" y="81887"/>
              <a:ext cx="6100691" cy="982638"/>
              <a:chOff x="0" y="0"/>
              <a:chExt cx="6100691" cy="982638"/>
            </a:xfrm>
          </p:grpSpPr>
          <p:sp>
            <p:nvSpPr>
              <p:cNvPr id="125" name="Zone de texte 37"/>
              <p:cNvSpPr txBox="1"/>
              <p:nvPr/>
            </p:nvSpPr>
            <p:spPr>
              <a:xfrm>
                <a:off x="477671" y="0"/>
                <a:ext cx="920115"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Magnétite</a:t>
                </a:r>
                <a:endParaRPr lang="en-US" sz="1100">
                  <a:effectLst/>
                  <a:ea typeface="Calibri" panose="020F0502020204030204" pitchFamily="34" charset="0"/>
                  <a:cs typeface="Times New Roman" panose="02020603050405020304" pitchFamily="18" charset="0"/>
                </a:endParaRPr>
              </a:p>
            </p:txBody>
          </p:sp>
          <p:cxnSp>
            <p:nvCxnSpPr>
              <p:cNvPr id="126" name="Connecteur droit avec flèche 125"/>
              <p:cNvCxnSpPr/>
              <p:nvPr/>
            </p:nvCxnSpPr>
            <p:spPr>
              <a:xfrm>
                <a:off x="1426191" y="420633"/>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27" name="Connecteur droit avec flèche 126"/>
              <p:cNvCxnSpPr/>
              <p:nvPr/>
            </p:nvCxnSpPr>
            <p:spPr>
              <a:xfrm flipH="1" flipV="1">
                <a:off x="3507474" y="286603"/>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28" name="Zone de texte 38"/>
              <p:cNvSpPr txBox="1"/>
              <p:nvPr/>
            </p:nvSpPr>
            <p:spPr>
              <a:xfrm rot="10800000" flipH="1" flipV="1">
                <a:off x="4783540" y="143301"/>
                <a:ext cx="866633"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Pyroxène</a:t>
                </a:r>
                <a:endParaRPr lang="en-US" sz="1100">
                  <a:effectLst/>
                  <a:ea typeface="Calibri" panose="020F0502020204030204" pitchFamily="34" charset="0"/>
                  <a:cs typeface="Times New Roman" panose="02020603050405020304" pitchFamily="18" charset="0"/>
                </a:endParaRPr>
              </a:p>
            </p:txBody>
          </p:sp>
          <p:sp>
            <p:nvSpPr>
              <p:cNvPr id="129" name="Zone de texte 8"/>
              <p:cNvSpPr txBox="1"/>
              <p:nvPr/>
            </p:nvSpPr>
            <p:spPr>
              <a:xfrm rot="10800000" flipV="1">
                <a:off x="4728949" y="634620"/>
                <a:ext cx="1371742"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Oxyde de fer</a:t>
                </a:r>
                <a:endParaRPr lang="en-US" sz="1100">
                  <a:effectLst/>
                  <a:ea typeface="Calibri" panose="020F0502020204030204" pitchFamily="34" charset="0"/>
                  <a:cs typeface="Times New Roman" panose="02020603050405020304" pitchFamily="18" charset="0"/>
                </a:endParaRPr>
              </a:p>
            </p:txBody>
          </p:sp>
          <p:cxnSp>
            <p:nvCxnSpPr>
              <p:cNvPr id="130" name="Connecteur droit avec flèche 129"/>
              <p:cNvCxnSpPr/>
              <p:nvPr/>
            </p:nvCxnSpPr>
            <p:spPr>
              <a:xfrm flipH="1" flipV="1">
                <a:off x="3493827" y="771098"/>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31" name="Connecteur droit avec flèche 130"/>
              <p:cNvCxnSpPr/>
              <p:nvPr/>
            </p:nvCxnSpPr>
            <p:spPr>
              <a:xfrm>
                <a:off x="1630907" y="812041"/>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32" name="Zone de texte 23"/>
              <p:cNvSpPr txBox="1"/>
              <p:nvPr/>
            </p:nvSpPr>
            <p:spPr>
              <a:xfrm>
                <a:off x="0" y="641444"/>
                <a:ext cx="1738981"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Hydroxyde d’aluminium</a:t>
                </a:r>
                <a:endParaRPr lang="en-US" sz="1100">
                  <a:effectLst/>
                  <a:ea typeface="Calibri" panose="020F0502020204030204" pitchFamily="34" charset="0"/>
                  <a:cs typeface="Times New Roman" panose="02020603050405020304" pitchFamily="18" charset="0"/>
                </a:endParaRPr>
              </a:p>
            </p:txBody>
          </p:sp>
        </p:grpSp>
      </p:grpSp>
      <p:sp>
        <p:nvSpPr>
          <p:cNvPr id="134" name="Rectangle 182"/>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35" name="Groupe 134"/>
          <p:cNvGrpSpPr/>
          <p:nvPr/>
        </p:nvGrpSpPr>
        <p:grpSpPr>
          <a:xfrm>
            <a:off x="1351280" y="16815435"/>
            <a:ext cx="6100445" cy="1831975"/>
            <a:chOff x="0" y="0"/>
            <a:chExt cx="6100691" cy="1270000"/>
          </a:xfrm>
        </p:grpSpPr>
        <p:pic>
          <p:nvPicPr>
            <p:cNvPr id="136" name="Image 135" descr="C:\Users\toshiba\Desktop\bauxite.56.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4209" y="0"/>
              <a:ext cx="2390775" cy="1270000"/>
            </a:xfrm>
            <a:prstGeom prst="rect">
              <a:avLst/>
            </a:prstGeom>
            <a:noFill/>
            <a:ln>
              <a:noFill/>
            </a:ln>
          </p:spPr>
        </p:pic>
        <p:grpSp>
          <p:nvGrpSpPr>
            <p:cNvPr id="137" name="Groupe 136"/>
            <p:cNvGrpSpPr/>
            <p:nvPr/>
          </p:nvGrpSpPr>
          <p:grpSpPr>
            <a:xfrm>
              <a:off x="0" y="81887"/>
              <a:ext cx="6100691" cy="982638"/>
              <a:chOff x="0" y="0"/>
              <a:chExt cx="6100691" cy="982638"/>
            </a:xfrm>
          </p:grpSpPr>
          <p:sp>
            <p:nvSpPr>
              <p:cNvPr id="138" name="Zone de texte 37"/>
              <p:cNvSpPr txBox="1"/>
              <p:nvPr/>
            </p:nvSpPr>
            <p:spPr>
              <a:xfrm>
                <a:off x="477671" y="0"/>
                <a:ext cx="920115"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Magnétite</a:t>
                </a:r>
                <a:endParaRPr lang="en-US" sz="1100">
                  <a:effectLst/>
                  <a:ea typeface="Calibri" panose="020F0502020204030204" pitchFamily="34" charset="0"/>
                  <a:cs typeface="Times New Roman" panose="02020603050405020304" pitchFamily="18" charset="0"/>
                </a:endParaRPr>
              </a:p>
            </p:txBody>
          </p:sp>
          <p:cxnSp>
            <p:nvCxnSpPr>
              <p:cNvPr id="139" name="Connecteur droit avec flèche 138"/>
              <p:cNvCxnSpPr/>
              <p:nvPr/>
            </p:nvCxnSpPr>
            <p:spPr>
              <a:xfrm>
                <a:off x="1426191" y="420633"/>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40" name="Connecteur droit avec flèche 139"/>
              <p:cNvCxnSpPr/>
              <p:nvPr/>
            </p:nvCxnSpPr>
            <p:spPr>
              <a:xfrm flipH="1" flipV="1">
                <a:off x="3507474" y="286603"/>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41" name="Zone de texte 38"/>
              <p:cNvSpPr txBox="1"/>
              <p:nvPr/>
            </p:nvSpPr>
            <p:spPr>
              <a:xfrm rot="10800000" flipH="1" flipV="1">
                <a:off x="4783540" y="143301"/>
                <a:ext cx="866633"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Pyroxène</a:t>
                </a:r>
                <a:endParaRPr lang="en-US" sz="1100">
                  <a:effectLst/>
                  <a:ea typeface="Calibri" panose="020F0502020204030204" pitchFamily="34" charset="0"/>
                  <a:cs typeface="Times New Roman" panose="02020603050405020304" pitchFamily="18" charset="0"/>
                </a:endParaRPr>
              </a:p>
            </p:txBody>
          </p:sp>
          <p:sp>
            <p:nvSpPr>
              <p:cNvPr id="142" name="Zone de texte 8"/>
              <p:cNvSpPr txBox="1"/>
              <p:nvPr/>
            </p:nvSpPr>
            <p:spPr>
              <a:xfrm rot="10800000" flipV="1">
                <a:off x="4728949" y="634620"/>
                <a:ext cx="1371742"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Oxyde de fer</a:t>
                </a:r>
                <a:endParaRPr lang="en-US" sz="1100">
                  <a:effectLst/>
                  <a:ea typeface="Calibri" panose="020F0502020204030204" pitchFamily="34" charset="0"/>
                  <a:cs typeface="Times New Roman" panose="02020603050405020304" pitchFamily="18" charset="0"/>
                </a:endParaRPr>
              </a:p>
            </p:txBody>
          </p:sp>
          <p:cxnSp>
            <p:nvCxnSpPr>
              <p:cNvPr id="143" name="Connecteur droit avec flèche 142"/>
              <p:cNvCxnSpPr/>
              <p:nvPr/>
            </p:nvCxnSpPr>
            <p:spPr>
              <a:xfrm flipH="1" flipV="1">
                <a:off x="3493827" y="771098"/>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44" name="Connecteur droit avec flèche 143"/>
              <p:cNvCxnSpPr/>
              <p:nvPr/>
            </p:nvCxnSpPr>
            <p:spPr>
              <a:xfrm>
                <a:off x="1630907" y="812041"/>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45" name="Zone de texte 23"/>
              <p:cNvSpPr txBox="1"/>
              <p:nvPr/>
            </p:nvSpPr>
            <p:spPr>
              <a:xfrm>
                <a:off x="0" y="641444"/>
                <a:ext cx="1738981"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FR" sz="1100">
                    <a:effectLst/>
                    <a:ea typeface="Calibri" panose="020F0502020204030204" pitchFamily="34" charset="0"/>
                    <a:cs typeface="Times New Roman" panose="02020603050405020304" pitchFamily="18" charset="0"/>
                  </a:rPr>
                  <a:t>Hydroxyde d’aluminium</a:t>
                </a:r>
                <a:endParaRPr lang="en-US" sz="1100">
                  <a:effectLst/>
                  <a:ea typeface="Calibri" panose="020F0502020204030204" pitchFamily="34" charset="0"/>
                  <a:cs typeface="Times New Roman" panose="02020603050405020304" pitchFamily="18" charset="0"/>
                </a:endParaRPr>
              </a:p>
            </p:txBody>
          </p:sp>
        </p:grpSp>
      </p:grpSp>
      <p:sp>
        <p:nvSpPr>
          <p:cNvPr id="146" name="Rectangle 187"/>
          <p:cNvSpPr>
            <a:spLocks noChangeArrowheads="1"/>
          </p:cNvSpPr>
          <p:nvPr/>
        </p:nvSpPr>
        <p:spPr bwMode="auto">
          <a:xfrm>
            <a:off x="152400" y="1164019"/>
            <a:ext cx="1006057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en-US"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Ces minéraux sont souvent associés à des oxydes de fer, de titane, ainsi que d’autres impuretés, principalement de la silice. En fonction de leur composition, les bauxites peuvent varier du blanc au gris</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6965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0635" y="-99376"/>
            <a:ext cx="10515600" cy="732155"/>
          </a:xfrm>
        </p:spPr>
        <p:txBody>
          <a:bodyPr>
            <a:normAutofit/>
          </a:bodyPr>
          <a:lstStyle/>
          <a:p>
            <a:pPr algn="ctr"/>
            <a:r>
              <a:rPr lang="fr-FR" b="1" dirty="0" smtClean="0">
                <a:solidFill>
                  <a:srgbClr val="00B050"/>
                </a:solidFill>
                <a:latin typeface="Times New Roman" panose="02020603050405020304" pitchFamily="18" charset="0"/>
                <a:cs typeface="Times New Roman" panose="02020603050405020304" pitchFamily="18" charset="0"/>
              </a:rPr>
              <a:t>Obtention de l’alumine pure</a:t>
            </a:r>
            <a:endParaRPr lang="en-US" dirty="0">
              <a:solidFill>
                <a:srgbClr val="00B05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185544"/>
            <a:ext cx="10515600" cy="5398135"/>
          </a:xfrm>
        </p:spPr>
        <p:txBody>
          <a:bodyPr>
            <a:normAutofit fontScale="92500" lnSpcReduction="10000"/>
          </a:bodyPr>
          <a:lstStyle/>
          <a:p>
            <a:pPr marL="0" indent="0">
              <a:buNone/>
            </a:pPr>
            <a:r>
              <a:rPr lang="fr-FR" sz="2200" dirty="0">
                <a:latin typeface="Times New Roman" panose="02020603050405020304" pitchFamily="18" charset="0"/>
                <a:cs typeface="Times New Roman" panose="02020603050405020304" pitchFamily="18" charset="0"/>
              </a:rPr>
              <a:t>L’obtention de l’alumine (AL</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 peut être réalisé par les méthodes basiques (alcalines), acides, électro métallurgiques et combiné.</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smtClean="0">
                <a:latin typeface="Times New Roman" panose="02020603050405020304" pitchFamily="18" charset="0"/>
                <a:cs typeface="Times New Roman" panose="02020603050405020304" pitchFamily="18" charset="0"/>
              </a:rPr>
              <a:t>Le </a:t>
            </a:r>
            <a:r>
              <a:rPr lang="fr-FR" sz="2200" dirty="0">
                <a:latin typeface="Times New Roman" panose="02020603050405020304" pitchFamily="18" charset="0"/>
                <a:cs typeface="Times New Roman" panose="02020603050405020304" pitchFamily="18" charset="0"/>
              </a:rPr>
              <a:t>traitement de minerais d’Al est </a:t>
            </a:r>
            <a:r>
              <a:rPr lang="fr-FR" sz="2200" dirty="0" smtClean="0">
                <a:latin typeface="Times New Roman" panose="02020603050405020304" pitchFamily="18" charset="0"/>
                <a:cs typeface="Times New Roman" panose="02020603050405020304" pitchFamily="18" charset="0"/>
              </a:rPr>
              <a:t>très </a:t>
            </a:r>
            <a:r>
              <a:rPr lang="fr-FR" sz="2200" dirty="0">
                <a:latin typeface="Times New Roman" panose="02020603050405020304" pitchFamily="18" charset="0"/>
                <a:cs typeface="Times New Roman" panose="02020603050405020304" pitchFamily="18" charset="0"/>
              </a:rPr>
              <a:t>différent de </a:t>
            </a:r>
            <a:r>
              <a:rPr lang="fr-FR" sz="2200" dirty="0" smtClean="0">
                <a:latin typeface="Times New Roman" panose="02020603050405020304" pitchFamily="18" charset="0"/>
                <a:cs typeface="Times New Roman" panose="02020603050405020304" pitchFamily="18" charset="0"/>
              </a:rPr>
              <a:t>celui des oxydes par exemple le minerai de fer, car on ne peut pas procéder à une réduction chimique par les réducteurs CO, C. Cette réduction se déroule à plus de 2100°C étant proche à la température d’ébullition de Al (environ 2500°C</a:t>
            </a:r>
            <a:r>
              <a:rPr lang="fr-FR" sz="2200" dirty="0">
                <a:latin typeface="Times New Roman" panose="02020603050405020304" pitchFamily="18" charset="0"/>
                <a:cs typeface="Times New Roman" panose="02020603050405020304" pitchFamily="18" charset="0"/>
              </a:rPr>
              <a:t>) et on obtient Al</a:t>
            </a:r>
            <a:r>
              <a:rPr lang="fr-FR"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Al</a:t>
            </a:r>
            <a:r>
              <a:rPr lang="en-US" sz="2000" baseline="-25000" dirty="0" smtClean="0">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O</a:t>
            </a:r>
            <a:r>
              <a:rPr lang="en-US" sz="2000" baseline="-25000" dirty="0" smtClean="0">
                <a:latin typeface="Times New Roman" panose="02020603050405020304" pitchFamily="18" charset="0"/>
                <a:cs typeface="Times New Roman" panose="02020603050405020304" pitchFamily="18" charset="0"/>
              </a:rPr>
              <a:t>3 </a:t>
            </a:r>
            <a:r>
              <a:rPr lang="en-US" sz="2000" dirty="0">
                <a:latin typeface="Times New Roman" panose="02020603050405020304" pitchFamily="18" charset="0"/>
                <a:cs typeface="Times New Roman" panose="02020603050405020304" pitchFamily="18" charset="0"/>
              </a:rPr>
              <a:t>+ 3C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2Al + 3CO</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Al</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a:t>
            </a:r>
            <a:r>
              <a:rPr lang="en-US" sz="2000" baseline="-25000" dirty="0">
                <a:latin typeface="Times New Roman" panose="02020603050405020304" pitchFamily="18" charset="0"/>
                <a:cs typeface="Times New Roman" panose="02020603050405020304" pitchFamily="18" charset="0"/>
              </a:rPr>
              <a:t>3</a:t>
            </a:r>
            <a:r>
              <a:rPr lang="en-US" sz="2000" baseline="30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3CO                    </a:t>
            </a:r>
            <a:r>
              <a:rPr lang="en-US" sz="2000" dirty="0">
                <a:latin typeface="Times New Roman" panose="02020603050405020304" pitchFamily="18" charset="0"/>
                <a:cs typeface="Times New Roman" panose="02020603050405020304" pitchFamily="18" charset="0"/>
              </a:rPr>
              <a:t>2Al + </a:t>
            </a:r>
            <a:r>
              <a:rPr lang="en-US" sz="2000" dirty="0" smtClean="0">
                <a:latin typeface="Times New Roman" panose="02020603050405020304" pitchFamily="18" charset="0"/>
                <a:cs typeface="Times New Roman" panose="02020603050405020304" pitchFamily="18" charset="0"/>
              </a:rPr>
              <a:t>3CO</a:t>
            </a:r>
            <a:r>
              <a:rPr lang="en-US" sz="2000" baseline="-25000" dirty="0" smtClean="0">
                <a:latin typeface="Times New Roman" panose="02020603050405020304" pitchFamily="18" charset="0"/>
                <a:cs typeface="Times New Roman" panose="02020603050405020304" pitchFamily="18" charset="0"/>
              </a:rPr>
              <a:t>2</a:t>
            </a:r>
          </a:p>
          <a:p>
            <a:pPr marL="0" indent="0">
              <a:buNone/>
            </a:pPr>
            <a:r>
              <a:rPr lang="fr-FR" sz="2000" dirty="0" smtClean="0">
                <a:latin typeface="Times New Roman" panose="02020603050405020304" pitchFamily="18" charset="0"/>
                <a:cs typeface="Times New Roman" panose="02020603050405020304" pitchFamily="18" charset="0"/>
              </a:rPr>
              <a:t>Dans </a:t>
            </a:r>
            <a:r>
              <a:rPr lang="fr-FR" sz="2000" dirty="0">
                <a:latin typeface="Times New Roman" panose="02020603050405020304" pitchFamily="18" charset="0"/>
                <a:cs typeface="Times New Roman" panose="02020603050405020304" pitchFamily="18" charset="0"/>
              </a:rPr>
              <a:t>ces conditions l’alumine réduit et réagit activement avec le C ou le </a:t>
            </a:r>
            <a:r>
              <a:rPr lang="fr-FR" sz="2000" dirty="0" smtClean="0">
                <a:latin typeface="Times New Roman" panose="02020603050405020304" pitchFamily="18" charset="0"/>
                <a:cs typeface="Times New Roman" panose="02020603050405020304" pitchFamily="18" charset="0"/>
              </a:rPr>
              <a:t>CO en </a:t>
            </a:r>
            <a:r>
              <a:rPr lang="fr-FR" sz="2000" dirty="0">
                <a:latin typeface="Times New Roman" panose="02020603050405020304" pitchFamily="18" charset="0"/>
                <a:cs typeface="Times New Roman" panose="02020603050405020304" pitchFamily="18" charset="0"/>
              </a:rPr>
              <a:t>donnant le carbure </a:t>
            </a:r>
            <a:r>
              <a:rPr lang="fr-FR" sz="2000" dirty="0" smtClean="0">
                <a:latin typeface="Times New Roman" panose="02020603050405020304" pitchFamily="18" charset="0"/>
                <a:cs typeface="Times New Roman" panose="02020603050405020304" pitchFamily="18" charset="0"/>
              </a:rPr>
              <a:t>d’aluminium</a:t>
            </a:r>
            <a:r>
              <a:rPr lang="fr-FR"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4Al + </a:t>
            </a:r>
            <a:r>
              <a:rPr lang="fr-FR" sz="2400" dirty="0" smtClean="0">
                <a:latin typeface="Times New Roman" panose="02020603050405020304" pitchFamily="18" charset="0"/>
                <a:cs typeface="Times New Roman" panose="02020603050405020304" pitchFamily="18" charset="0"/>
              </a:rPr>
              <a:t>3C                   Al</a:t>
            </a:r>
            <a:r>
              <a:rPr lang="fr-FR" sz="2400" baseline="-25000" dirty="0" smtClean="0">
                <a:latin typeface="Times New Roman" panose="02020603050405020304" pitchFamily="18" charset="0"/>
                <a:cs typeface="Times New Roman" panose="02020603050405020304" pitchFamily="18" charset="0"/>
              </a:rPr>
              <a:t>4</a:t>
            </a:r>
            <a:r>
              <a:rPr lang="fr-FR" sz="2400" dirty="0" smtClean="0">
                <a:latin typeface="Times New Roman" panose="02020603050405020304" pitchFamily="18" charset="0"/>
                <a:cs typeface="Times New Roman" panose="02020603050405020304" pitchFamily="18" charset="0"/>
              </a:rPr>
              <a:t>C</a:t>
            </a:r>
            <a:r>
              <a:rPr lang="fr-FR" sz="2400" baseline="-25000" dirty="0" smtClean="0">
                <a:latin typeface="Times New Roman" panose="02020603050405020304" pitchFamily="18" charset="0"/>
                <a:cs typeface="Times New Roman" panose="02020603050405020304" pitchFamily="18" charset="0"/>
              </a:rPr>
              <a:t>3</a:t>
            </a:r>
          </a:p>
          <a:p>
            <a:pPr marL="0" indent="0">
              <a:buNone/>
            </a:pPr>
            <a:r>
              <a:rPr lang="fr-FR" sz="2400" baseline="-25000" dirty="0">
                <a:latin typeface="Times New Roman" panose="02020603050405020304" pitchFamily="18" charset="0"/>
                <a:cs typeface="Times New Roman" panose="02020603050405020304" pitchFamily="18" charset="0"/>
              </a:rPr>
              <a:t> </a:t>
            </a:r>
            <a:r>
              <a:rPr lang="fr-FR" sz="2400" baseline="-250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4Al + 6CO </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Al</a:t>
            </a:r>
            <a:r>
              <a:rPr lang="fr-FR" sz="2400" baseline="-25000" dirty="0">
                <a:latin typeface="Times New Roman" panose="02020603050405020304" pitchFamily="18" charset="0"/>
                <a:cs typeface="Times New Roman" panose="02020603050405020304" pitchFamily="18" charset="0"/>
              </a:rPr>
              <a:t>4</a:t>
            </a:r>
            <a:r>
              <a:rPr lang="fr-FR" sz="2400" dirty="0">
                <a:latin typeface="Times New Roman" panose="02020603050405020304" pitchFamily="18" charset="0"/>
                <a:cs typeface="Times New Roman" panose="02020603050405020304" pitchFamily="18" charset="0"/>
              </a:rPr>
              <a:t>C</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 </a:t>
            </a:r>
            <a:r>
              <a:rPr lang="fr-FR" sz="2400" dirty="0" smtClean="0">
                <a:latin typeface="Times New Roman" panose="02020603050405020304" pitchFamily="18" charset="0"/>
                <a:cs typeface="Times New Roman" panose="02020603050405020304" pitchFamily="18" charset="0"/>
              </a:rPr>
              <a:t>3CO</a:t>
            </a:r>
          </a:p>
          <a:p>
            <a:pPr marL="0" indent="0">
              <a:buNone/>
            </a:pPr>
            <a:r>
              <a:rPr lang="fr-FR" sz="2200" dirty="0">
                <a:latin typeface="Times New Roman" panose="02020603050405020304" pitchFamily="18" charset="0"/>
                <a:cs typeface="Times New Roman" panose="02020603050405020304" pitchFamily="18" charset="0"/>
              </a:rPr>
              <a:t>Qui a son tour s’évapore. Donc à cause de l’évaporation de Al et de son carbure la fusion réductrice est inapte à l’obtention de Al vu que Al est plus reducteur que les autres métaux usuels : Fe ; Cu ; Zn ayant une grande affinité pour O</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 on obtient par l’électrolyse à partir de Al</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 pur, en partant de ces facteurs on peut distinguer les deux (2) étapes principales de la métallurgie d’Al</a:t>
            </a:r>
            <a:r>
              <a:rPr lang="fr-FR" sz="2200" dirty="0"/>
              <a:t>.</a:t>
            </a:r>
            <a:endParaRPr lang="en-US" sz="2200" dirty="0"/>
          </a:p>
          <a:p>
            <a:pPr marL="0" indent="0">
              <a:buNone/>
            </a:pPr>
            <a:endParaRPr lang="en-US" sz="2200" dirty="0">
              <a:latin typeface="Times New Roman" panose="02020603050405020304" pitchFamily="18" charset="0"/>
              <a:cs typeface="Times New Roman" panose="02020603050405020304" pitchFamily="18" charset="0"/>
            </a:endParaRPr>
          </a:p>
        </p:txBody>
      </p:sp>
      <p:cxnSp>
        <p:nvCxnSpPr>
          <p:cNvPr id="14" name="Connecteur droit avec flèche 13"/>
          <p:cNvCxnSpPr/>
          <p:nvPr/>
        </p:nvCxnSpPr>
        <p:spPr>
          <a:xfrm>
            <a:off x="2037804" y="3252652"/>
            <a:ext cx="12148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p:nvPr/>
        </p:nvCxnSpPr>
        <p:spPr>
          <a:xfrm flipV="1">
            <a:off x="2233748" y="3632960"/>
            <a:ext cx="1123405" cy="391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Rectangle 2"/>
          <p:cNvSpPr>
            <a:spLocks noChangeArrowheads="1"/>
          </p:cNvSpPr>
          <p:nvPr/>
        </p:nvSpPr>
        <p:spPr bwMode="auto">
          <a:xfrm>
            <a:off x="1658983" y="-146304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8" name="Connecteur droit avec flèche 7"/>
          <p:cNvCxnSpPr/>
          <p:nvPr/>
        </p:nvCxnSpPr>
        <p:spPr>
          <a:xfrm flipV="1">
            <a:off x="3357153" y="4695109"/>
            <a:ext cx="1314450" cy="43815"/>
          </a:xfrm>
          <a:prstGeom prst="straightConnector1">
            <a:avLst/>
          </a:prstGeom>
          <a:noFill/>
          <a:ln w="6345" cap="flat">
            <a:solidFill>
              <a:srgbClr val="000000"/>
            </a:solidFill>
            <a:prstDash val="solid"/>
            <a:miter/>
            <a:tailEnd type="arrow"/>
          </a:ln>
        </p:spPr>
      </p:cxnSp>
      <p:sp>
        <p:nvSpPr>
          <p:cNvPr id="6" name="Rectangle 3"/>
          <p:cNvSpPr>
            <a:spLocks noChangeArrowheads="1"/>
          </p:cNvSpPr>
          <p:nvPr/>
        </p:nvSpPr>
        <p:spPr bwMode="auto">
          <a:xfrm>
            <a:off x="1658983" y="-100584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0" algn="l"/>
              </a:tabLst>
              <a:defRPr>
                <a:solidFill>
                  <a:schemeClr val="tx1"/>
                </a:solidFill>
                <a:latin typeface="Arial" panose="020B0604020202020204" pitchFamily="34" charset="0"/>
              </a:defRPr>
            </a:lvl1pPr>
            <a:lvl2pPr eaLnBrk="0" fontAlgn="base" hangingPunct="0">
              <a:spcBef>
                <a:spcPct val="0"/>
              </a:spcBef>
              <a:spcAft>
                <a:spcPct val="0"/>
              </a:spcAft>
              <a:tabLst>
                <a:tab pos="2286000" algn="l"/>
              </a:tabLst>
              <a:defRPr>
                <a:solidFill>
                  <a:schemeClr val="tx1"/>
                </a:solidFill>
                <a:latin typeface="Arial" panose="020B0604020202020204" pitchFamily="34" charset="0"/>
              </a:defRPr>
            </a:lvl2pPr>
            <a:lvl3pPr eaLnBrk="0" fontAlgn="base" hangingPunct="0">
              <a:spcBef>
                <a:spcPct val="0"/>
              </a:spcBef>
              <a:spcAft>
                <a:spcPct val="0"/>
              </a:spcAft>
              <a:tabLst>
                <a:tab pos="2286000" algn="l"/>
              </a:tabLst>
              <a:defRPr>
                <a:solidFill>
                  <a:schemeClr val="tx1"/>
                </a:solidFill>
                <a:latin typeface="Arial" panose="020B0604020202020204" pitchFamily="34" charset="0"/>
              </a:defRPr>
            </a:lvl3pPr>
            <a:lvl4pPr eaLnBrk="0" fontAlgn="base" hangingPunct="0">
              <a:spcBef>
                <a:spcPct val="0"/>
              </a:spcBef>
              <a:spcAft>
                <a:spcPct val="0"/>
              </a:spcAft>
              <a:tabLst>
                <a:tab pos="2286000" algn="l"/>
              </a:tabLst>
              <a:defRPr>
                <a:solidFill>
                  <a:schemeClr val="tx1"/>
                </a:solidFill>
                <a:latin typeface="Arial" panose="020B0604020202020204" pitchFamily="34" charset="0"/>
              </a:defRPr>
            </a:lvl4pPr>
            <a:lvl5pPr eaLnBrk="0" fontAlgn="base" hangingPunct="0">
              <a:spcBef>
                <a:spcPct val="0"/>
              </a:spcBef>
              <a:spcAft>
                <a:spcPct val="0"/>
              </a:spcAft>
              <a:tabLst>
                <a:tab pos="2286000" algn="l"/>
              </a:tabLst>
              <a:defRPr>
                <a:solidFill>
                  <a:schemeClr val="tx1"/>
                </a:solidFill>
                <a:latin typeface="Arial" panose="020B0604020202020204" pitchFamily="34" charset="0"/>
              </a:defRPr>
            </a:lvl5pPr>
            <a:lvl6pPr eaLnBrk="0" fontAlgn="base" hangingPunct="0">
              <a:spcBef>
                <a:spcPct val="0"/>
              </a:spcBef>
              <a:spcAft>
                <a:spcPct val="0"/>
              </a:spcAft>
              <a:tabLst>
                <a:tab pos="2286000" algn="l"/>
              </a:tabLst>
              <a:defRPr>
                <a:solidFill>
                  <a:schemeClr val="tx1"/>
                </a:solidFill>
                <a:latin typeface="Arial" panose="020B0604020202020204" pitchFamily="34" charset="0"/>
              </a:defRPr>
            </a:lvl6pPr>
            <a:lvl7pPr eaLnBrk="0" fontAlgn="base" hangingPunct="0">
              <a:spcBef>
                <a:spcPct val="0"/>
              </a:spcBef>
              <a:spcAft>
                <a:spcPct val="0"/>
              </a:spcAft>
              <a:tabLst>
                <a:tab pos="2286000" algn="l"/>
              </a:tabLst>
              <a:defRPr>
                <a:solidFill>
                  <a:schemeClr val="tx1"/>
                </a:solidFill>
                <a:latin typeface="Arial" panose="020B0604020202020204" pitchFamily="34" charset="0"/>
              </a:defRPr>
            </a:lvl7pPr>
            <a:lvl8pPr eaLnBrk="0" fontAlgn="base" hangingPunct="0">
              <a:spcBef>
                <a:spcPct val="0"/>
              </a:spcBef>
              <a:spcAft>
                <a:spcPct val="0"/>
              </a:spcAft>
              <a:tabLst>
                <a:tab pos="2286000" algn="l"/>
              </a:tabLst>
              <a:defRPr>
                <a:solidFill>
                  <a:schemeClr val="tx1"/>
                </a:solidFill>
                <a:latin typeface="Arial" panose="020B0604020202020204" pitchFamily="34" charset="0"/>
              </a:defRPr>
            </a:lvl8pPr>
            <a:lvl9pPr eaLnBrk="0" fontAlgn="base" hangingPunct="0">
              <a:spcBef>
                <a:spcPct val="0"/>
              </a:spcBef>
              <a:spcAft>
                <a:spcPct val="0"/>
              </a:spcAft>
              <a:tabLst>
                <a:tab pos="22860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286000" algn="l"/>
              </a:tabLst>
            </a:pPr>
            <a:r>
              <a:rPr kumimoji="0" lang="fr-FR" altLang="en-US" sz="1200" b="0" i="0" u="none" strike="noStrike" cap="none" normalizeH="0" baseline="-3000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fr-FR"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4Al + 6CO                                      Al</a:t>
            </a:r>
            <a:r>
              <a:rPr kumimoji="0" lang="fr-FR" altLang="en-US" sz="1200" b="0" i="0" u="none" strike="noStrike" cap="none" normalizeH="0" baseline="-3000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kumimoji="0" lang="fr-FR"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t>
            </a:r>
            <a:r>
              <a:rPr kumimoji="0" lang="fr-FR" altLang="en-US" sz="1200" b="0" i="0" u="none" strike="noStrike" cap="none" normalizeH="0" baseline="-3000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kumimoji="0" lang="fr-FR"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+ 3CO</a:t>
            </a:r>
            <a:endParaRPr kumimoji="0" lang="fr-FR" altLang="en-US" sz="1800" b="0" i="0" u="none" strike="noStrike" cap="none" normalizeH="0" baseline="0" smtClean="0">
              <a:ln>
                <a:noFill/>
              </a:ln>
              <a:solidFill>
                <a:schemeClr val="tx1"/>
              </a:solidFill>
              <a:effectLst/>
              <a:latin typeface="Arial" panose="020B0604020202020204" pitchFamily="34" charset="0"/>
            </a:endParaRPr>
          </a:p>
        </p:txBody>
      </p:sp>
      <p:cxnSp>
        <p:nvCxnSpPr>
          <p:cNvPr id="10" name="Connecteur droit avec flèche 9"/>
          <p:cNvCxnSpPr/>
          <p:nvPr/>
        </p:nvCxnSpPr>
        <p:spPr>
          <a:xfrm flipV="1">
            <a:off x="3357153" y="4222276"/>
            <a:ext cx="1314450" cy="43815"/>
          </a:xfrm>
          <a:prstGeom prst="straightConnector1">
            <a:avLst/>
          </a:prstGeom>
          <a:noFill/>
          <a:ln w="6345" cap="flat">
            <a:solidFill>
              <a:srgbClr val="000000"/>
            </a:solidFill>
            <a:prstDash val="solid"/>
            <a:miter/>
            <a:tailEnd type="arrow"/>
          </a:ln>
        </p:spPr>
      </p:cxnSp>
    </p:spTree>
    <p:extLst>
      <p:ext uri="{BB962C8B-B14F-4D97-AF65-F5344CB8AC3E}">
        <p14:creationId xmlns:p14="http://schemas.microsoft.com/office/powerpoint/2010/main" val="1293359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16628" y="-105138"/>
            <a:ext cx="5956664" cy="797469"/>
          </a:xfrm>
        </p:spPr>
        <p:txBody>
          <a:bodyPr>
            <a:normAutofit/>
          </a:bodyPr>
          <a:lstStyle/>
          <a:p>
            <a:pPr algn="ctr"/>
            <a:r>
              <a:rPr lang="fr-FR" sz="3200" b="1" dirty="0">
                <a:solidFill>
                  <a:srgbClr val="FF0000"/>
                </a:solidFill>
                <a:latin typeface="Times New Roman" panose="02020603050405020304" pitchFamily="18" charset="0"/>
                <a:cs typeface="Times New Roman" panose="02020603050405020304" pitchFamily="18" charset="0"/>
              </a:rPr>
              <a:t>Obtention de l’alumine pure</a:t>
            </a:r>
            <a:endParaRPr lang="en-US" sz="3200" dirty="0">
              <a:solidFill>
                <a:srgbClr val="FF0000"/>
              </a:solidFill>
            </a:endParaRPr>
          </a:p>
        </p:txBody>
      </p:sp>
      <p:sp>
        <p:nvSpPr>
          <p:cNvPr id="3" name="Espace réservé du contenu 2"/>
          <p:cNvSpPr>
            <a:spLocks noGrp="1"/>
          </p:cNvSpPr>
          <p:nvPr>
            <p:ph idx="1"/>
          </p:nvPr>
        </p:nvSpPr>
        <p:spPr>
          <a:xfrm>
            <a:off x="535577" y="927462"/>
            <a:ext cx="10857411" cy="4779237"/>
          </a:xfrm>
        </p:spPr>
        <p:txBody>
          <a:bodyPr/>
          <a:lstStyle/>
          <a:p>
            <a:pPr marL="0" lvl="0" indent="0" fontAlgn="auto">
              <a:buNone/>
            </a:pPr>
            <a:r>
              <a:rPr lang="fr-FR" sz="2400" dirty="0">
                <a:latin typeface="Times New Roman" panose="02020603050405020304" pitchFamily="18" charset="0"/>
                <a:cs typeface="Times New Roman" panose="02020603050405020304" pitchFamily="18" charset="0"/>
              </a:rPr>
              <a:t>Extraction de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à partir de son minerai ;</a:t>
            </a:r>
            <a:endParaRPr lang="en-US" sz="2400" dirty="0">
              <a:latin typeface="Times New Roman" panose="02020603050405020304" pitchFamily="18" charset="0"/>
              <a:cs typeface="Times New Roman" panose="02020603050405020304" pitchFamily="18" charset="0"/>
            </a:endParaRPr>
          </a:p>
          <a:p>
            <a:pPr marL="0" lvl="0" indent="0" fontAlgn="auto">
              <a:buNone/>
            </a:pPr>
            <a:r>
              <a:rPr lang="fr-FR" sz="2400" dirty="0">
                <a:latin typeface="Times New Roman" panose="02020603050405020304" pitchFamily="18" charset="0"/>
                <a:cs typeface="Times New Roman" panose="02020603050405020304" pitchFamily="18" charset="0"/>
              </a:rPr>
              <a:t>Electrolyse de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 </a:t>
            </a:r>
            <a:r>
              <a:rPr lang="fr-FR" sz="2400" dirty="0">
                <a:latin typeface="Times New Roman" panose="02020603050405020304" pitchFamily="18" charset="0"/>
                <a:cs typeface="Times New Roman" panose="02020603050405020304" pitchFamily="18" charset="0"/>
              </a:rPr>
              <a:t>obtenu pour élaborer l’Al primaire.</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L’élaboration de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pure  dépend de </a:t>
            </a:r>
            <a:r>
              <a:rPr lang="fr-FR" sz="2400" dirty="0">
                <a:latin typeface="Times New Roman" panose="02020603050405020304" pitchFamily="18" charset="0"/>
                <a:cs typeface="Times New Roman" panose="02020603050405020304" pitchFamily="18" charset="0"/>
              </a:rPr>
              <a:t>l</a:t>
            </a:r>
            <a:r>
              <a:rPr lang="fr-FR" sz="2400" dirty="0" smtClean="0">
                <a:latin typeface="Times New Roman" panose="02020603050405020304" pitchFamily="18" charset="0"/>
                <a:cs typeface="Times New Roman" panose="02020603050405020304" pitchFamily="18" charset="0"/>
              </a:rPr>
              <a:t>a composition chimique et minéralogique </a:t>
            </a:r>
            <a:r>
              <a:rPr lang="fr-FR" sz="2400" dirty="0">
                <a:latin typeface="Times New Roman" panose="02020603050405020304" pitchFamily="18" charset="0"/>
                <a:cs typeface="Times New Roman" panose="02020603050405020304" pitchFamily="18" charset="0"/>
              </a:rPr>
              <a:t>et propriété de matière première peut être </a:t>
            </a:r>
            <a:r>
              <a:rPr lang="fr-FR" sz="2400" dirty="0" smtClean="0">
                <a:latin typeface="Times New Roman" panose="02020603050405020304" pitchFamily="18" charset="0"/>
                <a:cs typeface="Times New Roman" panose="02020603050405020304" pitchFamily="18" charset="0"/>
              </a:rPr>
              <a:t>effectuée par les méthodes suivantes</a:t>
            </a:r>
            <a:r>
              <a:rPr lang="fr-F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lvl="0" fontAlgn="auto"/>
            <a:r>
              <a:rPr lang="fr-FR" sz="2400" dirty="0">
                <a:latin typeface="Times New Roman" panose="02020603050405020304" pitchFamily="18" charset="0"/>
                <a:cs typeface="Times New Roman" panose="02020603050405020304" pitchFamily="18" charset="0"/>
              </a:rPr>
              <a:t>Par voie </a:t>
            </a:r>
            <a:r>
              <a:rPr lang="fr-FR" sz="2400" dirty="0" smtClean="0">
                <a:latin typeface="Times New Roman" panose="02020603050405020304" pitchFamily="18" charset="0"/>
                <a:cs typeface="Times New Roman" panose="02020603050405020304" pitchFamily="18" charset="0"/>
              </a:rPr>
              <a:t>sèche</a:t>
            </a:r>
          </a:p>
          <a:p>
            <a:pPr lvl="0" fontAlgn="auto"/>
            <a:r>
              <a:rPr lang="fr-FR" sz="2400" dirty="0" smtClean="0">
                <a:latin typeface="Times New Roman" panose="02020603050405020304" pitchFamily="18" charset="0"/>
                <a:cs typeface="Times New Roman" panose="02020603050405020304" pitchFamily="18" charset="0"/>
              </a:rPr>
              <a:t>Procédé alunite </a:t>
            </a:r>
          </a:p>
          <a:p>
            <a:pPr lvl="0" fontAlgn="auto"/>
            <a:r>
              <a:rPr lang="fr-FR" sz="2400" dirty="0" smtClean="0">
                <a:latin typeface="Times New Roman" panose="02020603050405020304" pitchFamily="18" charset="0"/>
                <a:cs typeface="Times New Roman" panose="02020603050405020304" pitchFamily="18" charset="0"/>
              </a:rPr>
              <a:t>Procédé acide</a:t>
            </a:r>
            <a:endParaRPr lang="en-US" sz="2400" dirty="0">
              <a:latin typeface="Times New Roman" panose="02020603050405020304" pitchFamily="18" charset="0"/>
              <a:cs typeface="Times New Roman" panose="02020603050405020304" pitchFamily="18" charset="0"/>
            </a:endParaRPr>
          </a:p>
          <a:p>
            <a:pPr lvl="0" fontAlgn="auto"/>
            <a:r>
              <a:rPr lang="fr-FR" sz="2400" dirty="0">
                <a:latin typeface="Times New Roman" panose="02020603050405020304" pitchFamily="18" charset="0"/>
                <a:cs typeface="Times New Roman" panose="02020603050405020304" pitchFamily="18" charset="0"/>
              </a:rPr>
              <a:t>Procédé Bayer</a:t>
            </a:r>
            <a:endParaRPr lang="en-US" sz="24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1860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4669" y="195308"/>
            <a:ext cx="6607629" cy="601526"/>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Obtention de l’alumine pure</a:t>
            </a:r>
            <a:endParaRPr lang="en-US" dirty="0"/>
          </a:p>
        </p:txBody>
      </p:sp>
      <p:sp>
        <p:nvSpPr>
          <p:cNvPr id="3" name="Espace réservé du contenu 2"/>
          <p:cNvSpPr>
            <a:spLocks noGrp="1"/>
          </p:cNvSpPr>
          <p:nvPr>
            <p:ph idx="1"/>
          </p:nvPr>
        </p:nvSpPr>
        <p:spPr>
          <a:xfrm>
            <a:off x="851262" y="796834"/>
            <a:ext cx="10515600" cy="5878286"/>
          </a:xfrm>
        </p:spPr>
        <p:txBody>
          <a:bodyPr>
            <a:normAutofit lnSpcReduction="10000"/>
          </a:bodyPr>
          <a:lstStyle/>
          <a:p>
            <a:pPr marL="0" indent="0">
              <a:buNone/>
            </a:pPr>
            <a:r>
              <a:rPr lang="fr-FR" sz="2000" b="1" dirty="0" smtClean="0">
                <a:latin typeface="Times New Roman" panose="02020603050405020304" pitchFamily="18" charset="0"/>
                <a:cs typeface="Times New Roman" panose="02020603050405020304" pitchFamily="18" charset="0"/>
              </a:rPr>
              <a:t>Procédé thermique(voie sèche)</a:t>
            </a:r>
          </a:p>
          <a:p>
            <a:pPr marL="0" indent="0">
              <a:buNone/>
            </a:pPr>
            <a:r>
              <a:rPr lang="fr-FR" sz="2400" dirty="0" smtClean="0">
                <a:latin typeface="Times New Roman" panose="02020603050405020304" pitchFamily="18" charset="0"/>
                <a:cs typeface="Times New Roman" panose="02020603050405020304" pitchFamily="18" charset="0"/>
              </a:rPr>
              <a:t>‘</a:t>
            </a:r>
            <a:r>
              <a:rPr lang="fr-FR" sz="2400" dirty="0">
                <a:latin typeface="Times New Roman" panose="02020603050405020304" pitchFamily="18" charset="0"/>
                <a:cs typeface="Times New Roman" panose="02020603050405020304" pitchFamily="18" charset="0"/>
              </a:rPr>
              <a:t>’Deville – Pechiney’’ mise au point par Saint Claire - Deville (Breveté sous le nom de Louis Chapelé) était celui qui a permis la première production industrielle débuté en 1858. Il consiste à une attaque à 1200°C de bauxite broyée et mélangé avec le Na</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CO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L’alumine se transforme en Na</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AlO</a:t>
            </a:r>
            <a:r>
              <a:rPr lang="fr-FR" sz="2400" baseline="-25000" dirty="0">
                <a:latin typeface="Times New Roman" panose="02020603050405020304" pitchFamily="18" charset="0"/>
                <a:cs typeface="Times New Roman" panose="02020603050405020304" pitchFamily="18" charset="0"/>
              </a:rPr>
              <a:t>2, </a:t>
            </a:r>
            <a:r>
              <a:rPr lang="fr-FR" sz="2400" dirty="0">
                <a:latin typeface="Times New Roman" panose="02020603050405020304" pitchFamily="18" charset="0"/>
                <a:cs typeface="Times New Roman" panose="02020603050405020304" pitchFamily="18" charset="0"/>
              </a:rPr>
              <a:t>les oxydes de</a:t>
            </a:r>
            <a:r>
              <a:rPr lang="fr-FR" sz="2400" baseline="-250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titanes, Fer restes insolubles mais une partie de la silice soluble forme un silico – aluminate de sodium insoluble : Na</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AlO</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.2SiO</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.H</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L’aluminate de sodium dissous par la soude caustique est séparée des corps solides par filtration ensuite on fait passé le CO</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 à travers la liqueur (barboté) pour précipiter Al(OH)</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en reconstituant du carbonate de sodium</a:t>
            </a:r>
            <a:r>
              <a:rPr lang="fr-FR" sz="2400" dirty="0" smtClean="0">
                <a:latin typeface="Times New Roman" panose="02020603050405020304" pitchFamily="18" charset="0"/>
                <a:cs typeface="Times New Roman" panose="02020603050405020304" pitchFamily="18" charset="0"/>
              </a:rPr>
              <a:t>.</a:t>
            </a:r>
          </a:p>
          <a:p>
            <a:pPr marL="0" indent="0">
              <a:buNone/>
            </a:pPr>
            <a:r>
              <a:rPr lang="en-US" b="1" dirty="0">
                <a:latin typeface="Times New Roman" panose="02020603050405020304" pitchFamily="18" charset="0"/>
                <a:cs typeface="Times New Roman" panose="02020603050405020304" pitchFamily="18" charset="0"/>
              </a:rPr>
              <a:t>2Na</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AlO</a:t>
            </a:r>
            <a:r>
              <a:rPr lang="en-US" b="1" baseline="-25000" dirty="0">
                <a:latin typeface="Times New Roman" panose="02020603050405020304" pitchFamily="18" charset="0"/>
                <a:cs typeface="Times New Roman" panose="02020603050405020304" pitchFamily="18" charset="0"/>
              </a:rPr>
              <a:t>2 </a:t>
            </a:r>
            <a:r>
              <a:rPr lang="en-US" b="1" dirty="0">
                <a:latin typeface="Times New Roman" panose="02020603050405020304" pitchFamily="18" charset="0"/>
                <a:cs typeface="Times New Roman" panose="02020603050405020304" pitchFamily="18" charset="0"/>
              </a:rPr>
              <a:t>+ CO</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+ 3H</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O </a:t>
            </a:r>
            <a:r>
              <a:rPr lang="en-US" b="1" dirty="0" smtClean="0">
                <a:latin typeface="Times New Roman" panose="02020603050405020304" pitchFamily="18" charset="0"/>
                <a:cs typeface="Times New Roman" panose="02020603050405020304" pitchFamily="18" charset="0"/>
              </a:rPr>
              <a:t>                      </a:t>
            </a:r>
            <a:r>
              <a:rPr lang="en-US" sz="2000" b="1" dirty="0" smtClean="0"/>
              <a:t>2Al(OH)</a:t>
            </a:r>
            <a:r>
              <a:rPr lang="en-US" sz="2000" b="1" baseline="-25000" dirty="0" smtClean="0"/>
              <a:t>3</a:t>
            </a:r>
            <a:r>
              <a:rPr lang="en-US" sz="2000" b="1" dirty="0" smtClean="0"/>
              <a:t> </a:t>
            </a:r>
            <a:r>
              <a:rPr lang="en-US" sz="2000" b="1" dirty="0"/>
              <a:t>+ Na</a:t>
            </a:r>
            <a:r>
              <a:rPr lang="en-US" sz="2000" b="1" baseline="-25000" dirty="0"/>
              <a:t>2</a:t>
            </a:r>
            <a:r>
              <a:rPr lang="en-US" sz="2000" b="1" dirty="0"/>
              <a:t>CO</a:t>
            </a:r>
            <a:r>
              <a:rPr lang="en-US" sz="2000" b="1" baseline="-25000" dirty="0"/>
              <a:t>3</a:t>
            </a:r>
            <a:endParaRPr lang="en-US" sz="2000" b="1"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Ce dernier est récupérer et recyclé à l’attaque tandis que l’hydroxyde d’aluminium Al(OH)</a:t>
            </a:r>
            <a:r>
              <a:rPr lang="fr-FR" sz="2400" baseline="-25000" dirty="0">
                <a:latin typeface="Times New Roman" panose="02020603050405020304" pitchFamily="18" charset="0"/>
                <a:cs typeface="Times New Roman" panose="02020603050405020304" pitchFamily="18" charset="0"/>
              </a:rPr>
              <a:t>3 </a:t>
            </a:r>
            <a:r>
              <a:rPr lang="fr-FR" sz="2400" dirty="0">
                <a:latin typeface="Times New Roman" panose="02020603050405020304" pitchFamily="18" charset="0"/>
                <a:cs typeface="Times New Roman" panose="02020603050405020304" pitchFamily="18" charset="0"/>
              </a:rPr>
              <a:t>est filtré, lavé et calciné à 1200°C pour obtenir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Ce procédé assure relativement des bons résultats en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contient seulement de petite quantité d’impuretés telles que : le Fe et Si mais il était très coûteux à cause de beaucoup de dépense en énergie calorifique et il est complètement abandonné aujourd’hui.</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cxnSp>
        <p:nvCxnSpPr>
          <p:cNvPr id="5" name="Connecteur droit avec flèche 4"/>
          <p:cNvCxnSpPr/>
          <p:nvPr/>
        </p:nvCxnSpPr>
        <p:spPr>
          <a:xfrm flipV="1">
            <a:off x="3396346" y="4585064"/>
            <a:ext cx="1201781" cy="130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79727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36211"/>
          </a:xfrm>
        </p:spPr>
        <p:txBody>
          <a:bodyPr>
            <a:normAutofit fontScale="90000"/>
          </a:bodyPr>
          <a:lstStyle/>
          <a:p>
            <a:pPr algn="ctr"/>
            <a:r>
              <a:rPr lang="fr-FR" dirty="0">
                <a:latin typeface="Agency FB" panose="020B0503020202020204" pitchFamily="34" charset="0"/>
              </a:rPr>
              <a:t>Schéma du procédé par voie sèche</a:t>
            </a:r>
            <a:endParaRPr lang="en-US"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4924" y="901337"/>
            <a:ext cx="7537269" cy="5342709"/>
          </a:xfrm>
        </p:spPr>
      </p:pic>
    </p:spTree>
    <p:extLst>
      <p:ext uri="{BB962C8B-B14F-4D97-AF65-F5344CB8AC3E}">
        <p14:creationId xmlns:p14="http://schemas.microsoft.com/office/powerpoint/2010/main" val="3782643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747000"/>
            <a:ext cx="9601196" cy="1303867"/>
          </a:xfrm>
        </p:spPr>
        <p:txBody>
          <a:bodyPr>
            <a:normAutofit/>
          </a:bodyPr>
          <a:lstStyle/>
          <a:p>
            <a:r>
              <a:rPr lang="fr-FR" sz="2800" dirty="0" smtClean="0">
                <a:solidFill>
                  <a:srgbClr val="7030A0"/>
                </a:solidFill>
                <a:latin typeface="Times New Roman" panose="02020603050405020304" pitchFamily="18" charset="0"/>
                <a:cs typeface="Times New Roman" panose="02020603050405020304" pitchFamily="18" charset="0"/>
              </a:rPr>
              <a:t>PLAN DE PRESENTATION</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295401" y="1606731"/>
            <a:ext cx="9601196" cy="4269137"/>
          </a:xfrm>
        </p:spPr>
        <p:txBody>
          <a:bodyPr/>
          <a:lstStyle/>
          <a:p>
            <a:pPr marL="0" indent="0">
              <a:buNone/>
            </a:pPr>
            <a:r>
              <a:rPr lang="fr-FR" dirty="0" smtClean="0"/>
              <a:t>I-INTRODUCTION</a:t>
            </a:r>
          </a:p>
          <a:p>
            <a:pPr marL="0" indent="0">
              <a:buNone/>
            </a:pPr>
            <a:r>
              <a:rPr lang="fr-FR" b="1" dirty="0" smtClean="0">
                <a:solidFill>
                  <a:srgbClr val="7030A0"/>
                </a:solidFill>
                <a:latin typeface="Times New Roman" panose="02020603050405020304" pitchFamily="18" charset="0"/>
                <a:cs typeface="Times New Roman" panose="02020603050405020304" pitchFamily="18" charset="0"/>
              </a:rPr>
              <a:t>II- Propriétés </a:t>
            </a:r>
            <a:r>
              <a:rPr lang="fr-FR" b="1" dirty="0">
                <a:solidFill>
                  <a:srgbClr val="7030A0"/>
                </a:solidFill>
                <a:latin typeface="Times New Roman" panose="02020603050405020304" pitchFamily="18" charset="0"/>
                <a:cs typeface="Times New Roman" panose="02020603050405020304" pitchFamily="18" charset="0"/>
              </a:rPr>
              <a:t>de </a:t>
            </a:r>
            <a:r>
              <a:rPr lang="fr-FR" b="1" dirty="0" smtClean="0">
                <a:solidFill>
                  <a:srgbClr val="7030A0"/>
                </a:solidFill>
                <a:latin typeface="Times New Roman" panose="02020603050405020304" pitchFamily="18" charset="0"/>
                <a:cs typeface="Times New Roman" panose="02020603050405020304" pitchFamily="18" charset="0"/>
              </a:rPr>
              <a:t>l’Aluminium</a:t>
            </a:r>
          </a:p>
          <a:p>
            <a:pPr marL="0" indent="0">
              <a:buNone/>
            </a:pPr>
            <a:r>
              <a:rPr lang="fr-FR" b="1" dirty="0" smtClean="0">
                <a:solidFill>
                  <a:srgbClr val="7030A0"/>
                </a:solidFill>
                <a:latin typeface="Times New Roman" panose="02020603050405020304" pitchFamily="18" charset="0"/>
                <a:cs typeface="Times New Roman" panose="02020603050405020304" pitchFamily="18" charset="0"/>
              </a:rPr>
              <a:t>III- Minerais de l’aluminium</a:t>
            </a:r>
          </a:p>
          <a:p>
            <a:pPr marL="0" indent="0">
              <a:buNone/>
            </a:pPr>
            <a:r>
              <a:rPr lang="fr-FR" b="1" dirty="0" smtClean="0">
                <a:solidFill>
                  <a:srgbClr val="7030A0"/>
                </a:solidFill>
                <a:latin typeface="Times New Roman" panose="02020603050405020304" pitchFamily="18" charset="0"/>
                <a:cs typeface="Times New Roman" panose="02020603050405020304" pitchFamily="18" charset="0"/>
              </a:rPr>
              <a:t>IV- Processus de formation de la bauxite</a:t>
            </a:r>
            <a:endParaRPr lang="fr-FR" b="1" dirty="0">
              <a:solidFill>
                <a:srgbClr val="7030A0"/>
              </a:solidFill>
              <a:latin typeface="Times New Roman" panose="02020603050405020304" pitchFamily="18" charset="0"/>
              <a:cs typeface="Times New Roman" panose="02020603050405020304" pitchFamily="18" charset="0"/>
            </a:endParaRPr>
          </a:p>
          <a:p>
            <a:pPr marL="0" indent="0">
              <a:buNone/>
            </a:pPr>
            <a:r>
              <a:rPr lang="fr-FR" b="1" dirty="0" smtClean="0">
                <a:solidFill>
                  <a:srgbClr val="7030A0"/>
                </a:solidFill>
                <a:latin typeface="Times New Roman" panose="02020603050405020304" pitchFamily="18" charset="0"/>
                <a:cs typeface="Times New Roman" panose="02020603050405020304" pitchFamily="18" charset="0"/>
              </a:rPr>
              <a:t>V- Obtention de l’alumine </a:t>
            </a:r>
          </a:p>
          <a:p>
            <a:pPr marL="0" indent="0">
              <a:buNone/>
            </a:pPr>
            <a:r>
              <a:rPr lang="fr-FR" b="1" dirty="0" smtClean="0">
                <a:solidFill>
                  <a:srgbClr val="7030A0"/>
                </a:solidFill>
                <a:latin typeface="Times New Roman" panose="02020603050405020304" pitchFamily="18" charset="0"/>
                <a:cs typeface="Times New Roman" panose="02020603050405020304" pitchFamily="18" charset="0"/>
              </a:rPr>
              <a:t>VI-Différents procédés de traitement de la bauxite</a:t>
            </a:r>
          </a:p>
          <a:p>
            <a:pPr marL="0" indent="0">
              <a:buNone/>
            </a:pPr>
            <a:r>
              <a:rPr lang="fr-FR" sz="2000" b="1" dirty="0" smtClean="0">
                <a:solidFill>
                  <a:srgbClr val="7030A0"/>
                </a:solidFill>
                <a:latin typeface="Times New Roman" panose="02020603050405020304" pitchFamily="18" charset="0"/>
                <a:cs typeface="Times New Roman" panose="02020603050405020304" pitchFamily="18" charset="0"/>
              </a:rPr>
              <a:t>VII-PRODUCTION </a:t>
            </a:r>
            <a:r>
              <a:rPr lang="fr-FR" sz="2000" b="1" dirty="0">
                <a:solidFill>
                  <a:srgbClr val="7030A0"/>
                </a:solidFill>
                <a:latin typeface="Times New Roman" panose="02020603050405020304" pitchFamily="18" charset="0"/>
                <a:cs typeface="Times New Roman" panose="02020603050405020304" pitchFamily="18" charset="0"/>
              </a:rPr>
              <a:t>DU CUIVRE </a:t>
            </a:r>
            <a:endParaRPr lang="en-US" sz="2000" dirty="0">
              <a:solidFill>
                <a:srgbClr val="7030A0"/>
              </a:solidFill>
              <a:latin typeface="Times New Roman" panose="02020603050405020304" pitchFamily="18" charset="0"/>
              <a:cs typeface="Times New Roman" panose="02020603050405020304" pitchFamily="18" charset="0"/>
            </a:endParaRPr>
          </a:p>
          <a:p>
            <a:pPr marL="0" indent="0">
              <a:buNone/>
            </a:pPr>
            <a:r>
              <a:rPr lang="fr-FR" sz="2000" b="1" dirty="0" smtClean="0">
                <a:solidFill>
                  <a:srgbClr val="7030A0"/>
                </a:solidFill>
                <a:latin typeface="Times New Roman" panose="02020603050405020304" pitchFamily="18" charset="0"/>
                <a:cs typeface="Times New Roman" panose="02020603050405020304" pitchFamily="18" charset="0"/>
              </a:rPr>
              <a:t>VIII-PRODUCTION </a:t>
            </a:r>
            <a:r>
              <a:rPr lang="fr-FR" sz="2000" b="1" dirty="0">
                <a:solidFill>
                  <a:srgbClr val="7030A0"/>
                </a:solidFill>
                <a:latin typeface="Times New Roman" panose="02020603050405020304" pitchFamily="18" charset="0"/>
                <a:cs typeface="Times New Roman" panose="02020603050405020304" pitchFamily="18" charset="0"/>
              </a:rPr>
              <a:t>DU TITANE</a:t>
            </a:r>
            <a:r>
              <a:rPr lang="fr-FR" sz="2000" b="1"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endParaRPr lang="fr-FR" b="1" dirty="0" smtClean="0">
              <a:solidFill>
                <a:srgbClr val="7030A0"/>
              </a:solidFill>
              <a:latin typeface="Times New Roman" panose="02020603050405020304" pitchFamily="18" charset="0"/>
              <a:cs typeface="Times New Roman" panose="02020603050405020304" pitchFamily="18" charset="0"/>
            </a:endParaRPr>
          </a:p>
          <a:p>
            <a:pPr marL="0" indent="0">
              <a:buNone/>
            </a:pPr>
            <a:endParaRPr lang="fr-FR" dirty="0" smtClean="0"/>
          </a:p>
          <a:p>
            <a:pPr marL="0" indent="0">
              <a:buNone/>
            </a:pPr>
            <a:endParaRPr lang="en-US" dirty="0"/>
          </a:p>
        </p:txBody>
      </p:sp>
    </p:spTree>
    <p:extLst>
      <p:ext uri="{BB962C8B-B14F-4D97-AF65-F5344CB8AC3E}">
        <p14:creationId xmlns:p14="http://schemas.microsoft.com/office/powerpoint/2010/main" val="40777115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08370"/>
            <a:ext cx="10515600" cy="614589"/>
          </a:xfrm>
        </p:spPr>
        <p:txBody>
          <a:bodyPr>
            <a:normAutofit fontScale="90000"/>
          </a:bodyPr>
          <a:lstStyle/>
          <a:p>
            <a:pPr algn="ctr"/>
            <a:r>
              <a:rPr lang="fr-FR" dirty="0" smtClean="0">
                <a:latin typeface="Times New Roman" panose="02020603050405020304" pitchFamily="18" charset="0"/>
                <a:cs typeface="Times New Roman" panose="02020603050405020304" pitchFamily="18" charset="0"/>
              </a:rPr>
              <a:t>Procédé </a:t>
            </a:r>
            <a:r>
              <a:rPr lang="fr-FR" dirty="0">
                <a:latin typeface="Times New Roman" panose="02020603050405020304" pitchFamily="18" charset="0"/>
                <a:cs typeface="Times New Roman" panose="02020603050405020304" pitchFamily="18" charset="0"/>
              </a:rPr>
              <a:t>acide</a:t>
            </a:r>
            <a:endParaRPr lang="en-US"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058091"/>
            <a:ext cx="10515600" cy="5118872"/>
          </a:xfrm>
        </p:spPr>
        <p:txBody>
          <a:bodyPr>
            <a:normAutofit/>
          </a:bodyPr>
          <a:lstStyle/>
          <a:p>
            <a:pPr marL="0" lvl="0" indent="0" fontAlgn="auto">
              <a:buNone/>
            </a:pPr>
            <a:r>
              <a:rPr lang="fr-FR" sz="2000" dirty="0" smtClean="0">
                <a:latin typeface="Times New Roman" panose="02020603050405020304" pitchFamily="18" charset="0"/>
                <a:cs typeface="Times New Roman" panose="02020603050405020304" pitchFamily="18" charset="0"/>
              </a:rPr>
              <a:t>Il est </a:t>
            </a:r>
            <a:r>
              <a:rPr lang="fr-FR" sz="2000" dirty="0">
                <a:latin typeface="Times New Roman" panose="02020603050405020304" pitchFamily="18" charset="0"/>
                <a:cs typeface="Times New Roman" panose="02020603050405020304" pitchFamily="18" charset="0"/>
              </a:rPr>
              <a:t>appliqué pour les minerais d’aluminium en haute teneur en silice, exemple : pour les Kaolins contenant jusqu’à 32 – 39 %, alors que la teneur en oxyde de fer doit être faible pas plus de 2 %. Après grillage du minerai pour éliminer l’humidité et les rendre plus attaquable par l’acide minéral, (sulfurique, chloridrique). A la suite de laquelle on obtient les sels correspondants solubles (AlCl</a:t>
            </a:r>
            <a:r>
              <a:rPr lang="fr-FR" sz="2000" baseline="-25000" dirty="0">
                <a:latin typeface="Times New Roman" panose="02020603050405020304" pitchFamily="18" charset="0"/>
                <a:cs typeface="Times New Roman" panose="02020603050405020304" pitchFamily="18" charset="0"/>
              </a:rPr>
              <a:t>3</a:t>
            </a:r>
            <a:r>
              <a:rPr lang="fr-FR" sz="2000" dirty="0">
                <a:latin typeface="Times New Roman" panose="02020603050405020304" pitchFamily="18" charset="0"/>
                <a:cs typeface="Times New Roman" panose="02020603050405020304" pitchFamily="18" charset="0"/>
              </a:rPr>
              <a:t>, Al</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(SO4)</a:t>
            </a:r>
            <a:r>
              <a:rPr lang="fr-FR" sz="2000" baseline="-25000" dirty="0">
                <a:latin typeface="Times New Roman" panose="02020603050405020304" pitchFamily="18" charset="0"/>
                <a:cs typeface="Times New Roman" panose="02020603050405020304" pitchFamily="18" charset="0"/>
              </a:rPr>
              <a:t>3</a:t>
            </a:r>
            <a:r>
              <a:rPr lang="fr-FR" sz="2000" dirty="0">
                <a:latin typeface="Times New Roman" panose="02020603050405020304" pitchFamily="18" charset="0"/>
                <a:cs typeface="Times New Roman" panose="02020603050405020304" pitchFamily="18" charset="0"/>
              </a:rPr>
              <a:t>), tandis que l’essentielle partie des impuretés restent insoluble.</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Après l’élimination des impuretés la solution du sel d’aluminium est décomposée pour obtenir l’hydrate d’aluminium qui subit ensuite la calcination en vue d’obtenir Al</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O</a:t>
            </a:r>
            <a:r>
              <a:rPr lang="fr-FR" sz="2000" baseline="-25000" dirty="0">
                <a:latin typeface="Times New Roman" panose="02020603050405020304" pitchFamily="18" charset="0"/>
                <a:cs typeface="Times New Roman" panose="02020603050405020304" pitchFamily="18" charset="0"/>
              </a:rPr>
              <a:t>3</a:t>
            </a:r>
            <a:r>
              <a:rPr lang="fr-FR" sz="2000" dirty="0">
                <a:latin typeface="Times New Roman" panose="02020603050405020304" pitchFamily="18" charset="0"/>
                <a:cs typeface="Times New Roman" panose="02020603050405020304" pitchFamily="18" charset="0"/>
              </a:rPr>
              <a:t>. Mais le procédé s’est révélé non économique par suite de la difficulté à produire des sels d’aluminium de pureté requise à cause du passage partielle des oxydes de fer et du titane dans la solution : ils forment à leurs tours des sels ayant les propriétés très proches au sel d’aluminium et leurs séparations sont difficiles. </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a:latin typeface="Times New Roman" panose="02020603050405020304" pitchFamily="18" charset="0"/>
                <a:cs typeface="Times New Roman" panose="02020603050405020304" pitchFamily="18" charset="0"/>
              </a:rPr>
              <a:t>La silice ne passe pas dans la solution et sa séparation est relativement facile et peine aussi la régénération des acides pour les réutilisés. Au cours de procédé les appareillages utilisés sont chères c’est pourquoi le procédé n’a pas trouvé l’emploi dans l’industrie d’aluminium.</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059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6029" y="319724"/>
            <a:ext cx="10515600" cy="536212"/>
          </a:xfrm>
        </p:spPr>
        <p:txBody>
          <a:bodyPr>
            <a:noAutofit/>
          </a:bodyPr>
          <a:lstStyle/>
          <a:p>
            <a:pPr lvl="0"/>
            <a:r>
              <a:rPr lang="fr-FR" sz="3200" b="1" dirty="0" smtClean="0">
                <a:latin typeface="Times New Roman" panose="02020603050405020304" pitchFamily="18" charset="0"/>
                <a:cs typeface="Times New Roman" panose="02020603050405020304" pitchFamily="18" charset="0"/>
              </a:rPr>
              <a:t>                 Procédé </a:t>
            </a:r>
            <a:r>
              <a:rPr lang="fr-FR" sz="3200" b="1" dirty="0">
                <a:latin typeface="Times New Roman" panose="02020603050405020304" pitchFamily="18" charset="0"/>
                <a:cs typeface="Times New Roman" panose="02020603050405020304" pitchFamily="18" charset="0"/>
              </a:rPr>
              <a:t>d’alunite</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031966"/>
            <a:ext cx="10515600" cy="4896803"/>
          </a:xfrm>
        </p:spPr>
        <p:txBody>
          <a:bodyPr>
            <a:normAutofit/>
          </a:bodyPr>
          <a:lstStyle/>
          <a:p>
            <a:pPr marL="0" indent="0">
              <a:buNone/>
            </a:pPr>
            <a:r>
              <a:rPr lang="fr-FR" sz="2400" dirty="0">
                <a:latin typeface="Times New Roman" panose="02020603050405020304" pitchFamily="18" charset="0"/>
                <a:cs typeface="Times New Roman" panose="02020603050405020304" pitchFamily="18" charset="0"/>
              </a:rPr>
              <a:t>Le minerai est soumis à une calcination à 750°C pour décomposer le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(SO4)</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le produit des sulfates est traité par le procédé Bayer. L’hydrate obtenu est lavé pour extraire les sulfates alcalins, récupérer après traitement au chlorure de sodium sous forme de potassium de sodium, on récupère des quantités importantes de l’acide sulfurique. </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L’alumine </a:t>
            </a:r>
            <a:r>
              <a:rPr lang="fr-FR" sz="2400" dirty="0" smtClean="0">
                <a:latin typeface="Times New Roman" panose="02020603050405020304" pitchFamily="18" charset="0"/>
                <a:cs typeface="Times New Roman" panose="02020603050405020304" pitchFamily="18" charset="0"/>
              </a:rPr>
              <a:t>obtenue </a:t>
            </a:r>
            <a:r>
              <a:rPr lang="fr-FR" sz="2400" dirty="0">
                <a:latin typeface="Times New Roman" panose="02020603050405020304" pitchFamily="18" charset="0"/>
                <a:cs typeface="Times New Roman" panose="02020603050405020304" pitchFamily="18" charset="0"/>
              </a:rPr>
              <a:t>à la qualité de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 </a:t>
            </a:r>
            <a:r>
              <a:rPr lang="fr-FR" sz="2400" dirty="0">
                <a:latin typeface="Times New Roman" panose="02020603050405020304" pitchFamily="18" charset="0"/>
                <a:cs typeface="Times New Roman" panose="02020603050405020304" pitchFamily="18" charset="0"/>
              </a:rPr>
              <a:t>broyée, mais le procédé est gros consommateur d’énergie thermique.  </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71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49275"/>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Procédé Bayer</a:t>
            </a:r>
            <a:endParaRPr lang="en-US"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914400"/>
            <a:ext cx="10515600" cy="5394960"/>
          </a:xfrm>
        </p:spPr>
        <p:txBody>
          <a:bodyPr>
            <a:normAutofit fontScale="92500"/>
          </a:bodyPr>
          <a:lstStyle/>
          <a:p>
            <a:pPr marL="0" indent="0">
              <a:buNone/>
            </a:pPr>
            <a:r>
              <a:rPr lang="fr-FR" sz="2400" dirty="0">
                <a:latin typeface="Times New Roman" panose="02020603050405020304" pitchFamily="18" charset="0"/>
                <a:cs typeface="Times New Roman" panose="02020603050405020304" pitchFamily="18" charset="0"/>
              </a:rPr>
              <a:t>C’est en 1887 que Bayer de nationalité Autrichienne mais travaillant en Russie, dépose son brevet de fabrication d’Al dans tous les pays qui s’était lancer dans la production d’Al à partir de la bauxite et d’autres matières semblables contenant de l’alumine.</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Le principe de base de ce procédé est la dissolution de l’alumine contenue dans la bauxite par la soude caustique, la séparation des impuretés insolubles (boues rouges) et la composition des solutions pour précipiter l’hydrate d’alumine, cela implique un certain nombre d’opérations telles que : concassage, broyage, attaque à haute température 107-108°C, dessablage, décantation, filtration rouge ou de contrôle, échange, décomposition(précipitation) de l’alumine avec un stade ultérieur  de calcination.</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Pour obtenir l’alumine utilisable dans les cuves d’électrolyse, cette fabrication en outre de la bauxite consommatrice de l’énergie, d’eau et soude étant assez variable en fonction de la nature de la bauxite traitée par exemple : les consommations spécifiques (pour 1t de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il faut environ 2,1-2,2t de bauxite, soude 80-100Kg/l, eau (vapeur d’eau ≤ 7t), fioul ou mazout 80-250 kg dont 100 kg pour la calcination, énergie électrique  environ 200 ka, le produit calciné peut contenir de 99,3-99,5% Al</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1859361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49275"/>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Procédé Bayer</a:t>
            </a:r>
            <a:endParaRPr lang="en-US" dirty="0"/>
          </a:p>
        </p:txBody>
      </p:sp>
      <p:sp>
        <p:nvSpPr>
          <p:cNvPr id="3" name="Espace réservé du contenu 2"/>
          <p:cNvSpPr>
            <a:spLocks noGrp="1"/>
          </p:cNvSpPr>
          <p:nvPr>
            <p:ph idx="1"/>
          </p:nvPr>
        </p:nvSpPr>
        <p:spPr>
          <a:xfrm>
            <a:off x="838200" y="1123406"/>
            <a:ext cx="10515600" cy="5053557"/>
          </a:xfrm>
        </p:spPr>
        <p:txBody>
          <a:bodyPr>
            <a:normAutofit/>
          </a:bodyPr>
          <a:lstStyle/>
          <a:p>
            <a:pPr marL="0" indent="0">
              <a:buNone/>
            </a:pPr>
            <a:r>
              <a:rPr lang="fr-FR" sz="2200" dirty="0">
                <a:latin typeface="Times New Roman" panose="02020603050405020304" pitchFamily="18" charset="0"/>
                <a:cs typeface="Times New Roman" panose="02020603050405020304" pitchFamily="18" charset="0"/>
              </a:rPr>
              <a:t>Dans la bauxite, l’alumine est présente sous forme d’hydrate :</a:t>
            </a:r>
            <a:endParaRPr lang="en-US" sz="2200" dirty="0">
              <a:latin typeface="Times New Roman" panose="02020603050405020304" pitchFamily="18" charset="0"/>
              <a:cs typeface="Times New Roman" panose="02020603050405020304" pitchFamily="18" charset="0"/>
            </a:endParaRPr>
          </a:p>
          <a:p>
            <a:pPr marL="0" lvl="0" indent="0" fontAlgn="auto">
              <a:buNone/>
            </a:pPr>
            <a:r>
              <a:rPr lang="fr-FR" sz="2200" dirty="0">
                <a:latin typeface="Times New Roman" panose="02020603050405020304" pitchFamily="18" charset="0"/>
                <a:cs typeface="Times New Roman" panose="02020603050405020304" pitchFamily="18" charset="0"/>
              </a:rPr>
              <a:t>Gibbsite : tri hydrate, Al</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.3H</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endParaRPr lang="en-US" sz="2200" dirty="0">
              <a:latin typeface="Times New Roman" panose="02020603050405020304" pitchFamily="18" charset="0"/>
              <a:cs typeface="Times New Roman" panose="02020603050405020304" pitchFamily="18" charset="0"/>
            </a:endParaRPr>
          </a:p>
          <a:p>
            <a:pPr marL="0" lvl="0" indent="0" fontAlgn="auto">
              <a:buNone/>
            </a:pPr>
            <a:r>
              <a:rPr lang="fr-FR" sz="2200" dirty="0">
                <a:latin typeface="Times New Roman" panose="02020603050405020304" pitchFamily="18" charset="0"/>
                <a:cs typeface="Times New Roman" panose="02020603050405020304" pitchFamily="18" charset="0"/>
              </a:rPr>
              <a:t>Bohémite ou diaspore : Al</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.H</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Pour extraire l’alumine de la bauxite, le procédé le plus simple est celui de Bayer. Le procédé Bayer est un procédé d’extraction à l’aide d’une solution concentrée d’hydroxyde de sodium à des températures relativement élevées comprises entre 106 à 240°C et à des pressions de 1-6 </a:t>
            </a:r>
            <a:r>
              <a:rPr lang="fr-FR" sz="2200" dirty="0" smtClean="0">
                <a:latin typeface="Times New Roman" panose="02020603050405020304" pitchFamily="18" charset="0"/>
                <a:cs typeface="Times New Roman" panose="02020603050405020304" pitchFamily="18" charset="0"/>
              </a:rPr>
              <a:t>atm. </a:t>
            </a:r>
            <a:r>
              <a:rPr lang="fr-FR" sz="2200" dirty="0">
                <a:latin typeface="Times New Roman" panose="02020603050405020304" pitchFamily="18" charset="0"/>
                <a:cs typeface="Times New Roman" panose="02020603050405020304" pitchFamily="18" charset="0"/>
              </a:rPr>
              <a:t>Il tire profit non seulement du caractère amphotère de Al</a:t>
            </a:r>
            <a:r>
              <a:rPr lang="fr-FR" sz="2200" baseline="30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 mais aussi de la solubilité de l’alumine en tetrahydroxyde d’aluminate Al(OH)</a:t>
            </a:r>
            <a:r>
              <a:rPr lang="fr-FR" sz="2200" baseline="30000" dirty="0">
                <a:latin typeface="Times New Roman" panose="02020603050405020304" pitchFamily="18" charset="0"/>
                <a:cs typeface="Times New Roman" panose="02020603050405020304" pitchFamily="18" charset="0"/>
              </a:rPr>
              <a:t>-</a:t>
            </a:r>
            <a:r>
              <a:rPr lang="fr-FR" sz="2200" baseline="-25000" dirty="0">
                <a:latin typeface="Times New Roman" panose="02020603050405020304" pitchFamily="18" charset="0"/>
                <a:cs typeface="Times New Roman" panose="02020603050405020304" pitchFamily="18" charset="0"/>
              </a:rPr>
              <a:t>4</a:t>
            </a:r>
            <a:r>
              <a:rPr lang="fr-FR" sz="2200" dirty="0">
                <a:latin typeface="Times New Roman" panose="02020603050405020304" pitchFamily="18" charset="0"/>
                <a:cs typeface="Times New Roman" panose="02020603050405020304" pitchFamily="18" charset="0"/>
              </a:rPr>
              <a:t> dans la solution d’hydroxyde de sodium par rapport aux autres constituants qui ne se dissolvent pas </a:t>
            </a:r>
            <a:r>
              <a:rPr lang="fr-FR" sz="2200" b="1" dirty="0">
                <a:latin typeface="Times New Roman" panose="02020603050405020304" pitchFamily="18" charset="0"/>
                <a:cs typeface="Times New Roman" panose="02020603050405020304" pitchFamily="18" charset="0"/>
              </a:rPr>
              <a:t>(</a:t>
            </a:r>
            <a:r>
              <a:rPr lang="fr-FR" sz="2200" b="1" dirty="0" err="1">
                <a:latin typeface="Times New Roman" panose="02020603050405020304" pitchFamily="18" charset="0"/>
                <a:cs typeface="Times New Roman" panose="02020603050405020304" pitchFamily="18" charset="0"/>
              </a:rPr>
              <a:t>Rai.S</a:t>
            </a:r>
            <a:r>
              <a:rPr lang="fr-FR" sz="2200" b="1" dirty="0">
                <a:latin typeface="Times New Roman" panose="02020603050405020304" pitchFamily="18" charset="0"/>
                <a:cs typeface="Times New Roman" panose="02020603050405020304" pitchFamily="18" charset="0"/>
              </a:rPr>
              <a:t> et al.,2012</a:t>
            </a:r>
            <a:r>
              <a:rPr lang="fr-FR"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En effet, la soude caustique ou hydroxyde de sodium est une base forte qui fournit des ions hydroxyde :</a:t>
            </a:r>
            <a:endParaRPr lang="en-US" sz="2200" dirty="0">
              <a:latin typeface="Times New Roman" panose="02020603050405020304" pitchFamily="18" charset="0"/>
              <a:cs typeface="Times New Roman" panose="02020603050405020304" pitchFamily="18" charset="0"/>
            </a:endParaRPr>
          </a:p>
          <a:p>
            <a:pPr marL="0" indent="0">
              <a:buNone/>
            </a:pPr>
            <a:r>
              <a:rPr lang="fr-FR" dirty="0" smtClean="0"/>
              <a:t>NaOH           </a:t>
            </a:r>
            <a:r>
              <a:rPr lang="fr-FR" dirty="0"/>
              <a:t>Na</a:t>
            </a:r>
            <a:r>
              <a:rPr lang="fr-FR" baseline="30000" dirty="0"/>
              <a:t>+</a:t>
            </a:r>
            <a:r>
              <a:rPr lang="fr-FR" dirty="0"/>
              <a:t> + OH</a:t>
            </a:r>
            <a:r>
              <a:rPr lang="fr-FR" baseline="30000" dirty="0"/>
              <a:t>-</a:t>
            </a:r>
            <a:r>
              <a:rPr lang="fr-FR" dirty="0"/>
              <a:t>.</a:t>
            </a:r>
            <a:endParaRPr lang="en-US" dirty="0"/>
          </a:p>
        </p:txBody>
      </p:sp>
      <p:cxnSp>
        <p:nvCxnSpPr>
          <p:cNvPr id="8" name="Connecteur droit avec flèche 7"/>
          <p:cNvCxnSpPr/>
          <p:nvPr/>
        </p:nvCxnSpPr>
        <p:spPr>
          <a:xfrm>
            <a:off x="1606732" y="5956662"/>
            <a:ext cx="5747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976688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653778"/>
          </a:xfrm>
        </p:spPr>
        <p:txBody>
          <a:bodyPr>
            <a:normAutofit/>
          </a:bodyPr>
          <a:lstStyle/>
          <a:p>
            <a:pPr algn="ctr"/>
            <a:r>
              <a:rPr lang="fr-FR" b="1" dirty="0">
                <a:latin typeface="Times New Roman" panose="02020603050405020304" pitchFamily="18" charset="0"/>
                <a:cs typeface="Times New Roman" panose="02020603050405020304" pitchFamily="18" charset="0"/>
              </a:rPr>
              <a:t>Procédé Bayer</a:t>
            </a:r>
            <a:endParaRPr lang="en-US" dirty="0"/>
          </a:p>
        </p:txBody>
      </p:sp>
      <p:sp>
        <p:nvSpPr>
          <p:cNvPr id="3" name="Espace réservé du contenu 2"/>
          <p:cNvSpPr>
            <a:spLocks noGrp="1"/>
          </p:cNvSpPr>
          <p:nvPr>
            <p:ph idx="1"/>
          </p:nvPr>
        </p:nvSpPr>
        <p:spPr>
          <a:xfrm>
            <a:off x="838200" y="1136469"/>
            <a:ext cx="10515600" cy="5040494"/>
          </a:xfrm>
        </p:spPr>
        <p:txBody>
          <a:bodyPr>
            <a:normAutofit/>
          </a:bodyPr>
          <a:lstStyle/>
          <a:p>
            <a:pPr marL="0" indent="0">
              <a:buNone/>
            </a:pPr>
            <a:r>
              <a:rPr lang="fr-FR" sz="2400" dirty="0">
                <a:latin typeface="Times New Roman" panose="02020603050405020304" pitchFamily="18" charset="0"/>
                <a:cs typeface="Times New Roman" panose="02020603050405020304" pitchFamily="18" charset="0"/>
              </a:rPr>
              <a:t>A chaud, la soude dissout l’alumine alors que les impuretés (oxyde de fer, silice, oxydes divers), restent insolubles. Les conditions de digestion, telles que : la température, la concentration de la liqueur, le temps de séjour et la pression dépendent de la composition minéralogique de la bauxite. En plus, en raison de la solubilité des minéraux silicatés, tels que la kaolinite, une étape de pré-dessilicatation est souvent prévue pour minimiser la consommation de la soude par la silice associée à des pertes importantes du Na</a:t>
            </a:r>
            <a:r>
              <a:rPr lang="fr-FR" sz="2400" baseline="30000" dirty="0">
                <a:latin typeface="Times New Roman" panose="02020603050405020304" pitchFamily="18" charset="0"/>
                <a:cs typeface="Times New Roman" panose="02020603050405020304" pitchFamily="18" charset="0"/>
              </a:rPr>
              <a:t>+</a:t>
            </a:r>
            <a:r>
              <a:rPr lang="fr-FR" sz="2400" dirty="0">
                <a:latin typeface="Times New Roman" panose="02020603050405020304" pitchFamily="18" charset="0"/>
                <a:cs typeface="Times New Roman" panose="02020603050405020304" pitchFamily="18" charset="0"/>
              </a:rPr>
              <a:t> et</a:t>
            </a:r>
            <a:r>
              <a:rPr lang="fr-FR" sz="2400" baseline="300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Al</a:t>
            </a:r>
            <a:r>
              <a:rPr lang="fr-FR" sz="2400" baseline="30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due à la formation des silicoaluminates de sodium par la réaction des silicates et hydroxydes de sodium, ce qui pourrait engendrer d’énormes perte de la production d’alumine. Les impuretés : oxyde de fer, et divers silicates hydratés, sont séparées de la liqueur d’alumine par décantation et filtration formant un déchet toxique très alcalin riche en hydroxyde de sodium communément appelés boue rouge (</a:t>
            </a:r>
            <a:r>
              <a:rPr lang="fr-FR" sz="2400" b="1" dirty="0">
                <a:latin typeface="Times New Roman" panose="02020603050405020304" pitchFamily="18" charset="0"/>
                <a:cs typeface="Times New Roman" panose="02020603050405020304" pitchFamily="18" charset="0"/>
              </a:rPr>
              <a:t>Jamieson E et al.,2017</a:t>
            </a:r>
            <a:r>
              <a:rPr lang="fr-F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fr-FR" dirty="0"/>
              <a:t> Le procédé comprend </a:t>
            </a:r>
            <a:r>
              <a:rPr lang="fr-FR" dirty="0" smtClean="0"/>
              <a:t>les étapes suivantes:</a:t>
            </a:r>
            <a:endParaRPr lang="en-US" dirty="0"/>
          </a:p>
        </p:txBody>
      </p:sp>
    </p:spTree>
    <p:extLst>
      <p:ext uri="{BB962C8B-B14F-4D97-AF65-F5344CB8AC3E}">
        <p14:creationId xmlns:p14="http://schemas.microsoft.com/office/powerpoint/2010/main" val="3059782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11185" y="169817"/>
            <a:ext cx="7369629" cy="600891"/>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ETAPES DU PROCEDE BAYER</a:t>
            </a:r>
            <a:endParaRPr lang="en-US"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770709" y="770708"/>
            <a:ext cx="11064240" cy="6087291"/>
          </a:xfrm>
        </p:spPr>
        <p:txBody>
          <a:bodyPr/>
          <a:lstStyle/>
          <a:p>
            <a:pPr lvl="0"/>
            <a:r>
              <a:rPr lang="fr-FR" sz="2400" b="1" dirty="0" smtClean="0">
                <a:latin typeface="Times New Roman" panose="02020603050405020304" pitchFamily="18" charset="0"/>
                <a:cs typeface="Times New Roman" panose="02020603050405020304" pitchFamily="18" charset="0"/>
              </a:rPr>
              <a:t>Broyage de la bauxite</a:t>
            </a:r>
            <a:endParaRPr lang="en-US" sz="2400" dirty="0" smtClean="0">
              <a:latin typeface="Times New Roman" panose="02020603050405020304" pitchFamily="18" charset="0"/>
              <a:cs typeface="Times New Roman" panose="02020603050405020304" pitchFamily="18" charset="0"/>
            </a:endParaRPr>
          </a:p>
          <a:p>
            <a:pPr marL="0" indent="0">
              <a:buNone/>
            </a:pPr>
            <a:r>
              <a:rPr lang="fr-FR" sz="2400" dirty="0" smtClean="0">
                <a:latin typeface="Times New Roman" panose="02020603050405020304" pitchFamily="18" charset="0"/>
                <a:cs typeface="Times New Roman" panose="02020603050405020304" pitchFamily="18" charset="0"/>
              </a:rPr>
              <a:t>L’étape de broyage de la bauxite dans le procédé Bayer, consiste à libérer physiquement les grains d’alumine des autres grains considérés comme impuretés. En plus de libérer les grains, le broyage permet de diminuer la taille des grains d’alumine pour une meilleure attaque par la soude. Le broyage est effectué dans un broyeur à boulets ou à barres, en voie humide avec ajout d’un certain volume de liqueur de soude.</a:t>
            </a:r>
            <a:endParaRPr lang="en-US" sz="2400" dirty="0" smtClean="0">
              <a:latin typeface="Times New Roman" panose="02020603050405020304" pitchFamily="18" charset="0"/>
              <a:cs typeface="Times New Roman" panose="02020603050405020304" pitchFamily="18" charset="0"/>
            </a:endParaRPr>
          </a:p>
          <a:p>
            <a:pPr marL="0" indent="0">
              <a:buNone/>
            </a:pPr>
            <a:r>
              <a:rPr lang="fr-FR" sz="2000"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Broyeur à barres</a:t>
            </a:r>
          </a:p>
        </p:txBody>
      </p:sp>
      <p:pic>
        <p:nvPicPr>
          <p:cNvPr id="4" name="Image 3" descr="C:\Users\toshiba\Desktop\photo kandas\IMG-20201007-WA00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185" y="3592284"/>
            <a:ext cx="5531032" cy="3174275"/>
          </a:xfrm>
          <a:prstGeom prst="rect">
            <a:avLst/>
          </a:prstGeom>
          <a:noFill/>
          <a:ln>
            <a:noFill/>
          </a:ln>
        </p:spPr>
      </p:pic>
    </p:spTree>
    <p:extLst>
      <p:ext uri="{BB962C8B-B14F-4D97-AF65-F5344CB8AC3E}">
        <p14:creationId xmlns:p14="http://schemas.microsoft.com/office/powerpoint/2010/main" val="11035718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29994"/>
            <a:ext cx="10515600" cy="614589"/>
          </a:xfrm>
        </p:spPr>
        <p:txBody>
          <a:bodyPr>
            <a:normAutofit/>
          </a:bodyPr>
          <a:lstStyle/>
          <a:p>
            <a:pPr algn="ctr"/>
            <a:r>
              <a:rPr lang="fr-FR" sz="2800" b="1" dirty="0">
                <a:latin typeface="Times New Roman" panose="02020603050405020304" pitchFamily="18" charset="0"/>
                <a:cs typeface="Times New Roman" panose="02020603050405020304" pitchFamily="18" charset="0"/>
              </a:rPr>
              <a:t>ETAPES DU PROCEDE BAYER</a:t>
            </a:r>
            <a:endParaRPr lang="en-US" sz="2800" dirty="0"/>
          </a:p>
        </p:txBody>
      </p:sp>
      <p:sp>
        <p:nvSpPr>
          <p:cNvPr id="4" name="Espace réservé du contenu 3"/>
          <p:cNvSpPr>
            <a:spLocks noGrp="1"/>
          </p:cNvSpPr>
          <p:nvPr>
            <p:ph idx="1"/>
          </p:nvPr>
        </p:nvSpPr>
        <p:spPr>
          <a:xfrm>
            <a:off x="838200" y="744583"/>
            <a:ext cx="10515600" cy="5427255"/>
          </a:xfrm>
          <a:prstGeom prst="rect">
            <a:avLst/>
          </a:prstGeom>
        </p:spPr>
        <p:txBody>
          <a:bodyPr wrap="square">
            <a:spAutoFit/>
          </a:bodyPr>
          <a:lstStyle/>
          <a:p>
            <a:pPr marL="0" lvl="0" indent="0">
              <a:lnSpc>
                <a:spcPct val="107000"/>
              </a:lnSpc>
              <a:spcAft>
                <a:spcPts val="800"/>
              </a:spcAft>
              <a:buNone/>
            </a:pPr>
            <a:r>
              <a:rPr lang="fr-FR" b="1" dirty="0" smtClean="0">
                <a:latin typeface="Times New Roman" panose="02020603050405020304" pitchFamily="18" charset="0"/>
                <a:ea typeface="Times New Roman" panose="02020603050405020304" pitchFamily="18" charset="0"/>
              </a:rPr>
              <a:t>Dissolution(Attaque)</a:t>
            </a:r>
            <a:endParaRPr lang="en-US" dirty="0">
              <a:latin typeface="Times New Roman" panose="02020603050405020304" pitchFamily="18" charset="0"/>
              <a:ea typeface="Calibri" panose="020F0502020204030204" pitchFamily="34" charset="0"/>
            </a:endParaRPr>
          </a:p>
          <a:p>
            <a:pPr marL="0" indent="0">
              <a:lnSpc>
                <a:spcPct val="115000"/>
              </a:lnSpc>
              <a:spcAft>
                <a:spcPts val="1000"/>
              </a:spcAft>
              <a:buNone/>
            </a:pPr>
            <a:r>
              <a:rPr lang="fr-FR" sz="2000" dirty="0">
                <a:latin typeface="Times New Roman" panose="02020603050405020304" pitchFamily="18" charset="0"/>
                <a:ea typeface="Times New Roman" panose="02020603050405020304" pitchFamily="18" charset="0"/>
              </a:rPr>
              <a:t>Cette une opération au cours de laquelle, la liqueur de soude réagit avec l’alumine contenue dans la bauxite. Les conditions nécessaires à une bonne dissolution sont :</a:t>
            </a:r>
            <a:endParaRPr lang="en-US" sz="2000" dirty="0">
              <a:latin typeface="Times New Roman" panose="02020603050405020304" pitchFamily="18" charset="0"/>
              <a:ea typeface="Calibri" panose="020F0502020204030204" pitchFamily="34" charset="0"/>
            </a:endParaRPr>
          </a:p>
          <a:p>
            <a:pPr marL="342900" lvl="0" indent="-342900" algn="just">
              <a:lnSpc>
                <a:spcPct val="107000"/>
              </a:lnSpc>
              <a:spcAft>
                <a:spcPts val="0"/>
              </a:spcAft>
              <a:buFont typeface="Times New Roman" panose="02020603050405020304" pitchFamily="18" charset="0"/>
              <a:buChar char="-"/>
            </a:pPr>
            <a:r>
              <a:rPr lang="fr-FR" sz="2000" dirty="0">
                <a:latin typeface="Times New Roman" panose="02020603050405020304" pitchFamily="18" charset="0"/>
                <a:ea typeface="Times New Roman" panose="02020603050405020304" pitchFamily="18" charset="0"/>
              </a:rPr>
              <a:t>Une bauxite suffisamment broyée ;</a:t>
            </a:r>
            <a:endParaRPr lang="en-US" sz="2000" dirty="0">
              <a:latin typeface="Times New Roman" panose="02020603050405020304" pitchFamily="18" charset="0"/>
              <a:ea typeface="Calibri" panose="020F0502020204030204" pitchFamily="34" charset="0"/>
            </a:endParaRPr>
          </a:p>
          <a:p>
            <a:pPr marL="342900" lvl="0" indent="-342900" algn="just">
              <a:lnSpc>
                <a:spcPct val="107000"/>
              </a:lnSpc>
              <a:spcAft>
                <a:spcPts val="800"/>
              </a:spcAft>
              <a:buFont typeface="Times New Roman" panose="02020603050405020304" pitchFamily="18" charset="0"/>
              <a:buChar char="-"/>
            </a:pPr>
            <a:r>
              <a:rPr lang="fr-FR" sz="2000" dirty="0">
                <a:latin typeface="Times New Roman" panose="02020603050405020304" pitchFamily="18" charset="0"/>
                <a:ea typeface="Times New Roman" panose="02020603050405020304" pitchFamily="18" charset="0"/>
              </a:rPr>
              <a:t>Une liqueur de soude suffisamment concentrée</a:t>
            </a:r>
            <a:r>
              <a:rPr lang="fr-FR" sz="2000" dirty="0" smtClean="0">
                <a:latin typeface="Times New Roman" panose="02020603050405020304" pitchFamily="18" charset="0"/>
                <a:ea typeface="Times New Roman" panose="02020603050405020304" pitchFamily="18" charset="0"/>
              </a:rPr>
              <a:t>.</a:t>
            </a:r>
            <a:endParaRPr lang="en-US" sz="2000" dirty="0" smtClean="0">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pPr>
            <a:r>
              <a:rPr lang="fr-FR" sz="2000" dirty="0" smtClean="0">
                <a:latin typeface="Times New Roman" panose="02020603050405020304" pitchFamily="18" charset="0"/>
                <a:ea typeface="Calibri" panose="020F0502020204030204" pitchFamily="34" charset="0"/>
              </a:rPr>
              <a:t>Un temps de séjour suffisant</a:t>
            </a:r>
          </a:p>
          <a:p>
            <a:pPr marL="342900" lvl="0" indent="-342900" algn="just">
              <a:lnSpc>
                <a:spcPct val="107000"/>
              </a:lnSpc>
              <a:spcAft>
                <a:spcPts val="800"/>
              </a:spcAft>
              <a:buFont typeface="Times New Roman" panose="02020603050405020304" pitchFamily="18" charset="0"/>
              <a:buChar char="-"/>
            </a:pPr>
            <a:r>
              <a:rPr lang="fr-FR" sz="2000" dirty="0" smtClean="0">
                <a:latin typeface="Times New Roman" panose="02020603050405020304" pitchFamily="18" charset="0"/>
                <a:ea typeface="Calibri" panose="020F0502020204030204" pitchFamily="34" charset="0"/>
              </a:rPr>
              <a:t>Une agitation violente</a:t>
            </a:r>
            <a:r>
              <a:rPr lang="fr-FR" sz="2000" dirty="0">
                <a:latin typeface="Times New Roman" panose="02020603050405020304" pitchFamily="18" charset="0"/>
                <a:ea typeface="Calibri" panose="020F0502020204030204" pitchFamily="34" charset="0"/>
              </a:rPr>
              <a:t> </a:t>
            </a:r>
            <a:r>
              <a:rPr lang="fr-FR" sz="2000" dirty="0" smtClean="0">
                <a:latin typeface="Times New Roman" panose="02020603050405020304" pitchFamily="18" charset="0"/>
                <a:ea typeface="Calibri" panose="020F0502020204030204" pitchFamily="34" charset="0"/>
              </a:rPr>
              <a:t>et une bonne pression</a:t>
            </a:r>
          </a:p>
          <a:p>
            <a:pPr marL="0" indent="0">
              <a:buNone/>
            </a:pPr>
            <a:r>
              <a:rPr lang="fr-FR" sz="2000" dirty="0">
                <a:latin typeface="Times New Roman" panose="02020603050405020304" pitchFamily="18" charset="0"/>
                <a:cs typeface="Times New Roman" panose="02020603050405020304" pitchFamily="18" charset="0"/>
              </a:rPr>
              <a:t>Cette réaction endothermique qui s’effectue comme suit :</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Al</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.3H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 + 2NaOH    &lt;=&gt;   2NaAlO</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 </a:t>
            </a:r>
            <a:r>
              <a:rPr lang="en-US" sz="1800" dirty="0">
                <a:latin typeface="Times New Roman" panose="02020603050405020304" pitchFamily="18" charset="0"/>
                <a:cs typeface="Times New Roman" panose="02020603050405020304" pitchFamily="18" charset="0"/>
              </a:rPr>
              <a:t>4H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 (1)</a:t>
            </a:r>
          </a:p>
          <a:p>
            <a:pPr marL="0" lvl="0" indent="0" algn="just">
              <a:lnSpc>
                <a:spcPct val="107000"/>
              </a:lnSpc>
              <a:spcAft>
                <a:spcPts val="800"/>
              </a:spcAft>
              <a:buNone/>
            </a:pPr>
            <a:endParaRPr lang="fr-FR" sz="1800" dirty="0" smtClean="0">
              <a:latin typeface="Times New Roman" panose="02020603050405020304" pitchFamily="18" charset="0"/>
              <a:ea typeface="Calibri" panose="020F0502020204030204" pitchFamily="34" charset="0"/>
            </a:endParaRPr>
          </a:p>
          <a:p>
            <a:pPr marL="342900" lvl="0" indent="-342900" algn="just">
              <a:lnSpc>
                <a:spcPct val="107000"/>
              </a:lnSpc>
              <a:spcAft>
                <a:spcPts val="800"/>
              </a:spcAft>
              <a:buFont typeface="Times New Roman" panose="02020603050405020304" pitchFamily="18" charset="0"/>
              <a:buChar char="-"/>
            </a:pP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87917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389965"/>
            <a:ext cx="10515600" cy="376517"/>
          </a:xfrm>
        </p:spPr>
        <p:txBody>
          <a:bodyPr>
            <a:normAutofit fontScale="90000"/>
          </a:bodyPr>
          <a:lstStyle/>
          <a:p>
            <a:pPr lvl="0"/>
            <a:r>
              <a:rPr lang="fr-FR" b="1" dirty="0">
                <a:latin typeface="Times New Roman" panose="02020603050405020304" pitchFamily="18" charset="0"/>
                <a:ea typeface="Times New Roman" panose="02020603050405020304" pitchFamily="18" charset="0"/>
              </a:rPr>
              <a:t>Dissolution(Attaque)</a:t>
            </a: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endParaRPr lang="en-US" dirty="0"/>
          </a:p>
        </p:txBody>
      </p:sp>
      <p:sp>
        <p:nvSpPr>
          <p:cNvPr id="3" name="Espace réservé du contenu 2"/>
          <p:cNvSpPr>
            <a:spLocks noGrp="1"/>
          </p:cNvSpPr>
          <p:nvPr>
            <p:ph idx="1"/>
          </p:nvPr>
        </p:nvSpPr>
        <p:spPr>
          <a:xfrm>
            <a:off x="663388" y="914400"/>
            <a:ext cx="10515600" cy="4922929"/>
          </a:xfrm>
        </p:spPr>
        <p:txBody>
          <a:bodyPr>
            <a:normAutofit/>
          </a:bodyPr>
          <a:lstStyle/>
          <a:p>
            <a:pPr marL="0" indent="0">
              <a:buNone/>
            </a:pPr>
            <a:r>
              <a:rPr lang="fr-FR" sz="18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a:t>
            </a:r>
            <a:r>
              <a:rPr lang="fr-FR" sz="2400" dirty="0" smtClean="0">
                <a:latin typeface="Times New Roman" panose="02020603050405020304" pitchFamily="18" charset="0"/>
                <a:cs typeface="Times New Roman" panose="02020603050405020304" pitchFamily="18" charset="0"/>
              </a:rPr>
              <a:t>a </a:t>
            </a:r>
            <a:r>
              <a:rPr lang="fr-FR" sz="2400" dirty="0">
                <a:latin typeface="Times New Roman" panose="02020603050405020304" pitchFamily="18" charset="0"/>
                <a:cs typeface="Times New Roman" panose="02020603050405020304" pitchFamily="18" charset="0"/>
              </a:rPr>
              <a:t>vitesse de cette opération dépend de la composition minéralogique de la bauxite.</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Les paramètres caractérisant la dissolution sont les suivants</a:t>
            </a:r>
            <a:endParaRPr lang="en-US" sz="24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GIBBSITE: AL</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a:t>
            </a:r>
            <a:r>
              <a:rPr lang="en-US" sz="1800" baseline="-25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3H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                                        BOEHMITE (b). </a:t>
            </a:r>
            <a:r>
              <a:rPr lang="en-US" sz="1800" dirty="0" smtClean="0">
                <a:latin typeface="Times New Roman" panose="02020603050405020304" pitchFamily="18" charset="0"/>
                <a:cs typeface="Times New Roman" panose="02020603050405020304" pitchFamily="18" charset="0"/>
              </a:rPr>
              <a:t>DIASPORE </a:t>
            </a:r>
            <a:r>
              <a:rPr lang="en-US" sz="1800" dirty="0">
                <a:latin typeface="Times New Roman" panose="02020603050405020304" pitchFamily="18" charset="0"/>
                <a:cs typeface="Times New Roman" panose="02020603050405020304" pitchFamily="18" charset="0"/>
              </a:rPr>
              <a:t>(α) : AL</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a:t>
            </a:r>
            <a:r>
              <a:rPr lang="en-US" sz="1800" baseline="-25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H</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O</a:t>
            </a:r>
          </a:p>
          <a:p>
            <a:r>
              <a:rPr lang="en-US" sz="1800" dirty="0">
                <a:latin typeface="Times New Roman" panose="02020603050405020304" pitchFamily="18" charset="0"/>
                <a:cs typeface="Times New Roman" panose="02020603050405020304" pitchFamily="18" charset="0"/>
              </a:rPr>
              <a:t>T</a:t>
            </a:r>
            <a:r>
              <a:rPr lang="en-US" sz="1800" baseline="30000" dirty="0">
                <a:latin typeface="Times New Roman" panose="02020603050405020304" pitchFamily="18" charset="0"/>
                <a:cs typeface="Times New Roman" panose="02020603050405020304" pitchFamily="18" charset="0"/>
              </a:rPr>
              <a:t>o </a:t>
            </a:r>
            <a:r>
              <a:rPr lang="en-US" sz="1800" dirty="0">
                <a:latin typeface="Times New Roman" panose="02020603050405020304" pitchFamily="18" charset="0"/>
                <a:cs typeface="Times New Roman" panose="02020603050405020304" pitchFamily="18" charset="0"/>
              </a:rPr>
              <a:t>≈105</a:t>
            </a:r>
            <a:r>
              <a:rPr lang="en-US" sz="1800" baseline="30000" dirty="0">
                <a:latin typeface="Times New Roman" panose="02020603050405020304" pitchFamily="18" charset="0"/>
                <a:cs typeface="Times New Roman" panose="02020603050405020304" pitchFamily="18" charset="0"/>
              </a:rPr>
              <a:t>o</a:t>
            </a:r>
            <a:r>
              <a:rPr lang="en-US" sz="1800" dirty="0">
                <a:latin typeface="Times New Roman" panose="02020603050405020304" pitchFamily="18" charset="0"/>
                <a:cs typeface="Times New Roman" panose="02020603050405020304" pitchFamily="18" charset="0"/>
              </a:rPr>
              <a:t>c                                                                                       t</a:t>
            </a:r>
            <a:r>
              <a:rPr lang="en-US" sz="1800" baseline="30000" dirty="0">
                <a:latin typeface="Times New Roman" panose="02020603050405020304" pitchFamily="18" charset="0"/>
                <a:cs typeface="Times New Roman" panose="02020603050405020304" pitchFamily="18" charset="0"/>
              </a:rPr>
              <a:t>o</a:t>
            </a:r>
            <a:r>
              <a:rPr lang="en-US" sz="1800" dirty="0">
                <a:latin typeface="Times New Roman" panose="02020603050405020304" pitchFamily="18" charset="0"/>
                <a:cs typeface="Times New Roman" panose="02020603050405020304" pitchFamily="18" charset="0"/>
              </a:rPr>
              <a:t> =160÷250</a:t>
            </a:r>
            <a:r>
              <a:rPr lang="en-US" sz="1800" baseline="30000" dirty="0">
                <a:latin typeface="Times New Roman" panose="02020603050405020304" pitchFamily="18" charset="0"/>
                <a:cs typeface="Times New Roman" panose="02020603050405020304" pitchFamily="18" charset="0"/>
              </a:rPr>
              <a:t>o</a:t>
            </a:r>
            <a:r>
              <a:rPr lang="en-US" sz="1800" dirty="0">
                <a:latin typeface="Times New Roman" panose="02020603050405020304" pitchFamily="18" charset="0"/>
                <a:cs typeface="Times New Roman" panose="02020603050405020304" pitchFamily="18" charset="0"/>
              </a:rPr>
              <a:t>c   </a:t>
            </a:r>
          </a:p>
          <a:p>
            <a:r>
              <a:rPr lang="en-US" sz="1800" dirty="0">
                <a:latin typeface="Times New Roman" panose="02020603050405020304" pitchFamily="18" charset="0"/>
                <a:cs typeface="Times New Roman" panose="02020603050405020304" pitchFamily="18" charset="0"/>
              </a:rPr>
              <a:t>P</a:t>
            </a:r>
            <a:r>
              <a:rPr lang="en-US" sz="1800" baseline="30000" dirty="0">
                <a:latin typeface="Times New Roman" panose="02020603050405020304" pitchFamily="18" charset="0"/>
                <a:cs typeface="Times New Roman" panose="02020603050405020304" pitchFamily="18" charset="0"/>
              </a:rPr>
              <a:t>o</a:t>
            </a:r>
            <a:r>
              <a:rPr lang="en-US" sz="1800" dirty="0">
                <a:latin typeface="Times New Roman" panose="02020603050405020304" pitchFamily="18" charset="0"/>
                <a:cs typeface="Times New Roman" panose="02020603050405020304" pitchFamily="18" charset="0"/>
              </a:rPr>
              <a:t>= 1at                                                                                           P</a:t>
            </a:r>
            <a:r>
              <a:rPr lang="en-US" sz="1800" baseline="30000" dirty="0">
                <a:latin typeface="Times New Roman" panose="02020603050405020304" pitchFamily="18" charset="0"/>
                <a:cs typeface="Times New Roman" panose="02020603050405020304" pitchFamily="18" charset="0"/>
              </a:rPr>
              <a:t>o </a:t>
            </a:r>
            <a:r>
              <a:rPr lang="en-US" sz="1800" dirty="0">
                <a:latin typeface="Times New Roman" panose="02020603050405020304" pitchFamily="18" charset="0"/>
                <a:cs typeface="Times New Roman" panose="02020603050405020304" pitchFamily="18" charset="0"/>
              </a:rPr>
              <a:t>= 5÷20at                  </a:t>
            </a: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r>
              <a:rPr lang="en-US" sz="1800" dirty="0" err="1">
                <a:latin typeface="Times New Roman" panose="02020603050405020304" pitchFamily="18" charset="0"/>
                <a:cs typeface="Times New Roman" panose="02020603050405020304" pitchFamily="18" charset="0"/>
              </a:rPr>
              <a:t>CNaOH</a:t>
            </a:r>
            <a:r>
              <a:rPr lang="en-US" sz="1800" dirty="0">
                <a:latin typeface="Times New Roman" panose="02020603050405020304" pitchFamily="18" charset="0"/>
                <a:cs typeface="Times New Roman" panose="02020603050405020304" pitchFamily="18" charset="0"/>
              </a:rPr>
              <a:t> = 200g/l                                                                            </a:t>
            </a:r>
            <a:r>
              <a:rPr lang="en-US" sz="1800" dirty="0" err="1">
                <a:latin typeface="Times New Roman" panose="02020603050405020304" pitchFamily="18" charset="0"/>
                <a:cs typeface="Times New Roman" panose="02020603050405020304" pitchFamily="18" charset="0"/>
              </a:rPr>
              <a:t>CNaOH</a:t>
            </a:r>
            <a:r>
              <a:rPr lang="en-US" sz="1800" dirty="0">
                <a:latin typeface="Times New Roman" panose="02020603050405020304" pitchFamily="18" charset="0"/>
                <a:cs typeface="Times New Roman" panose="02020603050405020304" pitchFamily="18" charset="0"/>
              </a:rPr>
              <a:t> = 300 ÷350 g/l                                                                                                                                                    </a:t>
            </a:r>
          </a:p>
          <a:p>
            <a:r>
              <a:rPr lang="en-US" sz="1800" dirty="0">
                <a:latin typeface="Times New Roman" panose="02020603050405020304" pitchFamily="18" charset="0"/>
                <a:cs typeface="Times New Roman" panose="02020603050405020304" pitchFamily="18" charset="0"/>
              </a:rPr>
              <a:t>Ϩ</a:t>
            </a:r>
            <a:r>
              <a:rPr lang="fr-FR" sz="1800" dirty="0">
                <a:latin typeface="Times New Roman" panose="02020603050405020304" pitchFamily="18" charset="0"/>
                <a:cs typeface="Times New Roman" panose="02020603050405020304" pitchFamily="18" charset="0"/>
              </a:rPr>
              <a:t>=1h                                                                                                </a:t>
            </a:r>
            <a:r>
              <a:rPr lang="en-US" sz="1800" dirty="0">
                <a:latin typeface="Times New Roman" panose="02020603050405020304" pitchFamily="18" charset="0"/>
                <a:cs typeface="Times New Roman" panose="02020603050405020304" pitchFamily="18" charset="0"/>
              </a:rPr>
              <a:t>Ϩ</a:t>
            </a:r>
            <a:r>
              <a:rPr lang="fr-FR" sz="1800" dirty="0">
                <a:latin typeface="Times New Roman" panose="02020603050405020304" pitchFamily="18" charset="0"/>
                <a:cs typeface="Times New Roman" panose="02020603050405020304" pitchFamily="18" charset="0"/>
              </a:rPr>
              <a:t>= 2÷3h</a:t>
            </a: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24950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365126"/>
            <a:ext cx="11127377" cy="653778"/>
          </a:xfrm>
        </p:spPr>
        <p:txBody>
          <a:bodyPr>
            <a:normAutofit/>
          </a:bodyPr>
          <a:lstStyle/>
          <a:p>
            <a:r>
              <a:rPr lang="fr-FR" sz="2400" dirty="0">
                <a:latin typeface="Times New Roman" panose="02020603050405020304" pitchFamily="18" charset="0"/>
                <a:cs typeface="Times New Roman" panose="02020603050405020304" pitchFamily="18" charset="0"/>
              </a:rPr>
              <a:t>Schéma d’appareillage de l’atelier d’attaque (Rusal/Friguia)</a:t>
            </a:r>
            <a:endParaRPr lang="en-US" sz="24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018904"/>
            <a:ext cx="10892246" cy="5408022"/>
          </a:xfrm>
        </p:spPr>
        <p:txBody>
          <a:bodyPr/>
          <a:lstStyle/>
          <a:p>
            <a:pPr marL="0" indent="0">
              <a:buNone/>
            </a:pPr>
            <a:endParaRPr lang="en-US" dirty="0">
              <a:latin typeface="Times New Roman" panose="02020603050405020304" pitchFamily="18" charset="0"/>
              <a:cs typeface="Times New Roman" panose="02020603050405020304" pitchFamily="18" charset="0"/>
            </a:endParaRPr>
          </a:p>
        </p:txBody>
      </p:sp>
      <p:grpSp>
        <p:nvGrpSpPr>
          <p:cNvPr id="4" name="Groupe 3"/>
          <p:cNvGrpSpPr>
            <a:grpSpLocks/>
          </p:cNvGrpSpPr>
          <p:nvPr/>
        </p:nvGrpSpPr>
        <p:grpSpPr bwMode="auto">
          <a:xfrm>
            <a:off x="881706" y="1131105"/>
            <a:ext cx="9642776" cy="4658336"/>
            <a:chOff x="323" y="1059"/>
            <a:chExt cx="15253" cy="9231"/>
          </a:xfrm>
        </p:grpSpPr>
        <p:grpSp>
          <p:nvGrpSpPr>
            <p:cNvPr id="5" name="1334"/>
            <p:cNvGrpSpPr>
              <a:grpSpLocks/>
            </p:cNvGrpSpPr>
            <p:nvPr/>
          </p:nvGrpSpPr>
          <p:grpSpPr bwMode="auto">
            <a:xfrm>
              <a:off x="323" y="1059"/>
              <a:ext cx="15253" cy="9231"/>
              <a:chOff x="323" y="1347"/>
              <a:chExt cx="15253" cy="9231"/>
            </a:xfrm>
          </p:grpSpPr>
          <p:grpSp>
            <p:nvGrpSpPr>
              <p:cNvPr id="7" name="1335"/>
              <p:cNvGrpSpPr>
                <a:grpSpLocks/>
              </p:cNvGrpSpPr>
              <p:nvPr/>
            </p:nvGrpSpPr>
            <p:grpSpPr bwMode="auto">
              <a:xfrm>
                <a:off x="1682" y="2275"/>
                <a:ext cx="13894" cy="8303"/>
                <a:chOff x="1682" y="2381"/>
                <a:chExt cx="13894" cy="8303"/>
              </a:xfrm>
            </p:grpSpPr>
            <p:grpSp>
              <p:nvGrpSpPr>
                <p:cNvPr id="9" name="1336"/>
                <p:cNvGrpSpPr>
                  <a:grpSpLocks/>
                </p:cNvGrpSpPr>
                <p:nvPr/>
              </p:nvGrpSpPr>
              <p:grpSpPr bwMode="auto">
                <a:xfrm>
                  <a:off x="1682" y="2381"/>
                  <a:ext cx="13894" cy="8303"/>
                  <a:chOff x="1834" y="2343"/>
                  <a:chExt cx="13894" cy="8303"/>
                </a:xfrm>
              </p:grpSpPr>
              <p:sp>
                <p:nvSpPr>
                  <p:cNvPr id="12" name="1337"/>
                  <p:cNvSpPr>
                    <a:spLocks noChangeArrowheads="1"/>
                  </p:cNvSpPr>
                  <p:nvPr/>
                </p:nvSpPr>
                <p:spPr bwMode="auto">
                  <a:xfrm>
                    <a:off x="11482" y="8239"/>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nvGrpSpPr>
                  <p:cNvPr id="13" name="1338"/>
                  <p:cNvGrpSpPr>
                    <a:grpSpLocks/>
                  </p:cNvGrpSpPr>
                  <p:nvPr/>
                </p:nvGrpSpPr>
                <p:grpSpPr bwMode="auto">
                  <a:xfrm>
                    <a:off x="1834" y="2343"/>
                    <a:ext cx="13894" cy="8303"/>
                    <a:chOff x="1834" y="2343"/>
                    <a:chExt cx="13894" cy="8303"/>
                  </a:xfrm>
                </p:grpSpPr>
                <p:cxnSp>
                  <p:nvCxnSpPr>
                    <p:cNvPr id="14" name="1339"/>
                    <p:cNvCxnSpPr>
                      <a:cxnSpLocks noChangeShapeType="1"/>
                    </p:cNvCxnSpPr>
                    <p:nvPr/>
                  </p:nvCxnSpPr>
                  <p:spPr bwMode="auto">
                    <a:xfrm flipH="1">
                      <a:off x="10217" y="9257"/>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 name="1340"/>
                    <p:cNvCxnSpPr>
                      <a:cxnSpLocks noChangeShapeType="1"/>
                    </p:cNvCxnSpPr>
                    <p:nvPr/>
                  </p:nvCxnSpPr>
                  <p:spPr bwMode="auto">
                    <a:xfrm flipH="1">
                      <a:off x="7631" y="9498"/>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6" name="1341"/>
                    <p:cNvCxnSpPr>
                      <a:cxnSpLocks noChangeShapeType="1"/>
                    </p:cNvCxnSpPr>
                    <p:nvPr/>
                  </p:nvCxnSpPr>
                  <p:spPr bwMode="auto">
                    <a:xfrm flipV="1">
                      <a:off x="13230" y="10423"/>
                      <a:ext cx="163" cy="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17" name="1342"/>
                    <p:cNvGrpSpPr>
                      <a:grpSpLocks/>
                    </p:cNvGrpSpPr>
                    <p:nvPr/>
                  </p:nvGrpSpPr>
                  <p:grpSpPr bwMode="auto">
                    <a:xfrm>
                      <a:off x="1834" y="2343"/>
                      <a:ext cx="13894" cy="8303"/>
                      <a:chOff x="1834" y="2362"/>
                      <a:chExt cx="13894" cy="8303"/>
                    </a:xfrm>
                  </p:grpSpPr>
                  <p:cxnSp>
                    <p:nvCxnSpPr>
                      <p:cNvPr id="18" name="1343"/>
                      <p:cNvCxnSpPr>
                        <a:cxnSpLocks noChangeShapeType="1"/>
                      </p:cNvCxnSpPr>
                      <p:nvPr/>
                    </p:nvCxnSpPr>
                    <p:spPr bwMode="auto">
                      <a:xfrm flipH="1">
                        <a:off x="7503" y="8521"/>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9" name="1344"/>
                      <p:cNvSpPr>
                        <a:spLocks noChangeArrowheads="1"/>
                      </p:cNvSpPr>
                      <p:nvPr/>
                    </p:nvSpPr>
                    <p:spPr bwMode="auto">
                      <a:xfrm>
                        <a:off x="7838" y="7590"/>
                        <a:ext cx="1874" cy="4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200">
                            <a:effectLst/>
                            <a:latin typeface="Times New Roman" panose="02020603050405020304" pitchFamily="18" charset="0"/>
                            <a:ea typeface="Calibri" panose="020F0502020204030204" pitchFamily="34" charset="0"/>
                          </a:rPr>
                          <a:t>8 bacs d’attaque</a:t>
                        </a:r>
                        <a:endParaRPr lang="en-US" sz="1200">
                          <a:effectLst/>
                          <a:latin typeface="Times New Roman" panose="02020603050405020304" pitchFamily="18" charset="0"/>
                          <a:ea typeface="Calibri" panose="020F0502020204030204" pitchFamily="34" charset="0"/>
                        </a:endParaRPr>
                      </a:p>
                    </p:txBody>
                  </p:sp>
                  <p:sp>
                    <p:nvSpPr>
                      <p:cNvPr id="20" name="1345"/>
                      <p:cNvSpPr>
                        <a:spLocks noChangeArrowheads="1"/>
                      </p:cNvSpPr>
                      <p:nvPr/>
                    </p:nvSpPr>
                    <p:spPr bwMode="auto">
                      <a:xfrm>
                        <a:off x="10730" y="6749"/>
                        <a:ext cx="1008" cy="4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Pompe</a:t>
                        </a:r>
                        <a:endParaRPr lang="en-US" sz="1200">
                          <a:effectLst/>
                          <a:latin typeface="Times New Roman" panose="02020603050405020304" pitchFamily="18" charset="0"/>
                          <a:ea typeface="Calibri" panose="020F0502020204030204" pitchFamily="34" charset="0"/>
                        </a:endParaRPr>
                      </a:p>
                    </p:txBody>
                  </p:sp>
                  <p:grpSp>
                    <p:nvGrpSpPr>
                      <p:cNvPr id="21" name="1346"/>
                      <p:cNvGrpSpPr>
                        <a:grpSpLocks/>
                      </p:cNvGrpSpPr>
                      <p:nvPr/>
                    </p:nvGrpSpPr>
                    <p:grpSpPr bwMode="auto">
                      <a:xfrm>
                        <a:off x="1834" y="2362"/>
                        <a:ext cx="13894" cy="8303"/>
                        <a:chOff x="1834" y="2362"/>
                        <a:chExt cx="13894" cy="8303"/>
                      </a:xfrm>
                    </p:grpSpPr>
                    <p:cxnSp>
                      <p:nvCxnSpPr>
                        <p:cNvPr id="24" name="1347"/>
                        <p:cNvCxnSpPr>
                          <a:cxnSpLocks noChangeShapeType="1"/>
                        </p:cNvCxnSpPr>
                        <p:nvPr/>
                      </p:nvCxnSpPr>
                      <p:spPr bwMode="auto">
                        <a:xfrm flipH="1" flipV="1">
                          <a:off x="12778" y="10257"/>
                          <a:ext cx="9" cy="16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25" name="1348"/>
                        <p:cNvGrpSpPr>
                          <a:grpSpLocks/>
                        </p:cNvGrpSpPr>
                        <p:nvPr/>
                      </p:nvGrpSpPr>
                      <p:grpSpPr bwMode="auto">
                        <a:xfrm>
                          <a:off x="1834" y="2362"/>
                          <a:ext cx="13894" cy="8303"/>
                          <a:chOff x="1834" y="2362"/>
                          <a:chExt cx="13894" cy="8303"/>
                        </a:xfrm>
                      </p:grpSpPr>
                      <p:cxnSp>
                        <p:nvCxnSpPr>
                          <p:cNvPr id="26" name="1349"/>
                          <p:cNvCxnSpPr>
                            <a:cxnSpLocks noChangeShapeType="1"/>
                          </p:cNvCxnSpPr>
                          <p:nvPr/>
                        </p:nvCxnSpPr>
                        <p:spPr bwMode="auto">
                          <a:xfrm flipH="1" flipV="1">
                            <a:off x="11369" y="8966"/>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7" name="1350"/>
                          <p:cNvCxnSpPr>
                            <a:cxnSpLocks noChangeShapeType="1"/>
                          </p:cNvCxnSpPr>
                          <p:nvPr/>
                        </p:nvCxnSpPr>
                        <p:spPr bwMode="auto">
                          <a:xfrm flipH="1" flipV="1">
                            <a:off x="8811" y="9236"/>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8" name="1351"/>
                          <p:cNvCxnSpPr>
                            <a:cxnSpLocks noChangeShapeType="1"/>
                          </p:cNvCxnSpPr>
                          <p:nvPr/>
                        </p:nvCxnSpPr>
                        <p:spPr bwMode="auto">
                          <a:xfrm flipH="1" flipV="1">
                            <a:off x="6141" y="9380"/>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29" name="1352"/>
                          <p:cNvCxnSpPr>
                            <a:cxnSpLocks noChangeShapeType="1"/>
                          </p:cNvCxnSpPr>
                          <p:nvPr/>
                        </p:nvCxnSpPr>
                        <p:spPr bwMode="auto">
                          <a:xfrm>
                            <a:off x="4921" y="5232"/>
                            <a:ext cx="174" cy="21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30" name="1353"/>
                          <p:cNvGrpSpPr>
                            <a:grpSpLocks/>
                          </p:cNvGrpSpPr>
                          <p:nvPr/>
                        </p:nvGrpSpPr>
                        <p:grpSpPr bwMode="auto">
                          <a:xfrm>
                            <a:off x="1834" y="2362"/>
                            <a:ext cx="13894" cy="8303"/>
                            <a:chOff x="1834" y="2362"/>
                            <a:chExt cx="13894" cy="8303"/>
                          </a:xfrm>
                        </p:grpSpPr>
                        <p:cxnSp>
                          <p:nvCxnSpPr>
                            <p:cNvPr id="31" name="1354"/>
                            <p:cNvCxnSpPr>
                              <a:cxnSpLocks noChangeShapeType="1"/>
                            </p:cNvCxnSpPr>
                            <p:nvPr/>
                          </p:nvCxnSpPr>
                          <p:spPr bwMode="auto">
                            <a:xfrm>
                              <a:off x="13898" y="7985"/>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32" name="1355"/>
                            <p:cNvCxnSpPr>
                              <a:cxnSpLocks noChangeShapeType="1"/>
                            </p:cNvCxnSpPr>
                            <p:nvPr/>
                          </p:nvCxnSpPr>
                          <p:spPr bwMode="auto">
                            <a:xfrm flipH="1">
                              <a:off x="13783" y="8831"/>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33" name="1356"/>
                            <p:cNvCxnSpPr>
                              <a:cxnSpLocks noChangeShapeType="1"/>
                            </p:cNvCxnSpPr>
                            <p:nvPr/>
                          </p:nvCxnSpPr>
                          <p:spPr bwMode="auto">
                            <a:xfrm flipH="1" flipV="1">
                              <a:off x="12791" y="8830"/>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34" name="1357"/>
                            <p:cNvCxnSpPr>
                              <a:cxnSpLocks noChangeShapeType="1"/>
                            </p:cNvCxnSpPr>
                            <p:nvPr/>
                          </p:nvCxnSpPr>
                          <p:spPr bwMode="auto">
                            <a:xfrm flipH="1">
                              <a:off x="12913" y="8993"/>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35" name="1358"/>
                            <p:cNvCxnSpPr>
                              <a:cxnSpLocks noChangeShapeType="1"/>
                            </p:cNvCxnSpPr>
                            <p:nvPr/>
                          </p:nvCxnSpPr>
                          <p:spPr bwMode="auto">
                            <a:xfrm>
                              <a:off x="12794" y="7985"/>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36" name="1359"/>
                            <p:cNvCxnSpPr>
                              <a:cxnSpLocks noChangeShapeType="1"/>
                            </p:cNvCxnSpPr>
                            <p:nvPr/>
                          </p:nvCxnSpPr>
                          <p:spPr bwMode="auto">
                            <a:xfrm flipH="1">
                              <a:off x="12801" y="7983"/>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7" name="1360"/>
                            <p:cNvSpPr>
                              <a:spLocks noChangeArrowheads="1"/>
                            </p:cNvSpPr>
                            <p:nvPr/>
                          </p:nvSpPr>
                          <p:spPr bwMode="auto">
                            <a:xfrm>
                              <a:off x="12906" y="8085"/>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38" name="1361"/>
                            <p:cNvSpPr>
                              <a:spLocks noChangeArrowheads="1"/>
                            </p:cNvSpPr>
                            <p:nvPr/>
                          </p:nvSpPr>
                          <p:spPr bwMode="auto">
                            <a:xfrm flipH="1">
                              <a:off x="13323" y="7709"/>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39" name="1362"/>
                            <p:cNvSpPr>
                              <a:spLocks noChangeArrowheads="1"/>
                            </p:cNvSpPr>
                            <p:nvPr/>
                          </p:nvSpPr>
                          <p:spPr bwMode="auto">
                            <a:xfrm flipV="1">
                              <a:off x="12988" y="8624"/>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40" name="1363"/>
                            <p:cNvCxnSpPr>
                              <a:cxnSpLocks noChangeShapeType="1"/>
                            </p:cNvCxnSpPr>
                            <p:nvPr/>
                          </p:nvCxnSpPr>
                          <p:spPr bwMode="auto">
                            <a:xfrm>
                              <a:off x="11372" y="8137"/>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1" name="1364"/>
                            <p:cNvCxnSpPr>
                              <a:cxnSpLocks noChangeShapeType="1"/>
                            </p:cNvCxnSpPr>
                            <p:nvPr/>
                          </p:nvCxnSpPr>
                          <p:spPr bwMode="auto">
                            <a:xfrm>
                              <a:off x="12474" y="8137"/>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2" name="1365"/>
                            <p:cNvCxnSpPr>
                              <a:cxnSpLocks noChangeShapeType="1"/>
                            </p:cNvCxnSpPr>
                            <p:nvPr/>
                          </p:nvCxnSpPr>
                          <p:spPr bwMode="auto">
                            <a:xfrm flipH="1">
                              <a:off x="11489" y="9143"/>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3" name="1366"/>
                            <p:cNvCxnSpPr>
                              <a:cxnSpLocks noChangeShapeType="1"/>
                            </p:cNvCxnSpPr>
                            <p:nvPr/>
                          </p:nvCxnSpPr>
                          <p:spPr bwMode="auto">
                            <a:xfrm flipH="1">
                              <a:off x="12359" y="8983"/>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4" name="1367"/>
                            <p:cNvCxnSpPr>
                              <a:cxnSpLocks noChangeShapeType="1"/>
                            </p:cNvCxnSpPr>
                            <p:nvPr/>
                          </p:nvCxnSpPr>
                          <p:spPr bwMode="auto">
                            <a:xfrm flipH="1">
                              <a:off x="11361" y="8151"/>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45" name="1368"/>
                            <p:cNvSpPr>
                              <a:spLocks noChangeArrowheads="1"/>
                            </p:cNvSpPr>
                            <p:nvPr/>
                          </p:nvSpPr>
                          <p:spPr bwMode="auto">
                            <a:xfrm flipV="1">
                              <a:off x="11562" y="8794"/>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46" name="1369"/>
                            <p:cNvSpPr>
                              <a:spLocks noChangeArrowheads="1"/>
                            </p:cNvSpPr>
                            <p:nvPr/>
                          </p:nvSpPr>
                          <p:spPr bwMode="auto">
                            <a:xfrm flipH="1">
                              <a:off x="11899" y="7879"/>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47" name="1370"/>
                            <p:cNvCxnSpPr>
                              <a:cxnSpLocks noChangeShapeType="1"/>
                            </p:cNvCxnSpPr>
                            <p:nvPr/>
                          </p:nvCxnSpPr>
                          <p:spPr bwMode="auto">
                            <a:xfrm>
                              <a:off x="10128" y="8265"/>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8" name="1371"/>
                            <p:cNvCxnSpPr>
                              <a:cxnSpLocks noChangeShapeType="1"/>
                            </p:cNvCxnSpPr>
                            <p:nvPr/>
                          </p:nvCxnSpPr>
                          <p:spPr bwMode="auto">
                            <a:xfrm>
                              <a:off x="11188" y="8293"/>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49" name="1372"/>
                            <p:cNvCxnSpPr>
                              <a:cxnSpLocks noChangeShapeType="1"/>
                            </p:cNvCxnSpPr>
                            <p:nvPr/>
                          </p:nvCxnSpPr>
                          <p:spPr bwMode="auto">
                            <a:xfrm flipH="1">
                              <a:off x="10103" y="8279"/>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0" name="1373"/>
                            <p:cNvCxnSpPr>
                              <a:cxnSpLocks noChangeShapeType="1"/>
                            </p:cNvCxnSpPr>
                            <p:nvPr/>
                          </p:nvCxnSpPr>
                          <p:spPr bwMode="auto">
                            <a:xfrm flipH="1" flipV="1">
                              <a:off x="10125" y="9094"/>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1" name="1374"/>
                            <p:cNvCxnSpPr>
                              <a:cxnSpLocks noChangeShapeType="1"/>
                            </p:cNvCxnSpPr>
                            <p:nvPr/>
                          </p:nvCxnSpPr>
                          <p:spPr bwMode="auto">
                            <a:xfrm flipH="1">
                              <a:off x="11073" y="9111"/>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52" name="1375"/>
                            <p:cNvSpPr>
                              <a:spLocks noChangeArrowheads="1"/>
                            </p:cNvSpPr>
                            <p:nvPr/>
                          </p:nvSpPr>
                          <p:spPr bwMode="auto">
                            <a:xfrm>
                              <a:off x="10224" y="8353"/>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53" name="1376"/>
                            <p:cNvSpPr>
                              <a:spLocks noChangeArrowheads="1"/>
                            </p:cNvSpPr>
                            <p:nvPr/>
                          </p:nvSpPr>
                          <p:spPr bwMode="auto">
                            <a:xfrm flipV="1">
                              <a:off x="10290" y="8908"/>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54" name="1377"/>
                            <p:cNvCxnSpPr>
                              <a:cxnSpLocks noChangeShapeType="1"/>
                            </p:cNvCxnSpPr>
                            <p:nvPr/>
                          </p:nvCxnSpPr>
                          <p:spPr bwMode="auto">
                            <a:xfrm flipH="1">
                              <a:off x="8803" y="8407"/>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5" name="1378"/>
                            <p:cNvCxnSpPr>
                              <a:cxnSpLocks noChangeShapeType="1"/>
                            </p:cNvCxnSpPr>
                            <p:nvPr/>
                          </p:nvCxnSpPr>
                          <p:spPr bwMode="auto">
                            <a:xfrm>
                              <a:off x="8814" y="8407"/>
                              <a:ext cx="1"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6" name="1379"/>
                            <p:cNvCxnSpPr>
                              <a:cxnSpLocks noChangeShapeType="1"/>
                            </p:cNvCxnSpPr>
                            <p:nvPr/>
                          </p:nvCxnSpPr>
                          <p:spPr bwMode="auto">
                            <a:xfrm>
                              <a:off x="9888" y="8421"/>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7" name="1380"/>
                            <p:cNvCxnSpPr>
                              <a:cxnSpLocks noChangeShapeType="1"/>
                            </p:cNvCxnSpPr>
                            <p:nvPr/>
                          </p:nvCxnSpPr>
                          <p:spPr bwMode="auto">
                            <a:xfrm flipH="1">
                              <a:off x="9759" y="9267"/>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58" name="1381"/>
                            <p:cNvCxnSpPr>
                              <a:cxnSpLocks noChangeShapeType="1"/>
                            </p:cNvCxnSpPr>
                            <p:nvPr/>
                          </p:nvCxnSpPr>
                          <p:spPr bwMode="auto">
                            <a:xfrm flipH="1">
                              <a:off x="8903" y="9399"/>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59" name="1382"/>
                            <p:cNvSpPr>
                              <a:spLocks noChangeArrowheads="1"/>
                            </p:cNvSpPr>
                            <p:nvPr/>
                          </p:nvSpPr>
                          <p:spPr bwMode="auto">
                            <a:xfrm>
                              <a:off x="8910" y="8481"/>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60" name="1383"/>
                            <p:cNvSpPr>
                              <a:spLocks noChangeArrowheads="1"/>
                            </p:cNvSpPr>
                            <p:nvPr/>
                          </p:nvSpPr>
                          <p:spPr bwMode="auto">
                            <a:xfrm flipH="1">
                              <a:off x="9327" y="8107"/>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61" name="1384"/>
                            <p:cNvSpPr>
                              <a:spLocks noChangeArrowheads="1"/>
                            </p:cNvSpPr>
                            <p:nvPr/>
                          </p:nvSpPr>
                          <p:spPr bwMode="auto">
                            <a:xfrm flipV="1">
                              <a:off x="8976" y="9022"/>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62" name="1385"/>
                            <p:cNvCxnSpPr>
                              <a:cxnSpLocks noChangeShapeType="1"/>
                            </p:cNvCxnSpPr>
                            <p:nvPr/>
                          </p:nvCxnSpPr>
                          <p:spPr bwMode="auto">
                            <a:xfrm>
                              <a:off x="7500" y="8493"/>
                              <a:ext cx="1"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63" name="1386"/>
                            <p:cNvCxnSpPr>
                              <a:cxnSpLocks noChangeShapeType="1"/>
                            </p:cNvCxnSpPr>
                            <p:nvPr/>
                          </p:nvCxnSpPr>
                          <p:spPr bwMode="auto">
                            <a:xfrm>
                              <a:off x="8616" y="8507"/>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64" name="1387"/>
                            <p:cNvCxnSpPr>
                              <a:cxnSpLocks noChangeShapeType="1"/>
                            </p:cNvCxnSpPr>
                            <p:nvPr/>
                          </p:nvCxnSpPr>
                          <p:spPr bwMode="auto">
                            <a:xfrm flipH="1" flipV="1">
                              <a:off x="7511" y="9322"/>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65" name="1388"/>
                            <p:cNvCxnSpPr>
                              <a:cxnSpLocks noChangeShapeType="1"/>
                            </p:cNvCxnSpPr>
                            <p:nvPr/>
                          </p:nvCxnSpPr>
                          <p:spPr bwMode="auto">
                            <a:xfrm flipH="1">
                              <a:off x="8487" y="9353"/>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66" name="1389"/>
                            <p:cNvSpPr>
                              <a:spLocks noChangeArrowheads="1"/>
                            </p:cNvSpPr>
                            <p:nvPr/>
                          </p:nvSpPr>
                          <p:spPr bwMode="auto">
                            <a:xfrm>
                              <a:off x="7624" y="8595"/>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67" name="1390"/>
                            <p:cNvSpPr>
                              <a:spLocks noChangeArrowheads="1"/>
                            </p:cNvSpPr>
                            <p:nvPr/>
                          </p:nvSpPr>
                          <p:spPr bwMode="auto">
                            <a:xfrm flipH="1">
                              <a:off x="8027" y="8207"/>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68" name="1391"/>
                            <p:cNvSpPr>
                              <a:spLocks noChangeArrowheads="1"/>
                            </p:cNvSpPr>
                            <p:nvPr/>
                          </p:nvSpPr>
                          <p:spPr bwMode="auto">
                            <a:xfrm flipV="1">
                              <a:off x="7690" y="9122"/>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69" name="1392"/>
                            <p:cNvCxnSpPr>
                              <a:cxnSpLocks noChangeShapeType="1"/>
                            </p:cNvCxnSpPr>
                            <p:nvPr/>
                          </p:nvCxnSpPr>
                          <p:spPr bwMode="auto">
                            <a:xfrm>
                              <a:off x="6144" y="8565"/>
                              <a:ext cx="1"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0" name="1393"/>
                            <p:cNvCxnSpPr>
                              <a:cxnSpLocks noChangeShapeType="1"/>
                            </p:cNvCxnSpPr>
                            <p:nvPr/>
                          </p:nvCxnSpPr>
                          <p:spPr bwMode="auto">
                            <a:xfrm>
                              <a:off x="7218" y="8565"/>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1" name="1394"/>
                            <p:cNvCxnSpPr>
                              <a:cxnSpLocks noChangeShapeType="1"/>
                            </p:cNvCxnSpPr>
                            <p:nvPr/>
                          </p:nvCxnSpPr>
                          <p:spPr bwMode="auto">
                            <a:xfrm flipH="1">
                              <a:off x="6133" y="8579"/>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2" name="1395"/>
                            <p:cNvCxnSpPr>
                              <a:cxnSpLocks noChangeShapeType="1"/>
                            </p:cNvCxnSpPr>
                            <p:nvPr/>
                          </p:nvCxnSpPr>
                          <p:spPr bwMode="auto">
                            <a:xfrm flipH="1">
                              <a:off x="6247" y="9556"/>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3" name="1396"/>
                            <p:cNvCxnSpPr>
                              <a:cxnSpLocks noChangeShapeType="1"/>
                            </p:cNvCxnSpPr>
                            <p:nvPr/>
                          </p:nvCxnSpPr>
                          <p:spPr bwMode="auto">
                            <a:xfrm flipH="1">
                              <a:off x="7103" y="9411"/>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74" name="1397"/>
                            <p:cNvSpPr>
                              <a:spLocks noChangeArrowheads="1"/>
                            </p:cNvSpPr>
                            <p:nvPr/>
                          </p:nvSpPr>
                          <p:spPr bwMode="auto">
                            <a:xfrm>
                              <a:off x="6240" y="8639"/>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75" name="1398"/>
                            <p:cNvSpPr>
                              <a:spLocks noChangeArrowheads="1"/>
                            </p:cNvSpPr>
                            <p:nvPr/>
                          </p:nvSpPr>
                          <p:spPr bwMode="auto">
                            <a:xfrm flipH="1">
                              <a:off x="6643" y="8265"/>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76" name="1399"/>
                            <p:cNvSpPr>
                              <a:spLocks noChangeArrowheads="1"/>
                            </p:cNvSpPr>
                            <p:nvPr/>
                          </p:nvSpPr>
                          <p:spPr bwMode="auto">
                            <a:xfrm flipV="1">
                              <a:off x="6306" y="9180"/>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77" name="1400"/>
                            <p:cNvCxnSpPr>
                              <a:cxnSpLocks noChangeShapeType="1"/>
                            </p:cNvCxnSpPr>
                            <p:nvPr/>
                          </p:nvCxnSpPr>
                          <p:spPr bwMode="auto">
                            <a:xfrm>
                              <a:off x="4858" y="8665"/>
                              <a:ext cx="1"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8" name="1401"/>
                            <p:cNvCxnSpPr>
                              <a:cxnSpLocks noChangeShapeType="1"/>
                            </p:cNvCxnSpPr>
                            <p:nvPr/>
                          </p:nvCxnSpPr>
                          <p:spPr bwMode="auto">
                            <a:xfrm>
                              <a:off x="5946" y="8651"/>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9" name="1402"/>
                            <p:cNvCxnSpPr>
                              <a:cxnSpLocks noChangeShapeType="1"/>
                            </p:cNvCxnSpPr>
                            <p:nvPr/>
                          </p:nvCxnSpPr>
                          <p:spPr bwMode="auto">
                            <a:xfrm flipH="1">
                              <a:off x="4975" y="9656"/>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0" name="1403"/>
                            <p:cNvCxnSpPr>
                              <a:cxnSpLocks noChangeShapeType="1"/>
                            </p:cNvCxnSpPr>
                            <p:nvPr/>
                          </p:nvCxnSpPr>
                          <p:spPr bwMode="auto">
                            <a:xfrm flipH="1" flipV="1">
                              <a:off x="4855" y="9508"/>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1" name="1404"/>
                            <p:cNvCxnSpPr>
                              <a:cxnSpLocks noChangeShapeType="1"/>
                            </p:cNvCxnSpPr>
                            <p:nvPr/>
                          </p:nvCxnSpPr>
                          <p:spPr bwMode="auto">
                            <a:xfrm flipH="1">
                              <a:off x="4847" y="8651"/>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2" name="1405"/>
                            <p:cNvCxnSpPr>
                              <a:cxnSpLocks noChangeShapeType="1"/>
                            </p:cNvCxnSpPr>
                            <p:nvPr/>
                          </p:nvCxnSpPr>
                          <p:spPr bwMode="auto">
                            <a:xfrm flipH="1">
                              <a:off x="5831" y="9497"/>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83" name="1406"/>
                            <p:cNvSpPr>
                              <a:spLocks noChangeArrowheads="1"/>
                            </p:cNvSpPr>
                            <p:nvPr/>
                          </p:nvSpPr>
                          <p:spPr bwMode="auto">
                            <a:xfrm>
                              <a:off x="4954" y="8711"/>
                              <a:ext cx="877" cy="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84" name="1407"/>
                            <p:cNvSpPr>
                              <a:spLocks noChangeArrowheads="1"/>
                            </p:cNvSpPr>
                            <p:nvPr/>
                          </p:nvSpPr>
                          <p:spPr bwMode="auto">
                            <a:xfrm flipV="1">
                              <a:off x="5020" y="9266"/>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85" name="1408"/>
                            <p:cNvCxnSpPr>
                              <a:cxnSpLocks noChangeShapeType="1"/>
                            </p:cNvCxnSpPr>
                            <p:nvPr/>
                          </p:nvCxnSpPr>
                          <p:spPr bwMode="auto">
                            <a:xfrm>
                              <a:off x="3068" y="8877"/>
                              <a:ext cx="1"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6" name="1409"/>
                            <p:cNvCxnSpPr>
                              <a:cxnSpLocks noChangeShapeType="1"/>
                            </p:cNvCxnSpPr>
                            <p:nvPr/>
                          </p:nvCxnSpPr>
                          <p:spPr bwMode="auto">
                            <a:xfrm flipH="1">
                              <a:off x="3043" y="8877"/>
                              <a:ext cx="1097" cy="1"/>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7" name="1410"/>
                            <p:cNvCxnSpPr>
                              <a:cxnSpLocks noChangeShapeType="1"/>
                            </p:cNvCxnSpPr>
                            <p:nvPr/>
                          </p:nvCxnSpPr>
                          <p:spPr bwMode="auto">
                            <a:xfrm>
                              <a:off x="4128" y="8877"/>
                              <a:ext cx="0" cy="84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8" name="1411"/>
                            <p:cNvCxnSpPr>
                              <a:cxnSpLocks noChangeShapeType="1"/>
                            </p:cNvCxnSpPr>
                            <p:nvPr/>
                          </p:nvCxnSpPr>
                          <p:spPr bwMode="auto">
                            <a:xfrm flipH="1">
                              <a:off x="3157" y="9882"/>
                              <a:ext cx="873"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89" name="1412"/>
                            <p:cNvCxnSpPr>
                              <a:cxnSpLocks noChangeShapeType="1"/>
                            </p:cNvCxnSpPr>
                            <p:nvPr/>
                          </p:nvCxnSpPr>
                          <p:spPr bwMode="auto">
                            <a:xfrm flipH="1" flipV="1">
                              <a:off x="3051" y="9720"/>
                              <a:ext cx="115" cy="176"/>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90" name="1413"/>
                            <p:cNvCxnSpPr>
                              <a:cxnSpLocks noChangeShapeType="1"/>
                            </p:cNvCxnSpPr>
                            <p:nvPr/>
                          </p:nvCxnSpPr>
                          <p:spPr bwMode="auto">
                            <a:xfrm flipH="1">
                              <a:off x="4013" y="9723"/>
                              <a:ext cx="115" cy="143"/>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91" name="1414"/>
                            <p:cNvSpPr>
                              <a:spLocks noChangeArrowheads="1"/>
                            </p:cNvSpPr>
                            <p:nvPr/>
                          </p:nvSpPr>
                          <p:spPr bwMode="auto">
                            <a:xfrm flipH="1">
                              <a:off x="3525" y="8563"/>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92" name="1415"/>
                            <p:cNvSpPr>
                              <a:spLocks noChangeArrowheads="1"/>
                            </p:cNvSpPr>
                            <p:nvPr/>
                          </p:nvSpPr>
                          <p:spPr bwMode="auto">
                            <a:xfrm flipV="1">
                              <a:off x="3188" y="9478"/>
                              <a:ext cx="736"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93" name="1416"/>
                            <p:cNvCxnSpPr>
                              <a:cxnSpLocks noChangeShapeType="1"/>
                            </p:cNvCxnSpPr>
                            <p:nvPr/>
                          </p:nvCxnSpPr>
                          <p:spPr bwMode="auto">
                            <a:xfrm flipH="1">
                              <a:off x="5946" y="8656"/>
                              <a:ext cx="177" cy="1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4" name="1417"/>
                            <p:cNvCxnSpPr>
                              <a:cxnSpLocks noChangeShapeType="1"/>
                            </p:cNvCxnSpPr>
                            <p:nvPr/>
                          </p:nvCxnSpPr>
                          <p:spPr bwMode="auto">
                            <a:xfrm flipH="1">
                              <a:off x="8622" y="8560"/>
                              <a:ext cx="177" cy="1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5" name="1418"/>
                            <p:cNvCxnSpPr>
                              <a:cxnSpLocks noChangeShapeType="1"/>
                            </p:cNvCxnSpPr>
                            <p:nvPr/>
                          </p:nvCxnSpPr>
                          <p:spPr bwMode="auto">
                            <a:xfrm flipH="1">
                              <a:off x="11186" y="8324"/>
                              <a:ext cx="177" cy="1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6" name="1419"/>
                            <p:cNvCxnSpPr>
                              <a:cxnSpLocks noChangeShapeType="1"/>
                            </p:cNvCxnSpPr>
                            <p:nvPr/>
                          </p:nvCxnSpPr>
                          <p:spPr bwMode="auto">
                            <a:xfrm flipH="1">
                              <a:off x="12502" y="8102"/>
                              <a:ext cx="263" cy="26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7" name="1420"/>
                            <p:cNvCxnSpPr>
                              <a:cxnSpLocks noChangeShapeType="1"/>
                            </p:cNvCxnSpPr>
                            <p:nvPr/>
                          </p:nvCxnSpPr>
                          <p:spPr bwMode="auto">
                            <a:xfrm flipH="1">
                              <a:off x="9900" y="8370"/>
                              <a:ext cx="219" cy="22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8" name="1421"/>
                            <p:cNvCxnSpPr>
                              <a:cxnSpLocks noChangeShapeType="1"/>
                            </p:cNvCxnSpPr>
                            <p:nvPr/>
                          </p:nvCxnSpPr>
                          <p:spPr bwMode="auto">
                            <a:xfrm flipH="1">
                              <a:off x="7226" y="8610"/>
                              <a:ext cx="263" cy="26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99" name="1422"/>
                            <p:cNvGrpSpPr>
                              <a:grpSpLocks/>
                            </p:cNvGrpSpPr>
                            <p:nvPr/>
                          </p:nvGrpSpPr>
                          <p:grpSpPr bwMode="auto">
                            <a:xfrm>
                              <a:off x="1834" y="2362"/>
                              <a:ext cx="13894" cy="8303"/>
                              <a:chOff x="1834" y="2362"/>
                              <a:chExt cx="13894" cy="8303"/>
                            </a:xfrm>
                          </p:grpSpPr>
                          <p:cxnSp>
                            <p:nvCxnSpPr>
                              <p:cNvPr id="100" name="1423"/>
                              <p:cNvCxnSpPr>
                                <a:cxnSpLocks noChangeShapeType="1"/>
                              </p:cNvCxnSpPr>
                              <p:nvPr/>
                            </p:nvCxnSpPr>
                            <p:spPr bwMode="auto">
                              <a:xfrm flipV="1">
                                <a:off x="6610" y="4508"/>
                                <a:ext cx="6698" cy="1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101" name="1424"/>
                              <p:cNvGrpSpPr>
                                <a:grpSpLocks/>
                              </p:cNvGrpSpPr>
                              <p:nvPr/>
                            </p:nvGrpSpPr>
                            <p:grpSpPr bwMode="auto">
                              <a:xfrm>
                                <a:off x="1888" y="2864"/>
                                <a:ext cx="8858" cy="4320"/>
                                <a:chOff x="1888" y="2864"/>
                                <a:chExt cx="8858" cy="4320"/>
                              </a:xfrm>
                            </p:grpSpPr>
                            <p:cxnSp>
                              <p:nvCxnSpPr>
                                <p:cNvPr id="161" name="1425"/>
                                <p:cNvCxnSpPr>
                                  <a:cxnSpLocks noChangeShapeType="1"/>
                                </p:cNvCxnSpPr>
                                <p:nvPr/>
                              </p:nvCxnSpPr>
                              <p:spPr bwMode="auto">
                                <a:xfrm>
                                  <a:off x="2152" y="4893"/>
                                  <a:ext cx="475"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62" name="1426"/>
                                <p:cNvSpPr>
                                  <a:spLocks noChangeArrowheads="1"/>
                                </p:cNvSpPr>
                                <p:nvPr/>
                              </p:nvSpPr>
                              <p:spPr bwMode="auto">
                                <a:xfrm>
                                  <a:off x="6863" y="5534"/>
                                  <a:ext cx="100" cy="31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163" name="1427"/>
                                <p:cNvCxnSpPr>
                                  <a:cxnSpLocks noChangeShapeType="1"/>
                                </p:cNvCxnSpPr>
                                <p:nvPr/>
                              </p:nvCxnSpPr>
                              <p:spPr bwMode="auto">
                                <a:xfrm flipV="1">
                                  <a:off x="8192" y="5787"/>
                                  <a:ext cx="228" cy="14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164" name="1428"/>
                                <p:cNvGrpSpPr>
                                  <a:grpSpLocks/>
                                </p:cNvGrpSpPr>
                                <p:nvPr/>
                              </p:nvGrpSpPr>
                              <p:grpSpPr bwMode="auto">
                                <a:xfrm>
                                  <a:off x="1888" y="2864"/>
                                  <a:ext cx="8858" cy="4320"/>
                                  <a:chOff x="1888" y="2864"/>
                                  <a:chExt cx="8858" cy="4320"/>
                                </a:xfrm>
                              </p:grpSpPr>
                              <p:sp>
                                <p:nvSpPr>
                                  <p:cNvPr id="165" name="1429"/>
                                  <p:cNvSpPr>
                                    <a:spLocks noChangeArrowheads="1"/>
                                  </p:cNvSpPr>
                                  <p:nvPr/>
                                </p:nvSpPr>
                                <p:spPr bwMode="auto">
                                  <a:xfrm>
                                    <a:off x="3472" y="4684"/>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6" name="1430"/>
                                  <p:cNvSpPr>
                                    <a:spLocks/>
                                  </p:cNvSpPr>
                                  <p:nvPr/>
                                </p:nvSpPr>
                                <p:spPr bwMode="auto">
                                  <a:xfrm>
                                    <a:off x="5889" y="4973"/>
                                    <a:ext cx="597" cy="1440"/>
                                  </a:xfrm>
                                  <a:custGeom>
                                    <a:avLst/>
                                    <a:gdLst>
                                      <a:gd name="T0" fmla="*/ 0 w 21600"/>
                                      <a:gd name="T1" fmla="*/ 0 h 21600"/>
                                      <a:gd name="T2" fmla="*/ 247 w 21600"/>
                                      <a:gd name="T3" fmla="*/ 129 h 21600"/>
                                      <a:gd name="T4" fmla="*/ 0 w 21600"/>
                                      <a:gd name="T5" fmla="*/ 144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nvGrpSpPr>
                                  <p:cNvPr id="167" name="1431"/>
                                  <p:cNvGrpSpPr>
                                    <a:grpSpLocks/>
                                  </p:cNvGrpSpPr>
                                  <p:nvPr/>
                                </p:nvGrpSpPr>
                                <p:grpSpPr bwMode="auto">
                                  <a:xfrm>
                                    <a:off x="1888" y="2864"/>
                                    <a:ext cx="8858" cy="4320"/>
                                    <a:chOff x="1888" y="2864"/>
                                    <a:chExt cx="8858" cy="4320"/>
                                  </a:xfrm>
                                </p:grpSpPr>
                                <p:cxnSp>
                                  <p:nvCxnSpPr>
                                    <p:cNvPr id="168" name="1432"/>
                                    <p:cNvCxnSpPr>
                                      <a:cxnSpLocks noChangeShapeType="1"/>
                                    </p:cNvCxnSpPr>
                                    <p:nvPr/>
                                  </p:nvCxnSpPr>
                                  <p:spPr bwMode="auto">
                                    <a:xfrm>
                                      <a:off x="9558" y="4524"/>
                                      <a:ext cx="0" cy="16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169" name="1433"/>
                                    <p:cNvGrpSpPr>
                                      <a:grpSpLocks/>
                                    </p:cNvGrpSpPr>
                                    <p:nvPr/>
                                  </p:nvGrpSpPr>
                                  <p:grpSpPr bwMode="auto">
                                    <a:xfrm>
                                      <a:off x="1888" y="2864"/>
                                      <a:ext cx="6320" cy="3100"/>
                                      <a:chOff x="1888" y="2864"/>
                                      <a:chExt cx="6320" cy="3100"/>
                                    </a:xfrm>
                                  </p:grpSpPr>
                                  <p:sp>
                                    <p:nvSpPr>
                                      <p:cNvPr id="185" name="1435"/>
                                      <p:cNvSpPr>
                                        <a:spLocks noChangeArrowheads="1"/>
                                      </p:cNvSpPr>
                                      <p:nvPr/>
                                    </p:nvSpPr>
                                    <p:spPr bwMode="auto">
                                      <a:xfrm>
                                        <a:off x="2025" y="2864"/>
                                        <a:ext cx="2896" cy="1693"/>
                                      </a:xfrm>
                                      <a:prstGeom prst="flowChartManualOperation">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cxnSp>
                                    <p:nvCxnSpPr>
                                      <p:cNvPr id="186" name="1436"/>
                                      <p:cNvCxnSpPr>
                                        <a:cxnSpLocks noChangeShapeType="1"/>
                                      </p:cNvCxnSpPr>
                                      <p:nvPr/>
                                    </p:nvCxnSpPr>
                                    <p:spPr bwMode="auto">
                                      <a:xfrm>
                                        <a:off x="2706" y="4557"/>
                                        <a:ext cx="0" cy="12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87" name="1437"/>
                                      <p:cNvCxnSpPr>
                                        <a:cxnSpLocks noChangeShapeType="1"/>
                                      </p:cNvCxnSpPr>
                                      <p:nvPr/>
                                    </p:nvCxnSpPr>
                                    <p:spPr bwMode="auto">
                                      <a:xfrm>
                                        <a:off x="2946" y="4542"/>
                                        <a:ext cx="0" cy="14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88" name="1438"/>
                                      <p:cNvCxnSpPr>
                                        <a:cxnSpLocks noChangeShapeType="1"/>
                                      </p:cNvCxnSpPr>
                                      <p:nvPr/>
                                    </p:nvCxnSpPr>
                                    <p:spPr bwMode="auto">
                                      <a:xfrm>
                                        <a:off x="3906" y="4543"/>
                                        <a:ext cx="0" cy="14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89" name="1439"/>
                                      <p:cNvCxnSpPr>
                                        <a:cxnSpLocks noChangeShapeType="1"/>
                                      </p:cNvCxnSpPr>
                                      <p:nvPr/>
                                    </p:nvCxnSpPr>
                                    <p:spPr bwMode="auto">
                                      <a:xfrm>
                                        <a:off x="4146" y="4557"/>
                                        <a:ext cx="0" cy="12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90" name="1440"/>
                                      <p:cNvCxnSpPr>
                                        <a:cxnSpLocks noChangeShapeType="1"/>
                                      </p:cNvCxnSpPr>
                                      <p:nvPr/>
                                    </p:nvCxnSpPr>
                                    <p:spPr bwMode="auto">
                                      <a:xfrm>
                                        <a:off x="2342" y="4684"/>
                                        <a:ext cx="870"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91" name="1441"/>
                                      <p:cNvCxnSpPr>
                                        <a:cxnSpLocks noChangeShapeType="1"/>
                                      </p:cNvCxnSpPr>
                                      <p:nvPr/>
                                    </p:nvCxnSpPr>
                                    <p:spPr bwMode="auto">
                                      <a:xfrm flipV="1">
                                        <a:off x="2311" y="4797"/>
                                        <a:ext cx="933" cy="1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92" name="1442"/>
                                      <p:cNvCxnSpPr>
                                        <a:cxnSpLocks noChangeShapeType="1"/>
                                      </p:cNvCxnSpPr>
                                      <p:nvPr/>
                                    </p:nvCxnSpPr>
                                    <p:spPr bwMode="auto">
                                      <a:xfrm>
                                        <a:off x="3602" y="4700"/>
                                        <a:ext cx="89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93" name="1443"/>
                                      <p:cNvCxnSpPr>
                                        <a:cxnSpLocks noChangeShapeType="1"/>
                                      </p:cNvCxnSpPr>
                                      <p:nvPr/>
                                    </p:nvCxnSpPr>
                                    <p:spPr bwMode="auto">
                                      <a:xfrm>
                                        <a:off x="3602" y="4812"/>
                                        <a:ext cx="89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94" name="1444"/>
                                      <p:cNvSpPr>
                                        <a:spLocks noChangeArrowheads="1"/>
                                      </p:cNvSpPr>
                                      <p:nvPr/>
                                    </p:nvSpPr>
                                    <p:spPr bwMode="auto">
                                      <a:xfrm>
                                        <a:off x="4480" y="4684"/>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5" name="1445"/>
                                      <p:cNvSpPr>
                                        <a:spLocks noChangeArrowheads="1"/>
                                      </p:cNvSpPr>
                                      <p:nvPr/>
                                    </p:nvSpPr>
                                    <p:spPr bwMode="auto">
                                      <a:xfrm>
                                        <a:off x="2272" y="4684"/>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6" name="1446"/>
                                      <p:cNvSpPr>
                                        <a:spLocks noChangeArrowheads="1"/>
                                      </p:cNvSpPr>
                                      <p:nvPr/>
                                    </p:nvSpPr>
                                    <p:spPr bwMode="auto">
                                      <a:xfrm>
                                        <a:off x="3216" y="4668"/>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7" name="1447"/>
                                      <p:cNvSpPr>
                                        <a:spLocks noChangeArrowheads="1"/>
                                      </p:cNvSpPr>
                                      <p:nvPr/>
                                    </p:nvSpPr>
                                    <p:spPr bwMode="auto">
                                      <a:xfrm>
                                        <a:off x="2594" y="4861"/>
                                        <a:ext cx="98"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cxnSp>
                                    <p:nvCxnSpPr>
                                      <p:cNvPr id="198" name="1448"/>
                                      <p:cNvCxnSpPr>
                                        <a:cxnSpLocks noChangeShapeType="1"/>
                                      </p:cNvCxnSpPr>
                                      <p:nvPr/>
                                    </p:nvCxnSpPr>
                                    <p:spPr bwMode="auto">
                                      <a:xfrm>
                                        <a:off x="2152" y="4973"/>
                                        <a:ext cx="475"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99" name="1449"/>
                                      <p:cNvSpPr>
                                        <a:spLocks noChangeArrowheads="1"/>
                                      </p:cNvSpPr>
                                      <p:nvPr/>
                                    </p:nvSpPr>
                                    <p:spPr bwMode="auto">
                                      <a:xfrm>
                                        <a:off x="2066" y="4861"/>
                                        <a:ext cx="98"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0" name="1450"/>
                                      <p:cNvSpPr>
                                        <a:spLocks/>
                                      </p:cNvSpPr>
                                      <p:nvPr/>
                                    </p:nvSpPr>
                                    <p:spPr bwMode="auto">
                                      <a:xfrm flipH="1">
                                        <a:off x="2116" y="4557"/>
                                        <a:ext cx="251" cy="127"/>
                                      </a:xfrm>
                                      <a:custGeom>
                                        <a:avLst/>
                                        <a:gdLst>
                                          <a:gd name="T0" fmla="*/ 0 w 21600"/>
                                          <a:gd name="T1" fmla="*/ 0 h 21600"/>
                                          <a:gd name="T2" fmla="*/ 251 w 21600"/>
                                          <a:gd name="T3" fmla="*/ 127 h 21600"/>
                                          <a:gd name="T4" fmla="*/ 0 w 21600"/>
                                          <a:gd name="T5" fmla="*/ 12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cxnSp>
                                    <p:nvCxnSpPr>
                                      <p:cNvPr id="201" name="1451"/>
                                      <p:cNvCxnSpPr>
                                        <a:cxnSpLocks noChangeShapeType="1"/>
                                      </p:cNvCxnSpPr>
                                      <p:nvPr/>
                                    </p:nvCxnSpPr>
                                    <p:spPr bwMode="auto">
                                      <a:xfrm>
                                        <a:off x="2116" y="4732"/>
                                        <a:ext cx="0" cy="3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2" name="1452"/>
                                      <p:cNvCxnSpPr>
                                        <a:cxnSpLocks noChangeShapeType="1"/>
                                      </p:cNvCxnSpPr>
                                      <p:nvPr/>
                                    </p:nvCxnSpPr>
                                    <p:spPr bwMode="auto">
                                      <a:xfrm>
                                        <a:off x="2002" y="5084"/>
                                        <a:ext cx="3932"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3" name="1453"/>
                                      <p:cNvCxnSpPr>
                                        <a:cxnSpLocks noChangeShapeType="1"/>
                                      </p:cNvCxnSpPr>
                                      <p:nvPr/>
                                    </p:nvCxnSpPr>
                                    <p:spPr bwMode="auto">
                                      <a:xfrm>
                                        <a:off x="2002" y="5228"/>
                                        <a:ext cx="3932"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04" name="1454"/>
                                      <p:cNvSpPr>
                                        <a:spLocks noChangeArrowheads="1"/>
                                      </p:cNvSpPr>
                                      <p:nvPr/>
                                    </p:nvSpPr>
                                    <p:spPr bwMode="auto">
                                      <a:xfrm>
                                        <a:off x="5904" y="5084"/>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5" name="1455"/>
                                      <p:cNvSpPr>
                                        <a:spLocks noChangeArrowheads="1"/>
                                      </p:cNvSpPr>
                                      <p:nvPr/>
                                    </p:nvSpPr>
                                    <p:spPr bwMode="auto">
                                      <a:xfrm>
                                        <a:off x="1888" y="5084"/>
                                        <a:ext cx="143" cy="143"/>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6" name="1456"/>
                                      <p:cNvSpPr>
                                        <a:spLocks noChangeArrowheads="1"/>
                                      </p:cNvSpPr>
                                      <p:nvPr/>
                                    </p:nvSpPr>
                                    <p:spPr bwMode="auto">
                                      <a:xfrm>
                                        <a:off x="5199" y="4750"/>
                                        <a:ext cx="251" cy="31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207" name="1457"/>
                                      <p:cNvCxnSpPr>
                                        <a:cxnSpLocks noChangeShapeType="1"/>
                                      </p:cNvCxnSpPr>
                                      <p:nvPr/>
                                    </p:nvCxnSpPr>
                                    <p:spPr bwMode="auto">
                                      <a:xfrm flipV="1">
                                        <a:off x="4763" y="4973"/>
                                        <a:ext cx="436"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8" name="1458"/>
                                      <p:cNvCxnSpPr>
                                        <a:cxnSpLocks noChangeShapeType="1"/>
                                      </p:cNvCxnSpPr>
                                      <p:nvPr/>
                                    </p:nvCxnSpPr>
                                    <p:spPr bwMode="auto">
                                      <a:xfrm flipV="1">
                                        <a:off x="5451" y="4973"/>
                                        <a:ext cx="436"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9" name="1459"/>
                                      <p:cNvCxnSpPr>
                                        <a:cxnSpLocks noChangeShapeType="1"/>
                                      </p:cNvCxnSpPr>
                                      <p:nvPr/>
                                    </p:nvCxnSpPr>
                                    <p:spPr bwMode="auto">
                                      <a:xfrm>
                                        <a:off x="6486" y="5100"/>
                                        <a:ext cx="0" cy="14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0" name="1460"/>
                                      <p:cNvCxnSpPr>
                                        <a:cxnSpLocks noChangeShapeType="1"/>
                                      </p:cNvCxnSpPr>
                                      <p:nvPr/>
                                    </p:nvCxnSpPr>
                                    <p:spPr bwMode="auto">
                                      <a:xfrm>
                                        <a:off x="6614" y="4508"/>
                                        <a:ext cx="1" cy="8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1" name="1461"/>
                                      <p:cNvCxnSpPr>
                                        <a:cxnSpLocks noChangeShapeType="1"/>
                                      </p:cNvCxnSpPr>
                                      <p:nvPr/>
                                    </p:nvCxnSpPr>
                                    <p:spPr bwMode="auto">
                                      <a:xfrm>
                                        <a:off x="6408" y="5373"/>
                                        <a:ext cx="287"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2" name="1462"/>
                                      <p:cNvCxnSpPr>
                                        <a:cxnSpLocks noChangeShapeType="1"/>
                                      </p:cNvCxnSpPr>
                                      <p:nvPr/>
                                    </p:nvCxnSpPr>
                                    <p:spPr bwMode="auto">
                                      <a:xfrm>
                                        <a:off x="6424" y="5633"/>
                                        <a:ext cx="415" cy="15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3" name="1463"/>
                                      <p:cNvCxnSpPr>
                                        <a:cxnSpLocks noChangeShapeType="1"/>
                                      </p:cNvCxnSpPr>
                                      <p:nvPr/>
                                    </p:nvCxnSpPr>
                                    <p:spPr bwMode="auto">
                                      <a:xfrm>
                                        <a:off x="6418" y="5375"/>
                                        <a:ext cx="1" cy="2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4" name="1464"/>
                                      <p:cNvCxnSpPr>
                                        <a:cxnSpLocks noChangeShapeType="1"/>
                                      </p:cNvCxnSpPr>
                                      <p:nvPr/>
                                    </p:nvCxnSpPr>
                                    <p:spPr bwMode="auto">
                                      <a:xfrm>
                                        <a:off x="6690" y="5375"/>
                                        <a:ext cx="1" cy="21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5" name="1465"/>
                                      <p:cNvCxnSpPr>
                                        <a:cxnSpLocks noChangeShapeType="1"/>
                                      </p:cNvCxnSpPr>
                                      <p:nvPr/>
                                    </p:nvCxnSpPr>
                                    <p:spPr bwMode="auto">
                                      <a:xfrm>
                                        <a:off x="6680" y="5613"/>
                                        <a:ext cx="184"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16" name="1466"/>
                                      <p:cNvSpPr>
                                        <a:spLocks noChangeArrowheads="1"/>
                                      </p:cNvSpPr>
                                      <p:nvPr/>
                                    </p:nvSpPr>
                                    <p:spPr bwMode="auto">
                                      <a:xfrm>
                                        <a:off x="6975" y="5586"/>
                                        <a:ext cx="193" cy="18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217" name="1467"/>
                                      <p:cNvCxnSpPr>
                                        <a:cxnSpLocks noChangeShapeType="1"/>
                                      </p:cNvCxnSpPr>
                                      <p:nvPr/>
                                    </p:nvCxnSpPr>
                                    <p:spPr bwMode="auto">
                                      <a:xfrm flipH="1">
                                        <a:off x="7171" y="5391"/>
                                        <a:ext cx="140" cy="19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8" name="1468"/>
                                      <p:cNvCxnSpPr>
                                        <a:cxnSpLocks noChangeShapeType="1"/>
                                      </p:cNvCxnSpPr>
                                      <p:nvPr/>
                                    </p:nvCxnSpPr>
                                    <p:spPr bwMode="auto">
                                      <a:xfrm flipH="1" flipV="1">
                                        <a:off x="7135" y="5758"/>
                                        <a:ext cx="176" cy="17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19" name="1469"/>
                                      <p:cNvCxnSpPr>
                                        <a:cxnSpLocks noChangeShapeType="1"/>
                                      </p:cNvCxnSpPr>
                                      <p:nvPr/>
                                    </p:nvCxnSpPr>
                                    <p:spPr bwMode="auto">
                                      <a:xfrm>
                                        <a:off x="7298" y="5387"/>
                                        <a:ext cx="0" cy="56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0" name="1470"/>
                                      <p:cNvCxnSpPr>
                                        <a:cxnSpLocks noChangeShapeType="1"/>
                                      </p:cNvCxnSpPr>
                                      <p:nvPr/>
                                    </p:nvCxnSpPr>
                                    <p:spPr bwMode="auto">
                                      <a:xfrm>
                                        <a:off x="7314" y="5372"/>
                                        <a:ext cx="89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21" name="1471"/>
                                      <p:cNvCxnSpPr>
                                        <a:cxnSpLocks noChangeShapeType="1"/>
                                      </p:cNvCxnSpPr>
                                      <p:nvPr/>
                                    </p:nvCxnSpPr>
                                    <p:spPr bwMode="auto">
                                      <a:xfrm>
                                        <a:off x="7314" y="5964"/>
                                        <a:ext cx="89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170" name="1472"/>
                                    <p:cNvSpPr>
                                      <a:spLocks noChangeArrowheads="1"/>
                                    </p:cNvSpPr>
                                    <p:nvPr/>
                                  </p:nvSpPr>
                                  <p:spPr bwMode="auto">
                                    <a:xfrm>
                                      <a:off x="8111" y="5307"/>
                                      <a:ext cx="97" cy="72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171" name="1473"/>
                                    <p:cNvCxnSpPr>
                                      <a:cxnSpLocks noChangeShapeType="1"/>
                                    </p:cNvCxnSpPr>
                                    <p:nvPr/>
                                  </p:nvCxnSpPr>
                                  <p:spPr bwMode="auto">
                                    <a:xfrm>
                                      <a:off x="8208" y="5375"/>
                                      <a:ext cx="196" cy="23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72" name="1474"/>
                                    <p:cNvSpPr>
                                      <a:spLocks noChangeArrowheads="1"/>
                                    </p:cNvSpPr>
                                    <p:nvPr/>
                                  </p:nvSpPr>
                                  <p:spPr bwMode="auto">
                                    <a:xfrm>
                                      <a:off x="8415" y="5602"/>
                                      <a:ext cx="193" cy="18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73" name="1475"/>
                                    <p:cNvSpPr>
                                      <a:spLocks noChangeArrowheads="1"/>
                                    </p:cNvSpPr>
                                    <p:nvPr/>
                                  </p:nvSpPr>
                                  <p:spPr bwMode="auto">
                                    <a:xfrm>
                                      <a:off x="8591" y="5534"/>
                                      <a:ext cx="100" cy="31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174" name="1476"/>
                                    <p:cNvCxnSpPr>
                                      <a:cxnSpLocks noChangeShapeType="1"/>
                                    </p:cNvCxnSpPr>
                                    <p:nvPr/>
                                  </p:nvCxnSpPr>
                                  <p:spPr bwMode="auto">
                                    <a:xfrm flipH="1">
                                      <a:off x="8691" y="5405"/>
                                      <a:ext cx="186" cy="12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75" name="1477"/>
                                    <p:cNvCxnSpPr>
                                      <a:cxnSpLocks noChangeShapeType="1"/>
                                    </p:cNvCxnSpPr>
                                    <p:nvPr/>
                                  </p:nvCxnSpPr>
                                  <p:spPr bwMode="auto">
                                    <a:xfrm flipH="1" flipV="1">
                                      <a:off x="8675" y="5820"/>
                                      <a:ext cx="202" cy="14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76" name="1478"/>
                                    <p:cNvSpPr>
                                      <a:spLocks noChangeArrowheads="1"/>
                                    </p:cNvSpPr>
                                    <p:nvPr/>
                                  </p:nvSpPr>
                                  <p:spPr bwMode="auto">
                                    <a:xfrm>
                                      <a:off x="8655" y="6290"/>
                                      <a:ext cx="1188" cy="89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77" name="1479"/>
                                    <p:cNvSpPr>
                                      <a:spLocks noChangeArrowheads="1"/>
                                    </p:cNvSpPr>
                                    <p:nvPr/>
                                  </p:nvSpPr>
                                  <p:spPr bwMode="auto">
                                    <a:xfrm>
                                      <a:off x="9215" y="5995"/>
                                      <a:ext cx="97" cy="103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78" name="1480"/>
                                    <p:cNvSpPr>
                                      <a:spLocks noChangeArrowheads="1"/>
                                    </p:cNvSpPr>
                                    <p:nvPr/>
                                  </p:nvSpPr>
                                  <p:spPr bwMode="auto">
                                    <a:xfrm flipV="1">
                                      <a:off x="8943" y="6962"/>
                                      <a:ext cx="641" cy="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179" name="1481"/>
                                    <p:cNvCxnSpPr>
                                      <a:cxnSpLocks noChangeShapeType="1"/>
                                    </p:cNvCxnSpPr>
                                    <p:nvPr/>
                                  </p:nvCxnSpPr>
                                  <p:spPr bwMode="auto">
                                    <a:xfrm>
                                      <a:off x="8923" y="5788"/>
                                      <a:ext cx="100" cy="42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0" name="1482"/>
                                    <p:cNvCxnSpPr>
                                      <a:cxnSpLocks noChangeShapeType="1"/>
                                    </p:cNvCxnSpPr>
                                    <p:nvPr/>
                                  </p:nvCxnSpPr>
                                  <p:spPr bwMode="auto">
                                    <a:xfrm>
                                      <a:off x="9848" y="6973"/>
                                      <a:ext cx="200" cy="1"/>
                                    </a:xfrm>
                                    <a:prstGeom prst="straightConnector1">
                                      <a:avLst/>
                                    </a:prstGeom>
                                    <a:noFill/>
                                    <a:ln w="28575">
                                      <a:solidFill>
                                        <a:srgbClr val="000000"/>
                                      </a:solidFill>
                                      <a:round/>
                                      <a:headEnd/>
                                      <a:tailEnd/>
                                    </a:ln>
                                    <a:extLst>
                                      <a:ext uri="{909E8E84-426E-40DD-AFC4-6F175D3DCCD1}">
                                        <a14:hiddenFill xmlns:a14="http://schemas.microsoft.com/office/drawing/2010/main">
                                          <a:noFill/>
                                        </a14:hiddenFill>
                                      </a:ext>
                                    </a:extLst>
                                  </p:spPr>
                                </p:cxnSp>
                                <p:sp>
                                  <p:nvSpPr>
                                    <p:cNvPr id="181" name="1483"/>
                                    <p:cNvSpPr>
                                      <a:spLocks noChangeArrowheads="1"/>
                                    </p:cNvSpPr>
                                    <p:nvPr/>
                                  </p:nvSpPr>
                                  <p:spPr bwMode="auto">
                                    <a:xfrm>
                                      <a:off x="10064" y="6862"/>
                                      <a:ext cx="143" cy="210"/>
                                    </a:xfrm>
                                    <a:prstGeom prst="rightArrow">
                                      <a:avLst>
                                        <a:gd name="adj1" fmla="val 50000"/>
                                        <a:gd name="adj2" fmla="val 25000"/>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182" name="1484"/>
                                    <p:cNvSpPr>
                                      <a:spLocks noChangeArrowheads="1"/>
                                    </p:cNvSpPr>
                                    <p:nvPr/>
                                  </p:nvSpPr>
                                  <p:spPr bwMode="auto">
                                    <a:xfrm>
                                      <a:off x="10212" y="6876"/>
                                      <a:ext cx="156" cy="228"/>
                                    </a:xfrm>
                                    <a:prstGeom prst="flowChartConnector">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cxnSp>
                                  <p:nvCxnSpPr>
                                    <p:cNvPr id="183" name="1485"/>
                                    <p:cNvCxnSpPr>
                                      <a:cxnSpLocks noChangeShapeType="1"/>
                                    </p:cNvCxnSpPr>
                                    <p:nvPr/>
                                  </p:nvCxnSpPr>
                                  <p:spPr bwMode="auto">
                                    <a:xfrm>
                                      <a:off x="10368" y="6974"/>
                                      <a:ext cx="378" cy="1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 name="1486"/>
                                    <p:cNvCxnSpPr>
                                      <a:cxnSpLocks noChangeShapeType="1"/>
                                    </p:cNvCxnSpPr>
                                    <p:nvPr/>
                                  </p:nvCxnSpPr>
                                  <p:spPr bwMode="auto">
                                    <a:xfrm>
                                      <a:off x="10279" y="5758"/>
                                      <a:ext cx="1" cy="116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grpSp>
                          <p:cxnSp>
                            <p:nvCxnSpPr>
                              <p:cNvPr id="102" name="1487"/>
                              <p:cNvCxnSpPr>
                                <a:cxnSpLocks noChangeShapeType="1"/>
                              </p:cNvCxnSpPr>
                              <p:nvPr/>
                            </p:nvCxnSpPr>
                            <p:spPr bwMode="auto">
                              <a:xfrm>
                                <a:off x="10266" y="5741"/>
                                <a:ext cx="339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3" name="1488"/>
                              <p:cNvSpPr>
                                <a:spLocks noChangeArrowheads="1"/>
                              </p:cNvSpPr>
                              <p:nvPr/>
                            </p:nvSpPr>
                            <p:spPr bwMode="auto">
                              <a:xfrm>
                                <a:off x="13322" y="3881"/>
                                <a:ext cx="1894" cy="1426"/>
                              </a:xfrm>
                              <a:prstGeom prst="rect">
                                <a:avLst/>
                              </a:prstGeom>
                              <a:noFill/>
                              <a:ln w="12700">
                                <a:no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fr-FR" sz="1200">
                                    <a:effectLst/>
                                    <a:latin typeface="Times New Roman" panose="02020603050405020304" pitchFamily="18" charset="0"/>
                                    <a:ea typeface="Calibri" panose="020F0502020204030204" pitchFamily="34" charset="0"/>
                                  </a:rPr>
                                  <a:t>Liqueur d’attaque d’évaporation</a:t>
                                </a:r>
                                <a:endParaRPr lang="en-US" sz="1200">
                                  <a:effectLst/>
                                  <a:latin typeface="Times New Roman" panose="02020603050405020304" pitchFamily="18" charset="0"/>
                                  <a:ea typeface="Calibri" panose="020F0502020204030204" pitchFamily="34" charset="0"/>
                                </a:endParaRPr>
                              </a:p>
                            </p:txBody>
                          </p:sp>
                          <p:cxnSp>
                            <p:nvCxnSpPr>
                              <p:cNvPr id="104" name="1489"/>
                              <p:cNvCxnSpPr>
                                <a:cxnSpLocks noChangeShapeType="1"/>
                              </p:cNvCxnSpPr>
                              <p:nvPr/>
                            </p:nvCxnSpPr>
                            <p:spPr bwMode="auto">
                              <a:xfrm flipH="1">
                                <a:off x="5140" y="7464"/>
                                <a:ext cx="8584" cy="0"/>
                              </a:xfrm>
                              <a:prstGeom prst="straightConnector1">
                                <a:avLst/>
                              </a:prstGeom>
                              <a:noFill/>
                              <a:ln w="19050">
                                <a:solidFill>
                                  <a:srgbClr val="000000"/>
                                </a:solidFill>
                                <a:prstDash val="sysDot"/>
                                <a:round/>
                                <a:headEnd/>
                                <a:tailEnd/>
                              </a:ln>
                              <a:extLst>
                                <a:ext uri="{909E8E84-426E-40DD-AFC4-6F175D3DCCD1}">
                                  <a14:hiddenFill xmlns:a14="http://schemas.microsoft.com/office/drawing/2010/main">
                                    <a:noFill/>
                                  </a14:hiddenFill>
                                </a:ext>
                              </a:extLst>
                            </p:spPr>
                          </p:cxnSp>
                          <p:sp>
                            <p:nvSpPr>
                              <p:cNvPr id="105" name="1490"/>
                              <p:cNvSpPr>
                                <a:spLocks noChangeArrowheads="1"/>
                              </p:cNvSpPr>
                              <p:nvPr/>
                            </p:nvSpPr>
                            <p:spPr bwMode="auto">
                              <a:xfrm>
                                <a:off x="13803" y="6876"/>
                                <a:ext cx="1809" cy="875"/>
                              </a:xfrm>
                              <a:prstGeom prst="rect">
                                <a:avLst/>
                              </a:prstGeom>
                              <a:noFill/>
                              <a:ln w="9525">
                                <a:no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fr-FR" sz="1200">
                                    <a:effectLst/>
                                    <a:latin typeface="Times New Roman" panose="02020603050405020304" pitchFamily="18" charset="0"/>
                                    <a:ea typeface="Calibri" panose="020F0502020204030204" pitchFamily="34" charset="0"/>
                                  </a:rPr>
                                  <a:t>Vapeur 8bar du GE</a:t>
                                </a:r>
                                <a:endParaRPr lang="en-US" sz="1200">
                                  <a:effectLst/>
                                  <a:latin typeface="Times New Roman" panose="02020603050405020304" pitchFamily="18" charset="0"/>
                                  <a:ea typeface="Calibri" panose="020F0502020204030204" pitchFamily="34" charset="0"/>
                                </a:endParaRPr>
                              </a:p>
                            </p:txBody>
                          </p:sp>
                          <p:cxnSp>
                            <p:nvCxnSpPr>
                              <p:cNvPr id="106" name="1491"/>
                              <p:cNvCxnSpPr>
                                <a:cxnSpLocks noChangeShapeType="1"/>
                              </p:cNvCxnSpPr>
                              <p:nvPr/>
                            </p:nvCxnSpPr>
                            <p:spPr bwMode="auto">
                              <a:xfrm>
                                <a:off x="13610" y="5741"/>
                                <a:ext cx="0" cy="232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07" name="1492"/>
                              <p:cNvCxnSpPr>
                                <a:cxnSpLocks noChangeShapeType="1"/>
                              </p:cNvCxnSpPr>
                              <p:nvPr/>
                            </p:nvCxnSpPr>
                            <p:spPr bwMode="auto">
                              <a:xfrm flipH="1">
                                <a:off x="5644" y="9549"/>
                                <a:ext cx="7966" cy="420"/>
                              </a:xfrm>
                              <a:prstGeom prst="straightConnector1">
                                <a:avLst/>
                              </a:prstGeom>
                              <a:noFill/>
                              <a:ln w="19050">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08" name="1493"/>
                              <p:cNvCxnSpPr>
                                <a:cxnSpLocks noChangeShapeType="1"/>
                              </p:cNvCxnSpPr>
                              <p:nvPr/>
                            </p:nvCxnSpPr>
                            <p:spPr bwMode="auto">
                              <a:xfrm flipV="1">
                                <a:off x="5375" y="9880"/>
                                <a:ext cx="7309" cy="42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9" name="1494"/>
                              <p:cNvSpPr>
                                <a:spLocks noChangeArrowheads="1"/>
                              </p:cNvSpPr>
                              <p:nvPr/>
                            </p:nvSpPr>
                            <p:spPr bwMode="auto">
                              <a:xfrm>
                                <a:off x="4039" y="9972"/>
                                <a:ext cx="1383" cy="46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Puisard</a:t>
                                </a:r>
                                <a:endParaRPr lang="en-US" sz="1200">
                                  <a:effectLst/>
                                  <a:latin typeface="Times New Roman" panose="02020603050405020304" pitchFamily="18" charset="0"/>
                                  <a:ea typeface="Calibri" panose="020F0502020204030204" pitchFamily="34" charset="0"/>
                                </a:endParaRPr>
                              </a:p>
                            </p:txBody>
                          </p:sp>
                          <p:cxnSp>
                            <p:nvCxnSpPr>
                              <p:cNvPr id="110" name="1496"/>
                              <p:cNvCxnSpPr>
                                <a:cxnSpLocks noChangeShapeType="1"/>
                              </p:cNvCxnSpPr>
                              <p:nvPr/>
                            </p:nvCxnSpPr>
                            <p:spPr bwMode="auto">
                              <a:xfrm rot="-5400000">
                                <a:off x="12271" y="9333"/>
                                <a:ext cx="976" cy="149"/>
                              </a:xfrm>
                              <a:prstGeom prst="bentConnector3">
                                <a:avLst>
                                  <a:gd name="adj1" fmla="val 50000"/>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1" name="1497"/>
                              <p:cNvCxnSpPr>
                                <a:cxnSpLocks noChangeShapeType="1"/>
                              </p:cNvCxnSpPr>
                              <p:nvPr/>
                            </p:nvCxnSpPr>
                            <p:spPr bwMode="auto">
                              <a:xfrm rot="-5400000">
                                <a:off x="10858" y="9434"/>
                                <a:ext cx="921" cy="149"/>
                              </a:xfrm>
                              <a:prstGeom prst="bentConnector3">
                                <a:avLst>
                                  <a:gd name="adj1" fmla="val 49944"/>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2" name="1498"/>
                              <p:cNvCxnSpPr>
                                <a:cxnSpLocks noChangeShapeType="1"/>
                              </p:cNvCxnSpPr>
                              <p:nvPr/>
                            </p:nvCxnSpPr>
                            <p:spPr bwMode="auto">
                              <a:xfrm rot="-5400000">
                                <a:off x="9644" y="9532"/>
                                <a:ext cx="862" cy="149"/>
                              </a:xfrm>
                              <a:prstGeom prst="bentConnector3">
                                <a:avLst>
                                  <a:gd name="adj1" fmla="val 50000"/>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3" name="1499"/>
                              <p:cNvCxnSpPr>
                                <a:cxnSpLocks noChangeShapeType="1"/>
                              </p:cNvCxnSpPr>
                              <p:nvPr/>
                            </p:nvCxnSpPr>
                            <p:spPr bwMode="auto">
                              <a:xfrm rot="-5400000">
                                <a:off x="8378" y="9626"/>
                                <a:ext cx="766" cy="149"/>
                              </a:xfrm>
                              <a:prstGeom prst="bentConnector3">
                                <a:avLst>
                                  <a:gd name="adj1" fmla="val 50000"/>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4" name="1500"/>
                              <p:cNvCxnSpPr>
                                <a:cxnSpLocks noChangeShapeType="1"/>
                              </p:cNvCxnSpPr>
                              <p:nvPr/>
                            </p:nvCxnSpPr>
                            <p:spPr bwMode="auto">
                              <a:xfrm rot="-5400000">
                                <a:off x="7092" y="9712"/>
                                <a:ext cx="766" cy="149"/>
                              </a:xfrm>
                              <a:prstGeom prst="bentConnector3">
                                <a:avLst>
                                  <a:gd name="adj1" fmla="val 50000"/>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5" name="1501"/>
                              <p:cNvCxnSpPr>
                                <a:cxnSpLocks noChangeShapeType="1"/>
                              </p:cNvCxnSpPr>
                              <p:nvPr/>
                            </p:nvCxnSpPr>
                            <p:spPr bwMode="auto">
                              <a:xfrm rot="-5400000">
                                <a:off x="5722" y="9770"/>
                                <a:ext cx="766" cy="149"/>
                              </a:xfrm>
                              <a:prstGeom prst="bentConnector3">
                                <a:avLst>
                                  <a:gd name="adj1" fmla="val 50000"/>
                                </a:avLst>
                              </a:prstGeom>
                              <a:noFill/>
                              <a:ln w="19050">
                                <a:solidFill>
                                  <a:srgbClr val="000000"/>
                                </a:solidFill>
                                <a:miter lim="800000"/>
                                <a:headEnd/>
                                <a:tailEnd/>
                              </a:ln>
                              <a:extLst>
                                <a:ext uri="{909E8E84-426E-40DD-AFC4-6F175D3DCCD1}">
                                  <a14:hiddenFill xmlns:a14="http://schemas.microsoft.com/office/drawing/2010/main">
                                    <a:noFill/>
                                  </a14:hiddenFill>
                                </a:ext>
                              </a:extLst>
                            </p:spPr>
                          </p:cxnSp>
                          <p:cxnSp>
                            <p:nvCxnSpPr>
                              <p:cNvPr id="116" name="1502"/>
                              <p:cNvCxnSpPr>
                                <a:cxnSpLocks noChangeShapeType="1"/>
                              </p:cNvCxnSpPr>
                              <p:nvPr/>
                            </p:nvCxnSpPr>
                            <p:spPr bwMode="auto">
                              <a:xfrm>
                                <a:off x="13582" y="8679"/>
                                <a:ext cx="1" cy="891"/>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17" name="1503"/>
                              <p:cNvCxnSpPr>
                                <a:cxnSpLocks noChangeShapeType="1"/>
                              </p:cNvCxnSpPr>
                              <p:nvPr/>
                            </p:nvCxnSpPr>
                            <p:spPr bwMode="auto">
                              <a:xfrm>
                                <a:off x="12072" y="8919"/>
                                <a:ext cx="0" cy="721"/>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18" name="1504"/>
                              <p:cNvCxnSpPr>
                                <a:cxnSpLocks noChangeShapeType="1"/>
                              </p:cNvCxnSpPr>
                              <p:nvPr/>
                            </p:nvCxnSpPr>
                            <p:spPr bwMode="auto">
                              <a:xfrm>
                                <a:off x="10870" y="8977"/>
                                <a:ext cx="0" cy="721"/>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19" name="1505"/>
                              <p:cNvCxnSpPr>
                                <a:cxnSpLocks noChangeShapeType="1"/>
                              </p:cNvCxnSpPr>
                              <p:nvPr/>
                            </p:nvCxnSpPr>
                            <p:spPr bwMode="auto">
                              <a:xfrm>
                                <a:off x="9445" y="9094"/>
                                <a:ext cx="0" cy="662"/>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0" name="1506"/>
                              <p:cNvCxnSpPr>
                                <a:cxnSpLocks noChangeShapeType="1"/>
                              </p:cNvCxnSpPr>
                              <p:nvPr/>
                            </p:nvCxnSpPr>
                            <p:spPr bwMode="auto">
                              <a:xfrm>
                                <a:off x="8272" y="9193"/>
                                <a:ext cx="0" cy="607"/>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1" name="1507"/>
                              <p:cNvCxnSpPr>
                                <a:cxnSpLocks noChangeShapeType="1"/>
                              </p:cNvCxnSpPr>
                              <p:nvPr/>
                            </p:nvCxnSpPr>
                            <p:spPr bwMode="auto">
                              <a:xfrm>
                                <a:off x="6931" y="9292"/>
                                <a:ext cx="0" cy="607"/>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2" name="1508"/>
                              <p:cNvCxnSpPr>
                                <a:cxnSpLocks noChangeShapeType="1"/>
                              </p:cNvCxnSpPr>
                              <p:nvPr/>
                            </p:nvCxnSpPr>
                            <p:spPr bwMode="auto">
                              <a:xfrm>
                                <a:off x="5660" y="9377"/>
                                <a:ext cx="0" cy="607"/>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3" name="1509"/>
                              <p:cNvCxnSpPr>
                                <a:cxnSpLocks noChangeShapeType="1"/>
                              </p:cNvCxnSpPr>
                              <p:nvPr/>
                            </p:nvCxnSpPr>
                            <p:spPr bwMode="auto">
                              <a:xfrm>
                                <a:off x="5229" y="7478"/>
                                <a:ext cx="1" cy="1135"/>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4" name="1510"/>
                              <p:cNvCxnSpPr>
                                <a:cxnSpLocks noChangeShapeType="1"/>
                              </p:cNvCxnSpPr>
                              <p:nvPr/>
                            </p:nvCxnSpPr>
                            <p:spPr bwMode="auto">
                              <a:xfrm flipH="1">
                                <a:off x="6422" y="7464"/>
                                <a:ext cx="2" cy="1095"/>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5" name="1511"/>
                              <p:cNvCxnSpPr>
                                <a:cxnSpLocks noChangeShapeType="1"/>
                              </p:cNvCxnSpPr>
                              <p:nvPr/>
                            </p:nvCxnSpPr>
                            <p:spPr bwMode="auto">
                              <a:xfrm>
                                <a:off x="7809" y="7478"/>
                                <a:ext cx="1" cy="1027"/>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6" name="1512"/>
                              <p:cNvCxnSpPr>
                                <a:cxnSpLocks noChangeShapeType="1"/>
                              </p:cNvCxnSpPr>
                              <p:nvPr/>
                            </p:nvCxnSpPr>
                            <p:spPr bwMode="auto">
                              <a:xfrm>
                                <a:off x="9715" y="7478"/>
                                <a:ext cx="1" cy="931"/>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7" name="1513"/>
                              <p:cNvCxnSpPr>
                                <a:cxnSpLocks noChangeShapeType="1"/>
                              </p:cNvCxnSpPr>
                              <p:nvPr/>
                            </p:nvCxnSpPr>
                            <p:spPr bwMode="auto">
                              <a:xfrm>
                                <a:off x="10432" y="7478"/>
                                <a:ext cx="0" cy="791"/>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8" name="1514"/>
                              <p:cNvCxnSpPr>
                                <a:cxnSpLocks noChangeShapeType="1"/>
                              </p:cNvCxnSpPr>
                              <p:nvPr/>
                            </p:nvCxnSpPr>
                            <p:spPr bwMode="auto">
                              <a:xfrm>
                                <a:off x="11738" y="7478"/>
                                <a:ext cx="0" cy="679"/>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29" name="1515"/>
                              <p:cNvCxnSpPr>
                                <a:cxnSpLocks noChangeShapeType="1"/>
                              </p:cNvCxnSpPr>
                              <p:nvPr/>
                            </p:nvCxnSpPr>
                            <p:spPr bwMode="auto">
                              <a:xfrm>
                                <a:off x="13002" y="7478"/>
                                <a:ext cx="1" cy="483"/>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sp>
                            <p:nvSpPr>
                              <p:cNvPr id="130" name="1516"/>
                              <p:cNvSpPr>
                                <a:spLocks noChangeArrowheads="1"/>
                              </p:cNvSpPr>
                              <p:nvPr/>
                            </p:nvSpPr>
                            <p:spPr bwMode="auto">
                              <a:xfrm>
                                <a:off x="14345" y="9586"/>
                                <a:ext cx="1383" cy="1079"/>
                              </a:xfrm>
                              <a:prstGeom prst="rect">
                                <a:avLst/>
                              </a:prstGeom>
                              <a:solidFill>
                                <a:srgbClr val="FFFFFF"/>
                              </a:solidFill>
                              <a:ln w="9525">
                                <a:no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fr-FR" sz="1200" dirty="0">
                                    <a:effectLst/>
                                    <a:latin typeface="Times New Roman" panose="02020603050405020304" pitchFamily="18" charset="0"/>
                                    <a:ea typeface="Calibri" panose="020F0502020204030204" pitchFamily="34" charset="0"/>
                                  </a:rPr>
                                  <a:t>EDP vers GE</a:t>
                                </a:r>
                                <a:endParaRPr lang="en-US" sz="1200" dirty="0">
                                  <a:effectLst/>
                                  <a:latin typeface="Times New Roman" panose="02020603050405020304" pitchFamily="18" charset="0"/>
                                  <a:ea typeface="Calibri" panose="020F0502020204030204" pitchFamily="34" charset="0"/>
                                </a:endParaRPr>
                              </a:p>
                            </p:txBody>
                          </p:sp>
                          <p:cxnSp>
                            <p:nvCxnSpPr>
                              <p:cNvPr id="131" name="1517"/>
                              <p:cNvCxnSpPr>
                                <a:cxnSpLocks noChangeShapeType="1"/>
                              </p:cNvCxnSpPr>
                              <p:nvPr/>
                            </p:nvCxnSpPr>
                            <p:spPr bwMode="auto">
                              <a:xfrm>
                                <a:off x="11710" y="9607"/>
                                <a:ext cx="0" cy="593"/>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32" name="1518"/>
                              <p:cNvCxnSpPr>
                                <a:cxnSpLocks noChangeShapeType="1"/>
                              </p:cNvCxnSpPr>
                              <p:nvPr/>
                            </p:nvCxnSpPr>
                            <p:spPr bwMode="auto">
                              <a:xfrm flipH="1">
                                <a:off x="11714" y="10084"/>
                                <a:ext cx="923" cy="99"/>
                              </a:xfrm>
                              <a:prstGeom prst="straightConnector1">
                                <a:avLst/>
                              </a:prstGeom>
                              <a:noFill/>
                              <a:ln w="19050">
                                <a:solidFill>
                                  <a:srgbClr val="000000"/>
                                </a:solidFill>
                                <a:prstDash val="sysDot"/>
                                <a:round/>
                                <a:headEnd/>
                                <a:tailEnd/>
                              </a:ln>
                              <a:extLst>
                                <a:ext uri="{909E8E84-426E-40DD-AFC4-6F175D3DCCD1}">
                                  <a14:hiddenFill xmlns:a14="http://schemas.microsoft.com/office/drawing/2010/main">
                                    <a:noFill/>
                                  </a14:hiddenFill>
                                </a:ext>
                              </a:extLst>
                            </p:spPr>
                          </p:cxnSp>
                          <p:sp>
                            <p:nvSpPr>
                              <p:cNvPr id="133" name="1519"/>
                              <p:cNvSpPr>
                                <a:spLocks noChangeArrowheads="1"/>
                              </p:cNvSpPr>
                              <p:nvPr/>
                            </p:nvSpPr>
                            <p:spPr bwMode="auto">
                              <a:xfrm>
                                <a:off x="12656" y="9944"/>
                                <a:ext cx="229" cy="341"/>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cxnSp>
                            <p:nvCxnSpPr>
                              <p:cNvPr id="134" name="1520"/>
                              <p:cNvCxnSpPr>
                                <a:cxnSpLocks noChangeShapeType="1"/>
                              </p:cNvCxnSpPr>
                              <p:nvPr/>
                            </p:nvCxnSpPr>
                            <p:spPr bwMode="auto">
                              <a:xfrm flipV="1">
                                <a:off x="12880" y="9984"/>
                                <a:ext cx="135" cy="16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5" name="1521"/>
                              <p:cNvCxnSpPr>
                                <a:cxnSpLocks noChangeShapeType="1"/>
                              </p:cNvCxnSpPr>
                              <p:nvPr/>
                            </p:nvCxnSpPr>
                            <p:spPr bwMode="auto">
                              <a:xfrm flipH="1">
                                <a:off x="12766" y="10423"/>
                                <a:ext cx="464" cy="1"/>
                              </a:xfrm>
                              <a:prstGeom prst="straightConnector1">
                                <a:avLst/>
                              </a:prstGeom>
                              <a:noFill/>
                              <a:ln w="19050">
                                <a:solidFill>
                                  <a:srgbClr val="000000"/>
                                </a:solidFill>
                                <a:prstDash val="sysDot"/>
                                <a:round/>
                                <a:headEnd/>
                                <a:tailEnd/>
                              </a:ln>
                              <a:extLst>
                                <a:ext uri="{909E8E84-426E-40DD-AFC4-6F175D3DCCD1}">
                                  <a14:hiddenFill xmlns:a14="http://schemas.microsoft.com/office/drawing/2010/main">
                                    <a:noFill/>
                                  </a14:hiddenFill>
                                </a:ext>
                              </a:extLst>
                            </p:spPr>
                          </p:cxnSp>
                          <p:sp>
                            <p:nvSpPr>
                              <p:cNvPr id="136" name="1522"/>
                              <p:cNvSpPr>
                                <a:spLocks noChangeArrowheads="1"/>
                              </p:cNvSpPr>
                              <p:nvPr/>
                            </p:nvSpPr>
                            <p:spPr bwMode="auto">
                              <a:xfrm>
                                <a:off x="13334" y="10308"/>
                                <a:ext cx="127" cy="228"/>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cxnSp>
                            <p:nvCxnSpPr>
                              <p:cNvPr id="137" name="1523"/>
                              <p:cNvCxnSpPr>
                                <a:cxnSpLocks noChangeShapeType="1"/>
                              </p:cNvCxnSpPr>
                              <p:nvPr/>
                            </p:nvCxnSpPr>
                            <p:spPr bwMode="auto">
                              <a:xfrm flipH="1">
                                <a:off x="13461" y="9899"/>
                                <a:ext cx="582" cy="524"/>
                              </a:xfrm>
                              <a:prstGeom prst="straightConnector1">
                                <a:avLst/>
                              </a:prstGeom>
                              <a:noFill/>
                              <a:ln w="9525">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138" name="1524"/>
                              <p:cNvCxnSpPr>
                                <a:cxnSpLocks noChangeShapeType="1"/>
                              </p:cNvCxnSpPr>
                              <p:nvPr/>
                            </p:nvCxnSpPr>
                            <p:spPr bwMode="auto">
                              <a:xfrm flipH="1">
                                <a:off x="4128" y="8794"/>
                                <a:ext cx="719" cy="38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39" name="1525"/>
                              <p:cNvCxnSpPr>
                                <a:cxnSpLocks noChangeShapeType="1"/>
                              </p:cNvCxnSpPr>
                              <p:nvPr/>
                            </p:nvCxnSpPr>
                            <p:spPr bwMode="auto">
                              <a:xfrm>
                                <a:off x="4265" y="8194"/>
                                <a:ext cx="0" cy="136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0" name="1526"/>
                              <p:cNvSpPr>
                                <a:spLocks noChangeArrowheads="1"/>
                              </p:cNvSpPr>
                              <p:nvPr/>
                            </p:nvSpPr>
                            <p:spPr bwMode="auto">
                              <a:xfrm>
                                <a:off x="4174" y="9568"/>
                                <a:ext cx="211" cy="218"/>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cxnSp>
                            <p:nvCxnSpPr>
                              <p:cNvPr id="141" name="1527"/>
                              <p:cNvCxnSpPr>
                                <a:cxnSpLocks noChangeShapeType="1"/>
                              </p:cNvCxnSpPr>
                              <p:nvPr/>
                            </p:nvCxnSpPr>
                            <p:spPr bwMode="auto">
                              <a:xfrm flipH="1">
                                <a:off x="4144" y="9337"/>
                                <a:ext cx="701" cy="8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2" name="1529"/>
                              <p:cNvSpPr>
                                <a:spLocks noChangeArrowheads="1"/>
                              </p:cNvSpPr>
                              <p:nvPr/>
                            </p:nvSpPr>
                            <p:spPr bwMode="auto">
                              <a:xfrm rot="16200000" flipV="1">
                                <a:off x="4471" y="9258"/>
                                <a:ext cx="121" cy="238"/>
                              </a:xfrm>
                              <a:prstGeom prst="flowChartCollate">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cxnSp>
                            <p:nvCxnSpPr>
                              <p:cNvPr id="143" name="1530"/>
                              <p:cNvCxnSpPr>
                                <a:cxnSpLocks noChangeShapeType="1"/>
                              </p:cNvCxnSpPr>
                              <p:nvPr/>
                            </p:nvCxnSpPr>
                            <p:spPr bwMode="auto">
                              <a:xfrm flipH="1">
                                <a:off x="2625" y="8175"/>
                                <a:ext cx="1649"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4" name="1531"/>
                              <p:cNvCxnSpPr>
                                <a:cxnSpLocks noChangeShapeType="1"/>
                              </p:cNvCxnSpPr>
                              <p:nvPr/>
                            </p:nvCxnSpPr>
                            <p:spPr bwMode="auto">
                              <a:xfrm flipV="1">
                                <a:off x="12154" y="9251"/>
                                <a:ext cx="1889" cy="61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5" name="1532"/>
                              <p:cNvSpPr>
                                <a:spLocks noChangeArrowheads="1"/>
                              </p:cNvSpPr>
                              <p:nvPr/>
                            </p:nvSpPr>
                            <p:spPr bwMode="auto">
                              <a:xfrm>
                                <a:off x="14316" y="8137"/>
                                <a:ext cx="1295" cy="10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900">
                                    <a:effectLst/>
                                    <a:latin typeface="Times New Roman" panose="02020603050405020304" pitchFamily="18" charset="0"/>
                                    <a:ea typeface="Calibri" panose="020F0502020204030204" pitchFamily="34" charset="0"/>
                                  </a:rPr>
                                  <a:t>Collecteur de purge et vidanges</a:t>
                                </a:r>
                                <a:endParaRPr lang="en-US" sz="1200">
                                  <a:effectLst/>
                                  <a:latin typeface="Times New Roman" panose="02020603050405020304" pitchFamily="18" charset="0"/>
                                  <a:ea typeface="Calibri" panose="020F0502020204030204" pitchFamily="34" charset="0"/>
                                </a:endParaRPr>
                              </a:p>
                            </p:txBody>
                          </p:sp>
                          <p:sp>
                            <p:nvSpPr>
                              <p:cNvPr id="146" name="1533"/>
                              <p:cNvSpPr>
                                <a:spLocks noChangeArrowheads="1"/>
                              </p:cNvSpPr>
                              <p:nvPr/>
                            </p:nvSpPr>
                            <p:spPr bwMode="auto">
                              <a:xfrm>
                                <a:off x="2540" y="6974"/>
                                <a:ext cx="1901" cy="9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200">
                                    <a:effectLst/>
                                    <a:latin typeface="Times New Roman" panose="02020603050405020304" pitchFamily="18" charset="0"/>
                                    <a:ea typeface="Calibri" panose="020F0502020204030204" pitchFamily="34" charset="0"/>
                                  </a:rPr>
                                  <a:t>Suspension vers hydro séparateur</a:t>
                                </a:r>
                                <a:endParaRPr lang="en-US" sz="1200">
                                  <a:effectLst/>
                                  <a:latin typeface="Times New Roman" panose="02020603050405020304" pitchFamily="18" charset="0"/>
                                  <a:ea typeface="Calibri" panose="020F0502020204030204" pitchFamily="34" charset="0"/>
                                </a:endParaRPr>
                              </a:p>
                            </p:txBody>
                          </p:sp>
                          <p:sp>
                            <p:nvSpPr>
                              <p:cNvPr id="147" name="1534"/>
                              <p:cNvSpPr>
                                <a:spLocks noChangeArrowheads="1"/>
                              </p:cNvSpPr>
                              <p:nvPr/>
                            </p:nvSpPr>
                            <p:spPr bwMode="auto">
                              <a:xfrm>
                                <a:off x="6247" y="6051"/>
                                <a:ext cx="1961" cy="589"/>
                              </a:xfrm>
                              <a:prstGeom prst="rect">
                                <a:avLst/>
                              </a:prstGeom>
                              <a:noFill/>
                              <a:ln w="9525">
                                <a:noFill/>
                                <a:miter lim="800000"/>
                                <a:headEnd/>
                                <a:tailEnd/>
                              </a:ln>
                              <a:extLst/>
                            </p:spPr>
                            <p:txBody>
                              <a:bodyPr rot="0" vert="horz" wrap="square" lIns="91440" tIns="45720" rIns="91440" bIns="45720" anchor="t" anchorCtr="0" upright="1">
                                <a:noAutofit/>
                              </a:bodyPr>
                              <a:lstStyle/>
                              <a:p>
                                <a:pPr>
                                  <a:lnSpc>
                                    <a:spcPct val="115000"/>
                                  </a:lnSpc>
                                  <a:spcAft>
                                    <a:spcPts val="1000"/>
                                  </a:spcAft>
                                </a:pPr>
                                <a:r>
                                  <a:rPr lang="fr-FR" sz="1200" dirty="0">
                                    <a:effectLst/>
                                    <a:latin typeface="Times New Roman" panose="02020603050405020304" pitchFamily="18" charset="0"/>
                                    <a:ea typeface="Calibri" panose="020F0502020204030204" pitchFamily="34" charset="0"/>
                                  </a:rPr>
                                  <a:t>Broyeur à barre </a:t>
                                </a:r>
                                <a:r>
                                  <a:rPr lang="fr-FR" sz="1200" dirty="0" err="1">
                                    <a:effectLst/>
                                    <a:latin typeface="Times New Roman" panose="02020603050405020304" pitchFamily="18" charset="0"/>
                                    <a:ea typeface="Calibri" panose="020F0502020204030204" pitchFamily="34" charset="0"/>
                                  </a:rPr>
                                  <a:t>BBBAb</a:t>
                                </a:r>
                                <a:r>
                                  <a:rPr lang="fr-FR" sz="1200" dirty="0">
                                    <a:effectLst/>
                                    <a:latin typeface="Times New Roman" panose="02020603050405020304" pitchFamily="18" charset="0"/>
                                    <a:ea typeface="Calibri" panose="020F0502020204030204" pitchFamily="34" charset="0"/>
                                  </a:rPr>
                                  <a:t> </a:t>
                                </a:r>
                                <a:r>
                                  <a:rPr lang="fr-FR" sz="1200" dirty="0" smtClean="0">
                                    <a:effectLst/>
                                    <a:latin typeface="Times New Roman" panose="02020603050405020304" pitchFamily="18" charset="0"/>
                                    <a:ea typeface="Calibri" panose="020F0502020204030204" pitchFamily="34" charset="0"/>
                                  </a:rPr>
                                  <a:t>BBBBBBBBB</a:t>
                                </a:r>
                                <a:endParaRPr lang="en-US" sz="1200" dirty="0">
                                  <a:effectLst/>
                                  <a:latin typeface="Times New Roman" panose="02020603050405020304" pitchFamily="18" charset="0"/>
                                  <a:ea typeface="Calibri" panose="020F0502020204030204" pitchFamily="34" charset="0"/>
                                </a:endParaRPr>
                              </a:p>
                            </p:txBody>
                          </p:sp>
                          <p:sp>
                            <p:nvSpPr>
                              <p:cNvPr id="148" name="1535"/>
                              <p:cNvSpPr>
                                <a:spLocks noChangeArrowheads="1"/>
                              </p:cNvSpPr>
                              <p:nvPr/>
                            </p:nvSpPr>
                            <p:spPr bwMode="auto">
                              <a:xfrm>
                                <a:off x="6214" y="6488"/>
                                <a:ext cx="1636" cy="8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200" dirty="0" smtClean="0">
                                    <a:effectLst/>
                                    <a:latin typeface="Times New Roman" panose="02020603050405020304" pitchFamily="18" charset="0"/>
                                    <a:ea typeface="Calibri" panose="020F0502020204030204" pitchFamily="34" charset="0"/>
                                  </a:rPr>
                                  <a:t>Bac Patrouilleur</a:t>
                                </a:r>
                                <a:endParaRPr lang="en-US" sz="1200" dirty="0">
                                  <a:effectLst/>
                                  <a:latin typeface="Times New Roman" panose="02020603050405020304" pitchFamily="18" charset="0"/>
                                  <a:ea typeface="Calibri" panose="020F0502020204030204" pitchFamily="34" charset="0"/>
                                </a:endParaRPr>
                              </a:p>
                            </p:txBody>
                          </p:sp>
                          <p:sp>
                            <p:nvSpPr>
                              <p:cNvPr id="149" name="1536"/>
                              <p:cNvSpPr>
                                <a:spLocks noChangeArrowheads="1"/>
                              </p:cNvSpPr>
                              <p:nvPr/>
                            </p:nvSpPr>
                            <p:spPr bwMode="auto">
                              <a:xfrm>
                                <a:off x="4254" y="5495"/>
                                <a:ext cx="1846" cy="720"/>
                              </a:xfrm>
                              <a:prstGeom prst="rect">
                                <a:avLst/>
                              </a:prstGeom>
                              <a:noFill/>
                              <a:ln w="9525">
                                <a:noFill/>
                                <a:miter lim="800000"/>
                                <a:headEnd/>
                                <a:tailEnd/>
                              </a:ln>
                              <a:extLst/>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Transporteur </a:t>
                                </a:r>
                                <a:endParaRPr lang="en-US" sz="1200">
                                  <a:effectLst/>
                                  <a:latin typeface="Times New Roman" panose="02020603050405020304" pitchFamily="18" charset="0"/>
                                  <a:ea typeface="Calibri" panose="020F0502020204030204" pitchFamily="34" charset="0"/>
                                </a:endParaRPr>
                              </a:p>
                            </p:txBody>
                          </p:sp>
                          <p:sp>
                            <p:nvSpPr>
                              <p:cNvPr id="150" name="1537"/>
                              <p:cNvSpPr>
                                <a:spLocks noChangeArrowheads="1"/>
                              </p:cNvSpPr>
                              <p:nvPr/>
                            </p:nvSpPr>
                            <p:spPr bwMode="auto">
                              <a:xfrm>
                                <a:off x="1834" y="5735"/>
                                <a:ext cx="2294" cy="976"/>
                              </a:xfrm>
                              <a:prstGeom prst="rect">
                                <a:avLst/>
                              </a:prstGeom>
                              <a:noFill/>
                              <a:ln w="9525">
                                <a:noFill/>
                                <a:miter lim="800000"/>
                                <a:headEnd/>
                                <a:tailEnd/>
                              </a:ln>
                              <a:extLst/>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Alimentateur à tablier métallique  </a:t>
                                </a:r>
                                <a:endParaRPr lang="en-US" sz="1200">
                                  <a:effectLst/>
                                  <a:latin typeface="Times New Roman" panose="02020603050405020304" pitchFamily="18" charset="0"/>
                                  <a:ea typeface="Calibri" panose="020F0502020204030204" pitchFamily="34" charset="0"/>
                                </a:endParaRPr>
                              </a:p>
                            </p:txBody>
                          </p:sp>
                          <p:cxnSp>
                            <p:nvCxnSpPr>
                              <p:cNvPr id="151" name="1538"/>
                              <p:cNvCxnSpPr>
                                <a:cxnSpLocks noChangeShapeType="1"/>
                              </p:cNvCxnSpPr>
                              <p:nvPr/>
                            </p:nvCxnSpPr>
                            <p:spPr bwMode="auto">
                              <a:xfrm flipH="1">
                                <a:off x="3157" y="4812"/>
                                <a:ext cx="678" cy="72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52" name="1539"/>
                              <p:cNvCxnSpPr>
                                <a:cxnSpLocks noChangeShapeType="1"/>
                              </p:cNvCxnSpPr>
                              <p:nvPr/>
                            </p:nvCxnSpPr>
                            <p:spPr bwMode="auto">
                              <a:xfrm>
                                <a:off x="2797" y="4861"/>
                                <a:ext cx="360" cy="67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53" name="1540"/>
                              <p:cNvCxnSpPr>
                                <a:cxnSpLocks noChangeShapeType="1"/>
                              </p:cNvCxnSpPr>
                              <p:nvPr/>
                            </p:nvCxnSpPr>
                            <p:spPr bwMode="auto">
                              <a:xfrm>
                                <a:off x="6643" y="5735"/>
                                <a:ext cx="47" cy="29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 name="1541"/>
                              <p:cNvCxnSpPr>
                                <a:cxnSpLocks noChangeShapeType="1"/>
                              </p:cNvCxnSpPr>
                              <p:nvPr/>
                            </p:nvCxnSpPr>
                            <p:spPr bwMode="auto">
                              <a:xfrm flipH="1">
                                <a:off x="7810" y="6640"/>
                                <a:ext cx="803" cy="3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5" name="1542"/>
                              <p:cNvSpPr>
                                <a:spLocks noChangeArrowheads="1"/>
                              </p:cNvSpPr>
                              <p:nvPr/>
                            </p:nvSpPr>
                            <p:spPr bwMode="auto">
                              <a:xfrm>
                                <a:off x="5821" y="2362"/>
                                <a:ext cx="2031" cy="1076"/>
                              </a:xfrm>
                              <a:prstGeom prst="rect">
                                <a:avLst/>
                              </a:prstGeom>
                              <a:noFill/>
                              <a:ln w="12700">
                                <a:noFill/>
                                <a:miter lim="800000"/>
                                <a:headEnd/>
                                <a:tailEnd/>
                              </a:ln>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Bauxite </a:t>
                                </a:r>
                                <a:r>
                                  <a:rPr lang="fr-FR" sz="1400">
                                    <a:effectLst/>
                                    <a:latin typeface="Times New Roman" panose="02020603050405020304" pitchFamily="18" charset="0"/>
                                    <a:ea typeface="Calibri" panose="020F0502020204030204" pitchFamily="34" charset="0"/>
                                  </a:rPr>
                                  <a:t>venant </a:t>
                                </a:r>
                                <a:r>
                                  <a:rPr lang="fr-FR" sz="1200">
                                    <a:effectLst/>
                                    <a:latin typeface="Times New Roman" panose="02020603050405020304" pitchFamily="18" charset="0"/>
                                    <a:ea typeface="Calibri" panose="020F0502020204030204" pitchFamily="34" charset="0"/>
                                  </a:rPr>
                                  <a:t>du concassage</a:t>
                                </a:r>
                                <a:endParaRPr lang="en-US" sz="1200">
                                  <a:effectLst/>
                                  <a:latin typeface="Times New Roman" panose="02020603050405020304" pitchFamily="18" charset="0"/>
                                  <a:ea typeface="Calibri" panose="020F0502020204030204" pitchFamily="34" charset="0"/>
                                </a:endParaRPr>
                              </a:p>
                            </p:txBody>
                          </p:sp>
                          <p:cxnSp>
                            <p:nvCxnSpPr>
                              <p:cNvPr id="156" name="1543"/>
                              <p:cNvCxnSpPr>
                                <a:cxnSpLocks noChangeShapeType="1"/>
                              </p:cNvCxnSpPr>
                              <p:nvPr/>
                            </p:nvCxnSpPr>
                            <p:spPr bwMode="auto">
                              <a:xfrm>
                                <a:off x="4703" y="3686"/>
                                <a:ext cx="712"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7" name="1544"/>
                              <p:cNvSpPr>
                                <a:spLocks noChangeArrowheads="1"/>
                              </p:cNvSpPr>
                              <p:nvPr/>
                            </p:nvSpPr>
                            <p:spPr bwMode="auto">
                              <a:xfrm>
                                <a:off x="5521" y="3438"/>
                                <a:ext cx="1122" cy="495"/>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200" dirty="0">
                                    <a:effectLst/>
                                    <a:latin typeface="Times New Roman" panose="02020603050405020304" pitchFamily="18" charset="0"/>
                                    <a:ea typeface="Calibri" panose="020F0502020204030204" pitchFamily="34" charset="0"/>
                                  </a:rPr>
                                  <a:t>Trémie</a:t>
                                </a:r>
                                <a:endParaRPr lang="en-US" sz="1200" dirty="0">
                                  <a:effectLst/>
                                  <a:latin typeface="Times New Roman" panose="02020603050405020304" pitchFamily="18" charset="0"/>
                                  <a:ea typeface="Calibri" panose="020F0502020204030204" pitchFamily="34" charset="0"/>
                                </a:endParaRPr>
                              </a:p>
                            </p:txBody>
                          </p:sp>
                          <p:cxnSp>
                            <p:nvCxnSpPr>
                              <p:cNvPr id="158" name="1545"/>
                              <p:cNvCxnSpPr>
                                <a:cxnSpLocks noChangeShapeType="1"/>
                              </p:cNvCxnSpPr>
                              <p:nvPr/>
                            </p:nvCxnSpPr>
                            <p:spPr bwMode="auto">
                              <a:xfrm flipH="1">
                                <a:off x="4652" y="2444"/>
                                <a:ext cx="1132" cy="24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9" name="1546"/>
                              <p:cNvSpPr>
                                <a:spLocks noChangeArrowheads="1"/>
                              </p:cNvSpPr>
                              <p:nvPr/>
                            </p:nvSpPr>
                            <p:spPr bwMode="auto">
                              <a:xfrm>
                                <a:off x="5345" y="4206"/>
                                <a:ext cx="974" cy="443"/>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000">
                                    <a:effectLst/>
                                    <a:latin typeface="Times New Roman" panose="02020603050405020304" pitchFamily="18" charset="0"/>
                                    <a:ea typeface="Calibri" panose="020F0502020204030204" pitchFamily="34" charset="0"/>
                                  </a:rPr>
                                  <a:t>Bascul</a:t>
                                </a:r>
                                <a:r>
                                  <a:rPr lang="fr-FR" sz="1200">
                                    <a:effectLst/>
                                    <a:latin typeface="Times New Roman" panose="02020603050405020304" pitchFamily="18" charset="0"/>
                                    <a:ea typeface="Calibri" panose="020F0502020204030204" pitchFamily="34" charset="0"/>
                                  </a:rPr>
                                  <a:t>e</a:t>
                                </a:r>
                                <a:endParaRPr lang="en-US" sz="1200">
                                  <a:effectLst/>
                                  <a:latin typeface="Times New Roman" panose="02020603050405020304" pitchFamily="18" charset="0"/>
                                  <a:ea typeface="Calibri" panose="020F0502020204030204" pitchFamily="34" charset="0"/>
                                </a:endParaRPr>
                              </a:p>
                            </p:txBody>
                          </p:sp>
                          <p:cxnSp>
                            <p:nvCxnSpPr>
                              <p:cNvPr id="160" name="1547"/>
                              <p:cNvCxnSpPr>
                                <a:cxnSpLocks noChangeShapeType="1"/>
                              </p:cNvCxnSpPr>
                              <p:nvPr/>
                            </p:nvCxnSpPr>
                            <p:spPr bwMode="auto">
                              <a:xfrm flipV="1">
                                <a:off x="5479" y="4695"/>
                                <a:ext cx="240" cy="15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grpSp>
                  </p:grpSp>
                  <p:sp>
                    <p:nvSpPr>
                      <p:cNvPr id="22" name="1548"/>
                      <p:cNvSpPr>
                        <a:spLocks noChangeArrowheads="1"/>
                      </p:cNvSpPr>
                      <p:nvPr/>
                    </p:nvSpPr>
                    <p:spPr bwMode="auto">
                      <a:xfrm flipH="1">
                        <a:off x="5357" y="8351"/>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3" name="1549"/>
                      <p:cNvSpPr>
                        <a:spLocks noChangeArrowheads="1"/>
                      </p:cNvSpPr>
                      <p:nvPr/>
                    </p:nvSpPr>
                    <p:spPr bwMode="auto">
                      <a:xfrm flipH="1">
                        <a:off x="10627" y="7993"/>
                        <a:ext cx="79" cy="9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grpSp>
            </p:grpSp>
            <p:sp>
              <p:nvSpPr>
                <p:cNvPr id="10" name="1550"/>
                <p:cNvSpPr>
                  <a:spLocks noChangeArrowheads="1"/>
                </p:cNvSpPr>
                <p:nvPr/>
              </p:nvSpPr>
              <p:spPr bwMode="auto">
                <a:xfrm>
                  <a:off x="14146" y="9227"/>
                  <a:ext cx="1055" cy="5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200" dirty="0">
                      <a:effectLst/>
                      <a:latin typeface="Times New Roman" panose="02020603050405020304" pitchFamily="18" charset="0"/>
                      <a:ea typeface="Calibri" panose="020F0502020204030204" pitchFamily="34" charset="0"/>
                    </a:rPr>
                    <a:t>Pot</a:t>
                  </a:r>
                  <a:r>
                    <a:rPr lang="fr-FR" sz="1000" dirty="0">
                      <a:effectLst/>
                      <a:latin typeface="Times New Roman" panose="02020603050405020304" pitchFamily="18" charset="0"/>
                      <a:ea typeface="Calibri" panose="020F0502020204030204" pitchFamily="34" charset="0"/>
                    </a:rPr>
                    <a:t> </a:t>
                  </a:r>
                  <a:r>
                    <a:rPr lang="fr-FR" sz="1200" dirty="0">
                      <a:effectLst/>
                      <a:latin typeface="Times New Roman" panose="02020603050405020304" pitchFamily="18" charset="0"/>
                      <a:ea typeface="Calibri" panose="020F0502020204030204" pitchFamily="34" charset="0"/>
                    </a:rPr>
                    <a:t>EDP</a:t>
                  </a:r>
                  <a:endParaRPr lang="en-US" sz="1200" dirty="0">
                    <a:effectLst/>
                    <a:latin typeface="Times New Roman" panose="02020603050405020304" pitchFamily="18" charset="0"/>
                    <a:ea typeface="Calibri" panose="020F0502020204030204" pitchFamily="34" charset="0"/>
                  </a:endParaRPr>
                </a:p>
              </p:txBody>
            </p:sp>
            <p:cxnSp>
              <p:nvCxnSpPr>
                <p:cNvPr id="11" name="1551"/>
                <p:cNvCxnSpPr>
                  <a:cxnSpLocks noChangeShapeType="1"/>
                </p:cNvCxnSpPr>
                <p:nvPr/>
              </p:nvCxnSpPr>
              <p:spPr bwMode="auto">
                <a:xfrm flipV="1">
                  <a:off x="12761" y="9497"/>
                  <a:ext cx="1404" cy="54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8" name="1552"/>
              <p:cNvSpPr>
                <a:spLocks noChangeArrowheads="1"/>
              </p:cNvSpPr>
              <p:nvPr/>
            </p:nvSpPr>
            <p:spPr bwMode="auto">
              <a:xfrm>
                <a:off x="323" y="1347"/>
                <a:ext cx="8235" cy="5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fr-FR" sz="1400" b="1" u="none" strike="noStrike">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a:p>
                <a:pPr algn="ctr">
                  <a:lnSpc>
                    <a:spcPct val="115000"/>
                  </a:lnSpc>
                  <a:spcAft>
                    <a:spcPts val="1000"/>
                  </a:spcAft>
                </a:pPr>
                <a:r>
                  <a:rPr lang="fr-FR" sz="1200">
                    <a:effectLst/>
                    <a:latin typeface="Times New Roman" panose="02020603050405020304" pitchFamily="18"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grpSp>
        <p:sp>
          <p:nvSpPr>
            <p:cNvPr id="6" name="Rectangle 5"/>
            <p:cNvSpPr>
              <a:spLocks noChangeArrowheads="1"/>
            </p:cNvSpPr>
            <p:nvPr/>
          </p:nvSpPr>
          <p:spPr bwMode="auto">
            <a:xfrm>
              <a:off x="8824" y="9709"/>
              <a:ext cx="2923"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Source : Rusal/Friguia</a:t>
              </a:r>
              <a:endParaRPr lang="en-US" sz="1200">
                <a:effectLst/>
                <a:latin typeface="Times New Roman" panose="02020603050405020304" pitchFamily="18" charset="0"/>
                <a:ea typeface="Calibri" panose="020F0502020204030204" pitchFamily="34" charset="0"/>
              </a:endParaRPr>
            </a:p>
          </p:txBody>
        </p:sp>
      </p:grpSp>
    </p:spTree>
    <p:extLst>
      <p:ext uri="{BB962C8B-B14F-4D97-AF65-F5344CB8AC3E}">
        <p14:creationId xmlns:p14="http://schemas.microsoft.com/office/powerpoint/2010/main" val="8283757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75401"/>
          </a:xfrm>
        </p:spPr>
        <p:txBody>
          <a:bodyPr>
            <a:normAutofit fontScale="90000"/>
          </a:bodyPr>
          <a:lstStyle/>
          <a:p>
            <a:r>
              <a:rPr lang="fr-FR" sz="3200" b="1" dirty="0" smtClean="0">
                <a:latin typeface="Times New Roman" panose="02020603050405020304" pitchFamily="18" charset="0"/>
                <a:cs typeface="Times New Roman" panose="02020603050405020304" pitchFamily="18" charset="0"/>
              </a:rPr>
              <a:t>Photos des bacs d’attaque de Rusal/Friguia</a:t>
            </a:r>
            <a:endParaRPr lang="en-US" sz="3200" b="1" dirty="0">
              <a:latin typeface="Times New Roman" panose="02020603050405020304" pitchFamily="18" charset="0"/>
              <a:cs typeface="Times New Roman" panose="02020603050405020304" pitchFamily="18" charset="0"/>
            </a:endParaRPr>
          </a:p>
        </p:txBody>
      </p:sp>
      <p:pic>
        <p:nvPicPr>
          <p:cNvPr id="4" name="Espace réservé du contenu 3" descr="C:\Users\toshiba\Documents\photos stage\IMG_20200127_090056_2.jpg"/>
          <p:cNvPicPr>
            <a:picLocks noGrp="1"/>
          </p:cNvPicPr>
          <p:nvPr>
            <p:ph idx="1"/>
          </p:nvPr>
        </p:nvPicPr>
        <p:blipFill rotWithShape="1">
          <a:blip r:embed="rId2">
            <a:extLst>
              <a:ext uri="{28A0092B-C50C-407E-A947-70E740481C1C}">
                <a14:useLocalDpi xmlns:a14="http://schemas.microsoft.com/office/drawing/2010/main" val="0"/>
              </a:ext>
            </a:extLst>
          </a:blip>
          <a:srcRect b="50378"/>
          <a:stretch/>
        </p:blipFill>
        <p:spPr bwMode="auto">
          <a:xfrm>
            <a:off x="838200" y="1084217"/>
            <a:ext cx="10160726" cy="551252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7301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67148" y="172554"/>
            <a:ext cx="8911687" cy="595090"/>
          </a:xfrm>
        </p:spPr>
        <p:txBody>
          <a:bodyPr>
            <a:normAutofit fontScale="90000"/>
          </a:bodyPr>
          <a:lstStyle/>
          <a:p>
            <a:pPr algn="ctr"/>
            <a:r>
              <a:rPr lang="fr-FR" dirty="0">
                <a:solidFill>
                  <a:srgbClr val="0070C0"/>
                </a:solidFill>
                <a:latin typeface="Times New Roman" panose="02020603050405020304" pitchFamily="18" charset="0"/>
                <a:cs typeface="Times New Roman" panose="02020603050405020304" pitchFamily="18" charset="0"/>
              </a:rPr>
              <a:t>INTRODUCTION</a:t>
            </a:r>
            <a:endParaRPr lang="en-US" dirty="0"/>
          </a:p>
        </p:txBody>
      </p:sp>
      <p:sp>
        <p:nvSpPr>
          <p:cNvPr id="3" name="Espace réservé du contenu 2"/>
          <p:cNvSpPr>
            <a:spLocks noGrp="1"/>
          </p:cNvSpPr>
          <p:nvPr>
            <p:ph idx="1"/>
          </p:nvPr>
        </p:nvSpPr>
        <p:spPr>
          <a:xfrm>
            <a:off x="609601" y="1264357"/>
            <a:ext cx="11379200" cy="5723466"/>
          </a:xfrm>
        </p:spPr>
        <p:txBody>
          <a:bodyPr>
            <a:normAutofit fontScale="92500" lnSpcReduction="10000"/>
          </a:bodyPr>
          <a:lstStyle/>
          <a:p>
            <a:pPr marL="0" indent="0">
              <a:buNone/>
            </a:pPr>
            <a:r>
              <a:rPr lang="fr-FR" sz="2000" dirty="0">
                <a:latin typeface="Times New Roman" panose="02020603050405020304" pitchFamily="18" charset="0"/>
                <a:cs typeface="Times New Roman" panose="02020603050405020304" pitchFamily="18" charset="0"/>
              </a:rPr>
              <a:t>L’aluminium est l’élément le plus abondant métal trouvé sur terre, pour un total de 8% de la croûte terrestre. Cependant, aluminium sous forme d’élément est réactive et donc ne se produit pas naturellement – Il doit être raffiné pour produire l’aluminium métal. Le principal produit de départ destiné à être raffiné en aluminium est la bauxite, la principale commerciale source mondiale d’aluminium. Bauxite est une roche sédimentaire, et se compose principalement de la gibbsite de minéraux en aluminium (Al(OH)3), </a:t>
            </a:r>
            <a:r>
              <a:rPr lang="fr-FR" sz="2000" dirty="0" smtClean="0">
                <a:latin typeface="Times New Roman" panose="02020603050405020304" pitchFamily="18" charset="0"/>
                <a:cs typeface="Times New Roman" panose="02020603050405020304" pitchFamily="18" charset="0"/>
              </a:rPr>
              <a:t>bohémite </a:t>
            </a:r>
            <a:r>
              <a:rPr lang="fr-FR" sz="2000" dirty="0">
                <a:latin typeface="Times New Roman" panose="02020603050405020304" pitchFamily="18" charset="0"/>
                <a:cs typeface="Times New Roman" panose="02020603050405020304" pitchFamily="18" charset="0"/>
              </a:rPr>
              <a:t>(Γ-AlO(OH)) et diaspore (Α-AlO(OH)), et est généralement mélangé avec les deux oxydes de fer goethite et hématite, l’aluminium de minéraux argileux kaolinite et petites quantités d’anatase (TiO2) et/ou d’ilménite (FeTiO3</a:t>
            </a:r>
            <a:r>
              <a:rPr lang="fr-FR" sz="2000" dirty="0" smtClean="0">
                <a:latin typeface="Times New Roman" panose="02020603050405020304" pitchFamily="18" charset="0"/>
                <a:cs typeface="Times New Roman" panose="02020603050405020304" pitchFamily="18" charset="0"/>
              </a:rPr>
              <a:t>).</a:t>
            </a:r>
          </a:p>
          <a:p>
            <a:pPr marL="0" indent="0" fontAlgn="base">
              <a:buNone/>
            </a:pPr>
            <a:r>
              <a:rPr lang="fr-FR" sz="2200" dirty="0">
                <a:latin typeface="Times New Roman" panose="02020603050405020304" pitchFamily="18" charset="0"/>
                <a:cs typeface="Times New Roman" panose="02020603050405020304" pitchFamily="18" charset="0"/>
              </a:rPr>
              <a:t>Dépôts de bauxite sont répartis dans le monde entier, pour la plupart qui se produisent dans les régions tropicales ou subtropicales. Bien que les réserves prouvées de bauxite devraient durer pendant de nombreuses années, la qualité des réserves économiquement accessible est en déclin. Pour les raffineries, qui sont dans le domaine de la transformation de la bauxite pour fabriquer de l’alumine, et finalement le métal d’aluminium, Il s’agit d’un défi avec des implications financières et environnementales.</a:t>
            </a:r>
          </a:p>
          <a:p>
            <a:pPr marL="0" indent="0" fontAlgn="base">
              <a:buNone/>
            </a:pPr>
            <a:r>
              <a:rPr lang="fr-FR" sz="2200" dirty="0">
                <a:latin typeface="Times New Roman" panose="02020603050405020304" pitchFamily="18" charset="0"/>
                <a:cs typeface="Times New Roman" panose="02020603050405020304" pitchFamily="18" charset="0"/>
              </a:rPr>
              <a:t>Le processus d’affiner métallurgique bauxite en alumine comporte les entrées suivantes:</a:t>
            </a:r>
          </a:p>
          <a:p>
            <a:pPr fontAlgn="base"/>
            <a:r>
              <a:rPr lang="fr-FR" sz="2200" dirty="0">
                <a:latin typeface="Times New Roman" panose="02020603050405020304" pitchFamily="18" charset="0"/>
                <a:cs typeface="Times New Roman" panose="02020603050405020304" pitchFamily="18" charset="0"/>
              </a:rPr>
              <a:t>Minerai de bauxite</a:t>
            </a:r>
          </a:p>
          <a:p>
            <a:pPr fontAlgn="base"/>
            <a:r>
              <a:rPr lang="fr-FR" sz="2200" dirty="0">
                <a:latin typeface="Times New Roman" panose="02020603050405020304" pitchFamily="18" charset="0"/>
                <a:cs typeface="Times New Roman" panose="02020603050405020304" pitchFamily="18" charset="0"/>
              </a:rPr>
              <a:t>Soude caustique – hydroxyde de sodium chimique (NaOH)</a:t>
            </a:r>
          </a:p>
          <a:p>
            <a:pPr fontAlgn="base"/>
            <a:r>
              <a:rPr lang="fr-FR" sz="2200" dirty="0">
                <a:latin typeface="Times New Roman" panose="02020603050405020304" pitchFamily="18" charset="0"/>
                <a:cs typeface="Times New Roman" panose="02020603050405020304" pitchFamily="18" charset="0"/>
              </a:rPr>
              <a:t>Énergie (procédé d’affinage exige la chaleur et pression)</a:t>
            </a:r>
          </a:p>
          <a:p>
            <a:pPr fontAlgn="base"/>
            <a:r>
              <a:rPr lang="fr-FR" sz="2200" dirty="0">
                <a:latin typeface="Times New Roman" panose="02020603050405020304" pitchFamily="18" charset="0"/>
                <a:cs typeface="Times New Roman" panose="02020603050405020304" pitchFamily="18" charset="0"/>
              </a:rPr>
              <a:t>Eau douce</a:t>
            </a: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3913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5137" y="561703"/>
            <a:ext cx="10515600" cy="470264"/>
          </a:xfrm>
        </p:spPr>
        <p:txBody>
          <a:bodyPr>
            <a:normAutofit/>
          </a:bodyPr>
          <a:lstStyle/>
          <a:p>
            <a:pPr algn="ctr"/>
            <a:r>
              <a:rPr lang="fr-FR" sz="2400" b="1" dirty="0" smtClean="0">
                <a:latin typeface="Times New Roman" panose="02020603050405020304" pitchFamily="18" charset="0"/>
                <a:cs typeface="Times New Roman" panose="02020603050405020304" pitchFamily="18" charset="0"/>
              </a:rPr>
              <a:t>Photos des bacs d’attaque en entretien</a:t>
            </a:r>
            <a:endParaRPr lang="en-US" sz="2400" b="1" dirty="0">
              <a:latin typeface="Times New Roman" panose="02020603050405020304" pitchFamily="18" charset="0"/>
              <a:cs typeface="Times New Roman" panose="02020603050405020304" pitchFamily="18" charset="0"/>
            </a:endParaRPr>
          </a:p>
        </p:txBody>
      </p:sp>
      <p:pic>
        <p:nvPicPr>
          <p:cNvPr id="6" name="Espace réservé du contenu 5" descr="C:\Users\toshiba\Documents\photos stage\IMG_20200123_101653_9.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17812" y="1502229"/>
            <a:ext cx="4586153" cy="4376057"/>
          </a:xfrm>
          <a:prstGeom prst="rect">
            <a:avLst/>
          </a:prstGeom>
          <a:noFill/>
          <a:ln>
            <a:noFill/>
          </a:ln>
        </p:spPr>
      </p:pic>
      <p:pic>
        <p:nvPicPr>
          <p:cNvPr id="3074" name="Picture 2" descr="IMG_20200123_113838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3965" y="1502229"/>
            <a:ext cx="5201194" cy="4455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6643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8640" y="718457"/>
            <a:ext cx="11338559" cy="509452"/>
          </a:xfrm>
        </p:spPr>
        <p:txBody>
          <a:bodyPr>
            <a:normAutofit fontScale="90000"/>
          </a:bodyPr>
          <a:lstStyle/>
          <a:p>
            <a:r>
              <a:rPr lang="fr-FR" b="1" dirty="0" smtClean="0"/>
              <a:t> </a:t>
            </a:r>
            <a:endParaRPr lang="en-US" dirty="0"/>
          </a:p>
        </p:txBody>
      </p:sp>
      <p:pic>
        <p:nvPicPr>
          <p:cNvPr id="4" name="Espace réservé du contenu 3" descr="C:\Users\HP\Pictures\Capture d’écran 2023-01-29 21555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24745" y="524581"/>
            <a:ext cx="7537268" cy="4885507"/>
          </a:xfrm>
          <a:prstGeom prst="rect">
            <a:avLst/>
          </a:prstGeom>
          <a:noFill/>
          <a:ln>
            <a:noFill/>
          </a:ln>
        </p:spPr>
      </p:pic>
      <p:sp>
        <p:nvSpPr>
          <p:cNvPr id="5" name="Rectangle 4"/>
          <p:cNvSpPr/>
          <p:nvPr/>
        </p:nvSpPr>
        <p:spPr>
          <a:xfrm>
            <a:off x="2248991" y="5603964"/>
            <a:ext cx="7088776" cy="646331"/>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Minerai de bauxite(</a:t>
            </a:r>
            <a:r>
              <a:rPr lang="fr-FR" b="1" i="1" dirty="0">
                <a:latin typeface="Times New Roman" panose="02020603050405020304" pitchFamily="18" charset="0"/>
                <a:cs typeface="Times New Roman" panose="02020603050405020304" pitchFamily="18" charset="0"/>
              </a:rPr>
              <a:t>Bauxite - the Principal Aluminium Ore</a:t>
            </a:r>
            <a:r>
              <a:rPr lang="fr-FR" b="1" dirty="0">
                <a:latin typeface="Times New Roman" panose="02020603050405020304" pitchFamily="18" charset="0"/>
                <a:cs typeface="Times New Roman" panose="02020603050405020304" pitchFamily="18" charset="0"/>
              </a:rPr>
              <a:t>, s. d.).</a:t>
            </a:r>
            <a:r>
              <a:rPr lang="en-US" dirty="0"/>
              <a:t/>
            </a:r>
            <a:br>
              <a:rPr lang="en-US" dirty="0"/>
            </a:br>
            <a:endParaRPr lang="en-US" dirty="0"/>
          </a:p>
        </p:txBody>
      </p:sp>
    </p:spTree>
    <p:extLst>
      <p:ext uri="{BB962C8B-B14F-4D97-AF65-F5344CB8AC3E}">
        <p14:creationId xmlns:p14="http://schemas.microsoft.com/office/powerpoint/2010/main" val="38727446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587830"/>
            <a:ext cx="9601196" cy="1123404"/>
          </a:xfrm>
        </p:spPr>
        <p:txBody>
          <a:bodyPr>
            <a:normAutofit/>
          </a:bodyPr>
          <a:lstStyle/>
          <a:p>
            <a:pPr lvl="0"/>
            <a:r>
              <a:rPr lang="fr-FR" sz="2700" dirty="0" smtClean="0">
                <a:latin typeface="Times New Roman" panose="02020603050405020304" pitchFamily="18" charset="0"/>
                <a:cs typeface="Times New Roman" panose="02020603050405020304" pitchFamily="18" charset="0"/>
              </a:rPr>
              <a:t>                                            Dessablage</a:t>
            </a:r>
            <a:r>
              <a:rPr lang="en-US" dirty="0"/>
              <a:t/>
            </a:r>
            <a:br>
              <a:rPr lang="en-US" dirty="0"/>
            </a:br>
            <a:endParaRPr lang="en-US" dirty="0"/>
          </a:p>
        </p:txBody>
      </p:sp>
      <p:sp>
        <p:nvSpPr>
          <p:cNvPr id="3" name="Espace réservé du contenu 2"/>
          <p:cNvSpPr>
            <a:spLocks noGrp="1"/>
          </p:cNvSpPr>
          <p:nvPr>
            <p:ph idx="1"/>
          </p:nvPr>
        </p:nvSpPr>
        <p:spPr>
          <a:xfrm>
            <a:off x="1164773" y="992777"/>
            <a:ext cx="9601196" cy="5133703"/>
          </a:xfrm>
        </p:spPr>
        <p:txBody>
          <a:bodyPr>
            <a:normAutofit/>
          </a:bodyPr>
          <a:lstStyle/>
          <a:p>
            <a:pPr marL="0" indent="0">
              <a:buNone/>
            </a:pPr>
            <a:r>
              <a:rPr lang="fr-FR" sz="2400" dirty="0">
                <a:latin typeface="Times New Roman" panose="02020603050405020304" pitchFamily="18" charset="0"/>
                <a:cs typeface="Times New Roman" panose="02020603050405020304" pitchFamily="18" charset="0"/>
              </a:rPr>
              <a:t>C’est une opération qui consiste à séparer la liqueur d’aluminate des sables. Il se passe dans les hydro séparateurs à fond conique muni d’hélices qui permettent d’agiter la suspension afin de faire la séparation entre les grains de sable et la liqueur </a:t>
            </a:r>
            <a:r>
              <a:rPr lang="fr-FR" sz="2400" dirty="0" smtClean="0">
                <a:latin typeface="Times New Roman" panose="02020603050405020304" pitchFamily="18" charset="0"/>
                <a:cs typeface="Times New Roman" panose="02020603050405020304" pitchFamily="18" charset="0"/>
              </a:rPr>
              <a:t>d’aluminate.</a:t>
            </a:r>
            <a:endParaRPr lang="en-US" sz="2400" dirty="0">
              <a:latin typeface="Times New Roman" panose="02020603050405020304" pitchFamily="18" charset="0"/>
              <a:cs typeface="Times New Roman" panose="02020603050405020304" pitchFamily="18" charset="0"/>
            </a:endParaRPr>
          </a:p>
          <a:p>
            <a:pPr marL="0" indent="0" algn="ctr">
              <a:buNone/>
            </a:pPr>
            <a:r>
              <a:rPr lang="fr-FR" sz="2400" b="1" dirty="0" smtClean="0">
                <a:latin typeface="Times New Roman" panose="02020603050405020304" pitchFamily="18" charset="0"/>
                <a:cs typeface="Times New Roman" panose="02020603050405020304" pitchFamily="18" charset="0"/>
              </a:rPr>
              <a:t>Dilution</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Elle consiste à refroidir la suspension provenant du dessablage. Elle se produit dans les bacs dilueurs avec l’eau distillée sodique provenant des Laveurs. La suspension sortant du dessablage est donc constituée d’une liqueur de soude riche en alumine et de boues. Pour faciliter les opérations suivantes de la fabrication, en particulier la dessilicatation, la décantation et la décomposition qu’il faut diminuer la concentration en soude de la liqueur d’aluminate. </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92986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27017"/>
            <a:ext cx="9601196" cy="888275"/>
          </a:xfrm>
        </p:spPr>
        <p:txBody>
          <a:bodyPr>
            <a:normAutofit fontScale="90000"/>
          </a:bodyPr>
          <a:lstStyle/>
          <a:p>
            <a:pPr lvl="0"/>
            <a:r>
              <a:rPr lang="fr-FR" sz="2700" b="1" dirty="0">
                <a:latin typeface="Times New Roman" panose="02020603050405020304" pitchFamily="18" charset="0"/>
                <a:cs typeface="Times New Roman" panose="02020603050405020304" pitchFamily="18" charset="0"/>
              </a:rPr>
              <a:t>Dessilicatation</a:t>
            </a:r>
            <a:r>
              <a:rPr lang="en-US" dirty="0"/>
              <a:t/>
            </a:r>
            <a:br>
              <a:rPr lang="en-US" dirty="0"/>
            </a:br>
            <a:endParaRPr lang="en-US" dirty="0"/>
          </a:p>
        </p:txBody>
      </p:sp>
      <p:sp>
        <p:nvSpPr>
          <p:cNvPr id="3" name="Espace réservé du contenu 2"/>
          <p:cNvSpPr>
            <a:spLocks noGrp="1"/>
          </p:cNvSpPr>
          <p:nvPr>
            <p:ph idx="1"/>
          </p:nvPr>
        </p:nvSpPr>
        <p:spPr>
          <a:xfrm>
            <a:off x="772885" y="1110343"/>
            <a:ext cx="10646228" cy="4976949"/>
          </a:xfrm>
        </p:spPr>
        <p:txBody>
          <a:bodyPr>
            <a:normAutofit/>
          </a:bodyPr>
          <a:lstStyle/>
          <a:p>
            <a:pPr marL="0" indent="0">
              <a:buNone/>
            </a:pPr>
            <a:r>
              <a:rPr lang="fr-FR" sz="2000" dirty="0">
                <a:latin typeface="Times New Roman" panose="02020603050405020304" pitchFamily="18" charset="0"/>
                <a:cs typeface="Times New Roman" panose="02020603050405020304" pitchFamily="18" charset="0"/>
              </a:rPr>
              <a:t>C’est une opération qui consiste à faire réapparaitre sous forme solide (silico aluminate de soude), afin d’éliminer à la décantation avec les boues rouges. Il se passe dans les bacs Dessilicateurs. Afin d’éviter que cette silice ne réapparaisse avec l’alumine à la décomposition, ont fait réapparaitre sous forme solide (silico aluminate de soude) à la dessilicatation. Pour cela, il suffit d’agiter la liqueur d’aluminate de soude avec les boues pendant un temps assez long (environ 7à 8 heures). Ce processus s’effectue d’après les réactions suivantes </a:t>
            </a:r>
            <a:r>
              <a:rPr lang="fr-FR"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0" indent="0">
              <a:buNone/>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3NaOH + SiO</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          →        Na</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SiO</a:t>
            </a:r>
            <a:r>
              <a:rPr lang="fr-FR" sz="2000" baseline="-25000" dirty="0">
                <a:latin typeface="Times New Roman" panose="02020603050405020304" pitchFamily="18" charset="0"/>
                <a:cs typeface="Times New Roman" panose="02020603050405020304" pitchFamily="18" charset="0"/>
              </a:rPr>
              <a:t>3</a:t>
            </a:r>
            <a:r>
              <a:rPr lang="fr-FR" sz="2000" dirty="0">
                <a:latin typeface="Times New Roman" panose="02020603050405020304" pitchFamily="18" charset="0"/>
                <a:cs typeface="Times New Roman" panose="02020603050405020304" pitchFamily="18" charset="0"/>
              </a:rPr>
              <a:t> + H</a:t>
            </a:r>
            <a:r>
              <a:rPr lang="fr-FR" sz="2000" baseline="-25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O (2)</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2Na</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SiO</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+ 2NaAlO</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+ 4H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    →     Na</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OAl</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.2SIO</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.2H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O +4NaOH (3</a:t>
            </a:r>
            <a:r>
              <a:rPr lang="en-US" sz="2000" dirty="0" smtClean="0">
                <a:latin typeface="Times New Roman" panose="02020603050405020304" pitchFamily="18" charset="0"/>
                <a:cs typeface="Times New Roman" panose="02020603050405020304" pitchFamily="18" charset="0"/>
              </a:rPr>
              <a:t>)</a:t>
            </a:r>
          </a:p>
          <a:p>
            <a:pPr marL="0" indent="0">
              <a:buNone/>
            </a:pPr>
            <a:r>
              <a:rPr lang="fr-FR" sz="2000" b="1" dirty="0">
                <a:latin typeface="Times New Roman" panose="02020603050405020304" pitchFamily="18" charset="0"/>
                <a:cs typeface="Times New Roman" panose="02020603050405020304" pitchFamily="18" charset="0"/>
              </a:rPr>
              <a:t>Décantation-lavage des boues</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fr-FR" sz="2000" dirty="0" smtClean="0">
                <a:latin typeface="Times New Roman" panose="02020603050405020304" pitchFamily="18" charset="0"/>
                <a:cs typeface="Times New Roman" panose="02020603050405020304" pitchFamily="18" charset="0"/>
              </a:rPr>
              <a:t>Cette </a:t>
            </a:r>
            <a:r>
              <a:rPr lang="fr-FR" sz="2000" dirty="0">
                <a:latin typeface="Times New Roman" panose="02020603050405020304" pitchFamily="18" charset="0"/>
                <a:cs typeface="Times New Roman" panose="02020603050405020304" pitchFamily="18" charset="0"/>
              </a:rPr>
              <a:t>opération consiste à éliminer de la liqueur d’aluminate des boues. Il se fait dans les décanteurs qui sont de grands bacs munis d’une agitation lente. A la base de ces bacs on extrait les boues qui sont ensuite lavées dans une série de laveurs avant d’être rejetées en mixture avec les sables. L’eau de lavage des boues enrichie en aluminate de soude au cours de ce lavage, sert à diluer les liqueurs à l’atelier de dilution.</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4719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185298"/>
            <a:ext cx="9601196" cy="520097"/>
          </a:xfrm>
        </p:spPr>
        <p:txBody>
          <a:bodyPr>
            <a:normAutofit fontScale="90000"/>
          </a:bodyPr>
          <a:lstStyle/>
          <a:p>
            <a:r>
              <a:rPr lang="fr-FR" b="1" dirty="0" smtClean="0">
                <a:latin typeface="Times New Roman" panose="02020603050405020304" pitchFamily="18" charset="0"/>
                <a:cs typeface="Times New Roman" panose="02020603050405020304" pitchFamily="18" charset="0"/>
              </a:rPr>
              <a:t>                           Filtration </a:t>
            </a:r>
            <a:r>
              <a:rPr lang="fr-FR" b="1" dirty="0">
                <a:latin typeface="Times New Roman" panose="02020603050405020304" pitchFamily="18" charset="0"/>
                <a:cs typeface="Times New Roman" panose="02020603050405020304" pitchFamily="18" charset="0"/>
              </a:rPr>
              <a:t>rouge</a:t>
            </a:r>
            <a:r>
              <a:rPr lang="en-US" dirty="0"/>
              <a:t/>
            </a:r>
            <a:br>
              <a:rPr lang="en-US" dirty="0"/>
            </a:br>
            <a:endParaRPr lang="en-US" dirty="0"/>
          </a:p>
        </p:txBody>
      </p:sp>
      <p:sp>
        <p:nvSpPr>
          <p:cNvPr id="3" name="Espace réservé du contenu 2"/>
          <p:cNvSpPr>
            <a:spLocks noGrp="1"/>
          </p:cNvSpPr>
          <p:nvPr>
            <p:ph idx="1"/>
          </p:nvPr>
        </p:nvSpPr>
        <p:spPr>
          <a:xfrm>
            <a:off x="910045" y="888274"/>
            <a:ext cx="10371907" cy="5355771"/>
          </a:xfrm>
        </p:spPr>
        <p:txBody>
          <a:bodyPr>
            <a:normAutofit/>
          </a:bodyPr>
          <a:lstStyle/>
          <a:p>
            <a:pPr marL="0" indent="0">
              <a:buNone/>
            </a:pPr>
            <a:r>
              <a:rPr lang="en-US" dirty="0"/>
              <a:t> </a:t>
            </a:r>
            <a:r>
              <a:rPr lang="fr-FR" sz="2200" dirty="0">
                <a:latin typeface="Times New Roman" panose="02020603050405020304" pitchFamily="18" charset="0"/>
                <a:cs typeface="Times New Roman" panose="02020603050405020304" pitchFamily="18" charset="0"/>
              </a:rPr>
              <a:t>La filtration rouge a pour but d’enlever de la liqueur, les dernières traces de boues qui se mélangeraient à l’alumine qui serait produite, afin d’éviter d’avoir une alumine impure.</a:t>
            </a:r>
            <a:r>
              <a:rPr lang="fr-FR" sz="2200" b="1"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marL="0" lvl="0" indent="0" algn="ctr">
              <a:buNone/>
            </a:pPr>
            <a:r>
              <a:rPr lang="fr-FR" sz="2200" b="1" dirty="0">
                <a:latin typeface="Times New Roman" panose="02020603050405020304" pitchFamily="18" charset="0"/>
                <a:cs typeface="Times New Roman" panose="02020603050405020304" pitchFamily="18" charset="0"/>
              </a:rPr>
              <a:t>Caustification</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Elle consiste à éliminer la soude carbonatée dans la liqueur de soude par l’ajout de la chaux éteinte.  La bauxite contient des matières organiques en quantité importante qui, au moment de l’attaque, se décomposent en provoquant une carbonatation d’une partie de la soude de la liqueur (qui a été contaminée par les matières organiques). A cet effet une partie des liqueurs du circuit de lavage (le clair du deuxième laveur) est caustifiée avec la chaux éteinte qui régénère la soude sous forme caustique. Avec une température de 92°c d’après la réaction suivante :</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Na</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CO</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 + Ca(OH)</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 → 2NaOH + CaCO</a:t>
            </a:r>
            <a:r>
              <a:rPr lang="fr-FR" sz="2200" baseline="-25000" dirty="0">
                <a:latin typeface="Times New Roman" panose="02020603050405020304" pitchFamily="18" charset="0"/>
                <a:cs typeface="Times New Roman" panose="02020603050405020304" pitchFamily="18" charset="0"/>
              </a:rPr>
              <a:t>3                        </a:t>
            </a:r>
            <a:r>
              <a:rPr lang="fr-FR" sz="2200" dirty="0">
                <a:latin typeface="Times New Roman" panose="02020603050405020304" pitchFamily="18" charset="0"/>
                <a:cs typeface="Times New Roman" panose="02020603050405020304" pitchFamily="18" charset="0"/>
              </a:rPr>
              <a:t>T= 92 °C (4)</a:t>
            </a:r>
            <a:endParaRPr lang="en-US" sz="22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2134501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564121"/>
            <a:ext cx="9601196" cy="428656"/>
          </a:xfrm>
        </p:spPr>
        <p:txBody>
          <a:bodyPr>
            <a:normAutofit fontScale="90000"/>
          </a:bodyPr>
          <a:lstStyle/>
          <a:p>
            <a:r>
              <a:rPr lang="fr-FR" sz="2400" b="1" dirty="0" smtClean="0">
                <a:latin typeface="Times New Roman" panose="02020603050405020304" pitchFamily="18" charset="0"/>
                <a:cs typeface="Times New Roman" panose="02020603050405020304" pitchFamily="18" charset="0"/>
              </a:rPr>
              <a:t>                                         Desoxalatation</a:t>
            </a:r>
            <a:endParaRPr lang="en-US" sz="24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910045" y="992777"/>
            <a:ext cx="10371908" cy="5199017"/>
          </a:xfrm>
        </p:spPr>
        <p:txBody>
          <a:bodyPr>
            <a:normAutofit fontScale="85000" lnSpcReduction="10000"/>
          </a:bodyPr>
          <a:lstStyle/>
          <a:p>
            <a:pPr marL="0" indent="0">
              <a:buNone/>
            </a:pPr>
            <a:r>
              <a:rPr lang="fr-FR" sz="2400" dirty="0">
                <a:latin typeface="Times New Roman" panose="02020603050405020304" pitchFamily="18" charset="0"/>
                <a:cs typeface="Times New Roman" panose="02020603050405020304" pitchFamily="18" charset="0"/>
              </a:rPr>
              <a:t>Elle consiste à éliminer ou réduire l’oxalate provenant des matières organiques, des floculants qui empêchent le grossissement des grains d’alumine à l’amorçage, à la filtration blanche et la soude de dissoudre l’alumine en formant l’oxalate de sodium.</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Nous avons la réaction correspondante :</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NaC</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4</a:t>
            </a:r>
            <a:r>
              <a:rPr lang="fr-FR" sz="2400" dirty="0">
                <a:latin typeface="Times New Roman" panose="02020603050405020304" pitchFamily="18" charset="0"/>
                <a:cs typeface="Times New Roman" panose="02020603050405020304" pitchFamily="18" charset="0"/>
              </a:rPr>
              <a:t> + CaO → N a</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 + CaC</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a:t>
            </a:r>
            <a:r>
              <a:rPr lang="fr-FR" sz="2400" baseline="-25000" dirty="0">
                <a:latin typeface="Times New Roman" panose="02020603050405020304" pitchFamily="18" charset="0"/>
                <a:cs typeface="Times New Roman" panose="02020603050405020304" pitchFamily="18" charset="0"/>
              </a:rPr>
              <a:t>4   </a:t>
            </a:r>
            <a:r>
              <a:rPr lang="fr-FR" sz="2400" dirty="0">
                <a:latin typeface="Times New Roman" panose="02020603050405020304" pitchFamily="18" charset="0"/>
                <a:cs typeface="Times New Roman" panose="02020603050405020304" pitchFamily="18" charset="0"/>
              </a:rPr>
              <a:t> T= 52°c (5)</a:t>
            </a:r>
            <a:endParaRPr lang="en-US" sz="2400" dirty="0">
              <a:latin typeface="Times New Roman" panose="02020603050405020304" pitchFamily="18" charset="0"/>
              <a:cs typeface="Times New Roman" panose="02020603050405020304" pitchFamily="18" charset="0"/>
            </a:endParaRPr>
          </a:p>
          <a:p>
            <a:pPr marL="0" lvl="0" indent="0">
              <a:buNone/>
            </a:pPr>
            <a:r>
              <a:rPr lang="fr-FR" sz="2400" b="1" dirty="0" smtClean="0">
                <a:latin typeface="Times New Roman" panose="02020603050405020304" pitchFamily="18" charset="0"/>
                <a:cs typeface="Times New Roman" panose="02020603050405020304" pitchFamily="18" charset="0"/>
              </a:rPr>
              <a:t>                                                                Echange</a:t>
            </a:r>
            <a:endParaRPr lang="en-US" sz="2400" b="1"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C’est une opération qui consiste à faire un échange de chaleur entre la liqueur d’aluminate sortant de la filtration rouge et la liqueur décomposée qui doit partir à l’Évaporation. La liqueur d’aluminate cède une partie de sa chaleur successivement à la liqueur décomposée et de l’eau de refroidissement provenant du réfrigérant </a:t>
            </a:r>
            <a:r>
              <a:rPr lang="fr-FR" sz="2400" dirty="0" smtClean="0">
                <a:latin typeface="Times New Roman" panose="02020603050405020304" pitchFamily="18" charset="0"/>
                <a:cs typeface="Times New Roman" panose="02020603050405020304" pitchFamily="18" charset="0"/>
              </a:rPr>
              <a:t>atmosphérique.</a:t>
            </a:r>
          </a:p>
          <a:p>
            <a:pPr marL="0" indent="0">
              <a:buNone/>
            </a:pPr>
            <a:r>
              <a:rPr lang="fr-FR" sz="2400" b="1" dirty="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                                                     Décomposition</a:t>
            </a:r>
            <a:endParaRPr lang="en-US" sz="2400" b="1"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Elle permet de faire réapparaitre sous forme solide l’alumine qui a été dissoute à l’attaque. L’opération se passe dans les bacs décomposeurs. Pendant ce temps, une partie d’alumine contenue dans la liqueur d’aluminate précipite. Cette opération se réalise suivant la réaction :</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2NaAlO</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 + 4H</a:t>
            </a:r>
            <a:r>
              <a:rPr lang="fr-FR" sz="2400" baseline="-25000" dirty="0">
                <a:latin typeface="Times New Roman" panose="02020603050405020304" pitchFamily="18" charset="0"/>
                <a:cs typeface="Times New Roman" panose="02020603050405020304" pitchFamily="18" charset="0"/>
              </a:rPr>
              <a:t>2</a:t>
            </a:r>
            <a:r>
              <a:rPr lang="fr-FR" sz="2400" dirty="0">
                <a:latin typeface="Times New Roman" panose="02020603050405020304" pitchFamily="18" charset="0"/>
                <a:cs typeface="Times New Roman" panose="02020603050405020304" pitchFamily="18" charset="0"/>
              </a:rPr>
              <a:t>O &lt;=&gt; 2Al(OH)</a:t>
            </a:r>
            <a:r>
              <a:rPr lang="fr-FR" sz="2400" baseline="-25000" dirty="0">
                <a:latin typeface="Times New Roman" panose="02020603050405020304" pitchFamily="18" charset="0"/>
                <a:cs typeface="Times New Roman" panose="02020603050405020304" pitchFamily="18" charset="0"/>
              </a:rPr>
              <a:t>3</a:t>
            </a:r>
            <a:r>
              <a:rPr lang="fr-FR" sz="2400" dirty="0">
                <a:latin typeface="Times New Roman" panose="02020603050405020304" pitchFamily="18" charset="0"/>
                <a:cs typeface="Times New Roman" panose="02020603050405020304" pitchFamily="18" charset="0"/>
              </a:rPr>
              <a:t> + 2NaOH (6)</a:t>
            </a:r>
            <a:endParaRPr lang="en-US" sz="24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7517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8944" y="244079"/>
            <a:ext cx="9601196" cy="507034"/>
          </a:xfrm>
        </p:spPr>
        <p:txBody>
          <a:bodyPr>
            <a:normAutofit fontScale="90000"/>
          </a:bodyPr>
          <a:lstStyle/>
          <a:p>
            <a:pPr lvl="0"/>
            <a:r>
              <a:rPr lang="fr-FR" sz="2700" b="1" dirty="0" smtClean="0">
                <a:latin typeface="Times New Roman" panose="02020603050405020304" pitchFamily="18" charset="0"/>
                <a:cs typeface="Times New Roman" panose="02020603050405020304" pitchFamily="18" charset="0"/>
              </a:rPr>
              <a:t>                                        Filtration </a:t>
            </a:r>
            <a:r>
              <a:rPr lang="fr-FR" sz="2700" b="1" dirty="0">
                <a:latin typeface="Times New Roman" panose="02020603050405020304" pitchFamily="18" charset="0"/>
                <a:cs typeface="Times New Roman" panose="02020603050405020304" pitchFamily="18" charset="0"/>
              </a:rPr>
              <a:t>blanche</a:t>
            </a:r>
            <a:r>
              <a:rPr lang="en-US" dirty="0"/>
              <a:t/>
            </a:r>
            <a:br>
              <a:rPr lang="en-US" dirty="0"/>
            </a:br>
            <a:endParaRPr lang="en-US" dirty="0"/>
          </a:p>
        </p:txBody>
      </p:sp>
      <p:sp>
        <p:nvSpPr>
          <p:cNvPr id="3" name="Espace réservé du contenu 2"/>
          <p:cNvSpPr>
            <a:spLocks noGrp="1"/>
          </p:cNvSpPr>
          <p:nvPr>
            <p:ph idx="1"/>
          </p:nvPr>
        </p:nvSpPr>
        <p:spPr>
          <a:xfrm>
            <a:off x="796834" y="751113"/>
            <a:ext cx="10685417" cy="5910944"/>
          </a:xfrm>
        </p:spPr>
        <p:txBody>
          <a:bodyPr>
            <a:normAutofit/>
          </a:bodyPr>
          <a:lstStyle/>
          <a:p>
            <a:pPr marL="0" indent="0">
              <a:buNone/>
            </a:pPr>
            <a:r>
              <a:rPr lang="fr-FR" sz="2000" dirty="0" smtClean="0">
                <a:latin typeface="Times New Roman" panose="02020603050405020304" pitchFamily="18" charset="0"/>
                <a:cs typeface="Times New Roman" panose="02020603050405020304" pitchFamily="18" charset="0"/>
              </a:rPr>
              <a:t>Le but de la filtration blanche est de séparer l’alumine solide de la liqueur décomposée. L’alumine solide récupérée sur les filtres est dirigé, soit à la calcination, soit à l’amorçage des liqueurs entrant à la décomposition. Par ailleurs, la liqueur décomposée sortant du filtre est orientée à l’évaporation. Cette liqueur décomposée aura été cyclonée puis réchauffée à l’échange.</a:t>
            </a:r>
          </a:p>
          <a:p>
            <a:pPr marL="0" indent="0" algn="ctr">
              <a:buNone/>
            </a:pPr>
            <a:r>
              <a:rPr lang="fr-FR" sz="2000" dirty="0" smtClean="0">
                <a:latin typeface="Times New Roman" panose="02020603050405020304" pitchFamily="18" charset="0"/>
                <a:cs typeface="Times New Roman" panose="02020603050405020304" pitchFamily="18" charset="0"/>
              </a:rPr>
              <a:t>Evaporation</a:t>
            </a:r>
          </a:p>
          <a:p>
            <a:pPr marL="0" indent="0">
              <a:buNone/>
            </a:pPr>
            <a:r>
              <a:rPr lang="fr-FR" sz="2000" dirty="0">
                <a:latin typeface="Times New Roman" panose="02020603050405020304" pitchFamily="18" charset="0"/>
                <a:cs typeface="Times New Roman" panose="02020603050405020304" pitchFamily="18" charset="0"/>
              </a:rPr>
              <a:t>Afin de réutiliser la liqueur décomposée pour une nouvelle attaque, il faut la préparer pour cette opération c’est-à-dire, donner une concentration suffisante à la liqueur. C’est le but de l’évaporation où la teneur en soude de la liqueur est augmentée pour éliminer de l’eau. La liqueur concentrée sortant de l’évaporation est recyclée dans le circuit pour l’attaque de l’alumine</a:t>
            </a:r>
            <a:r>
              <a:rPr lang="fr-FR" sz="2000" dirty="0" smtClean="0">
                <a:latin typeface="Times New Roman" panose="02020603050405020304" pitchFamily="18" charset="0"/>
                <a:cs typeface="Times New Roman" panose="02020603050405020304" pitchFamily="18" charset="0"/>
              </a:rPr>
              <a:t>.</a:t>
            </a:r>
          </a:p>
          <a:p>
            <a:pPr marL="0" lvl="0" indent="0">
              <a:buNone/>
            </a:pPr>
            <a:r>
              <a:rPr lang="fr-FR" sz="2000" b="1" dirty="0" smtClean="0">
                <a:latin typeface="Times New Roman" panose="02020603050405020304" pitchFamily="18" charset="0"/>
                <a:cs typeface="Times New Roman" panose="02020603050405020304" pitchFamily="18" charset="0"/>
              </a:rPr>
              <a:t>Calcination</a:t>
            </a:r>
            <a:endParaRPr lang="en-US" sz="2000" dirty="0">
              <a:latin typeface="Times New Roman" panose="02020603050405020304" pitchFamily="18" charset="0"/>
              <a:cs typeface="Times New Roman" panose="02020603050405020304" pitchFamily="18" charset="0"/>
            </a:endParaRPr>
          </a:p>
          <a:p>
            <a:pPr marL="0" lvl="0" indent="0">
              <a:buNone/>
            </a:pP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but de la calcination est d’éliminer l’eau d’humidité qui s’évapore à 100 °c et l’eau de constitution qui part s’évapore à 1000 °c, afin de mettre l’alumine sous une forme convenable pour la fabrication de l’aluminium. L’opération est réalisée dans les fours à la température de 900-1200 °c, suivant la réaction </a:t>
            </a:r>
            <a:r>
              <a:rPr lang="fr-FR"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Al (OH)3 </a:t>
            </a:r>
            <a:r>
              <a:rPr lang="en-US" sz="2000" dirty="0" smtClean="0">
                <a:latin typeface="Times New Roman" panose="02020603050405020304" pitchFamily="18" charset="0"/>
                <a:cs typeface="Times New Roman" panose="02020603050405020304" pitchFamily="18" charset="0"/>
              </a:rPr>
              <a:t>          </a:t>
            </a:r>
            <a:r>
              <a:rPr lang="en-US" dirty="0"/>
              <a:t>Al2O3.H2O  500-550 °c </a:t>
            </a:r>
            <a:r>
              <a:rPr lang="en-US" dirty="0" smtClean="0"/>
              <a:t>   </a:t>
            </a:r>
            <a:r>
              <a:rPr lang="en-US" dirty="0"/>
              <a:t>ℽ</a:t>
            </a:r>
            <a:r>
              <a:rPr lang="en-US" dirty="0" smtClean="0"/>
              <a:t> </a:t>
            </a:r>
            <a:r>
              <a:rPr lang="en-US" dirty="0"/>
              <a:t>- Al2O3 900-1200 °c   </a:t>
            </a:r>
            <a:r>
              <a:rPr lang="fr-FR" dirty="0"/>
              <a:t>α</a:t>
            </a:r>
            <a:r>
              <a:rPr lang="en-US" dirty="0"/>
              <a:t>-Al2O3</a:t>
            </a:r>
            <a:r>
              <a:rPr lang="en-US" baseline="-25000" dirty="0"/>
              <a:t> </a:t>
            </a:r>
            <a:r>
              <a:rPr lang="en-US" dirty="0"/>
              <a:t>(7)</a:t>
            </a:r>
            <a:r>
              <a:rPr lang="en-US" dirty="0" smtClean="0"/>
              <a:t>    </a:t>
            </a:r>
            <a:endParaRPr lang="en-US" dirty="0"/>
          </a:p>
          <a:p>
            <a:pPr marL="0" indent="0">
              <a:buNone/>
            </a:pPr>
            <a:endParaRPr lang="en-US" sz="2000" dirty="0"/>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15" name="Rectangle 9"/>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18" name="Connecteur droit avec flèche 17"/>
          <p:cNvCxnSpPr/>
          <p:nvPr/>
        </p:nvCxnSpPr>
        <p:spPr>
          <a:xfrm>
            <a:off x="2860766" y="5460274"/>
            <a:ext cx="692332" cy="261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eur droit avec flèche 19"/>
          <p:cNvCxnSpPr/>
          <p:nvPr/>
        </p:nvCxnSpPr>
        <p:spPr>
          <a:xfrm>
            <a:off x="4506686" y="5486400"/>
            <a:ext cx="158931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necteur droit avec flèche 21"/>
          <p:cNvCxnSpPr/>
          <p:nvPr/>
        </p:nvCxnSpPr>
        <p:spPr>
          <a:xfrm>
            <a:off x="10437223" y="5891349"/>
            <a:ext cx="6792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a:off x="7249886" y="5486400"/>
            <a:ext cx="13977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333935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3492" y="184269"/>
            <a:ext cx="5146763" cy="464352"/>
          </a:xfrm>
        </p:spPr>
        <p:txBody>
          <a:bodyPr>
            <a:normAutofit fontScale="90000"/>
          </a:bodyPr>
          <a:lstStyle/>
          <a:p>
            <a:r>
              <a:rPr lang="fr-FR" dirty="0" smtClean="0"/>
              <a:t>Schéma du procédé Bayer</a:t>
            </a:r>
            <a:endParaRPr lang="en-US" dirty="0"/>
          </a:p>
        </p:txBody>
      </p:sp>
      <p:sp>
        <p:nvSpPr>
          <p:cNvPr id="3" name="Espace réservé du contenu 2"/>
          <p:cNvSpPr>
            <a:spLocks noGrp="1"/>
          </p:cNvSpPr>
          <p:nvPr>
            <p:ph idx="1"/>
          </p:nvPr>
        </p:nvSpPr>
        <p:spPr>
          <a:xfrm>
            <a:off x="1295401" y="1463040"/>
            <a:ext cx="9601196" cy="4412828"/>
          </a:xfrm>
        </p:spPr>
        <p:txBody>
          <a:bodyPr/>
          <a:lstStyle/>
          <a:p>
            <a:pPr marL="0" indent="0">
              <a:buNone/>
            </a:pPr>
            <a:endParaRPr lang="en-US" dirty="0"/>
          </a:p>
        </p:txBody>
      </p:sp>
      <p:grpSp>
        <p:nvGrpSpPr>
          <p:cNvPr id="4" name="Groupe 3"/>
          <p:cNvGrpSpPr/>
          <p:nvPr/>
        </p:nvGrpSpPr>
        <p:grpSpPr>
          <a:xfrm>
            <a:off x="929638" y="1175262"/>
            <a:ext cx="9966959" cy="5774179"/>
            <a:chOff x="682878" y="323859"/>
            <a:chExt cx="7081051" cy="5672659"/>
          </a:xfrm>
        </p:grpSpPr>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821263" y="457216"/>
              <a:ext cx="6942666" cy="5450260"/>
            </a:xfrm>
            <a:prstGeom prst="rect">
              <a:avLst/>
            </a:prstGeom>
            <a:noFill/>
          </p:spPr>
        </p:pic>
        <p:sp>
          <p:nvSpPr>
            <p:cNvPr id="6" name="ZoneTexte 5"/>
            <p:cNvSpPr txBox="1"/>
            <p:nvPr/>
          </p:nvSpPr>
          <p:spPr>
            <a:xfrm>
              <a:off x="3050568" y="323859"/>
              <a:ext cx="1027430" cy="504843"/>
            </a:xfrm>
            <a:prstGeom prst="rect">
              <a:avLst/>
            </a:prstGeom>
            <a:solidFill>
              <a:schemeClr val="bg1"/>
            </a:solidFill>
          </p:spPr>
          <p:txBody>
            <a:bodyPr wrap="square" rtlCol="0">
              <a:noAutofit/>
            </a:bodyPr>
            <a:lstStyle/>
            <a:p>
              <a:pPr>
                <a:spcAft>
                  <a:spcPts val="0"/>
                </a:spcAft>
              </a:pPr>
              <a:r>
                <a:rPr lang="fr-FR" sz="1400" kern="1200">
                  <a:solidFill>
                    <a:srgbClr val="0070C0"/>
                  </a:solidFill>
                  <a:effectLst/>
                  <a:latin typeface="Times New Roman" panose="02020603050405020304" pitchFamily="18" charset="0"/>
                  <a:ea typeface="Times New Roman" panose="02020603050405020304" pitchFamily="18" charset="0"/>
                </a:rPr>
                <a:t>Filtration Amorce</a:t>
              </a:r>
              <a:endParaRPr lang="en-US" sz="1200">
                <a:effectLst/>
                <a:latin typeface="Times New Roman" panose="02020603050405020304" pitchFamily="18" charset="0"/>
                <a:ea typeface="Times New Roman" panose="02020603050405020304" pitchFamily="18" charset="0"/>
              </a:endParaRPr>
            </a:p>
          </p:txBody>
        </p:sp>
        <p:sp>
          <p:nvSpPr>
            <p:cNvPr id="7" name="ZoneTexte 6"/>
            <p:cNvSpPr txBox="1"/>
            <p:nvPr/>
          </p:nvSpPr>
          <p:spPr>
            <a:xfrm>
              <a:off x="1924304" y="965876"/>
              <a:ext cx="1174115" cy="500380"/>
            </a:xfrm>
            <a:prstGeom prst="rect">
              <a:avLst/>
            </a:prstGeom>
            <a:solidFill>
              <a:schemeClr val="bg1"/>
            </a:solidFill>
          </p:spPr>
          <p:txBody>
            <a:bodyPr wrap="square" rtlCol="0">
              <a:spAutoFit/>
            </a:bodyPr>
            <a:lstStyle/>
            <a:p>
              <a:pPr>
                <a:spcAft>
                  <a:spcPts val="0"/>
                </a:spcAft>
              </a:pPr>
              <a:r>
                <a:rPr lang="fr-FR" sz="1400" kern="1200">
                  <a:solidFill>
                    <a:srgbClr val="0070C0"/>
                  </a:solidFill>
                  <a:effectLst/>
                  <a:latin typeface="Times New Roman" panose="02020603050405020304" pitchFamily="18" charset="0"/>
                  <a:ea typeface="Times New Roman" panose="02020603050405020304" pitchFamily="18" charset="0"/>
                </a:rPr>
                <a:t>Filtration de Production</a:t>
              </a:r>
              <a:endParaRPr lang="en-US" sz="1200">
                <a:effectLst/>
                <a:latin typeface="Times New Roman" panose="02020603050405020304" pitchFamily="18" charset="0"/>
                <a:ea typeface="Times New Roman" panose="02020603050405020304" pitchFamily="18" charset="0"/>
              </a:endParaRPr>
            </a:p>
          </p:txBody>
        </p:sp>
        <p:sp>
          <p:nvSpPr>
            <p:cNvPr id="8" name="ZoneTexte 7"/>
            <p:cNvSpPr txBox="1"/>
            <p:nvPr/>
          </p:nvSpPr>
          <p:spPr>
            <a:xfrm>
              <a:off x="5827207" y="1498595"/>
              <a:ext cx="1388745" cy="295910"/>
            </a:xfrm>
            <a:prstGeom prst="rect">
              <a:avLst/>
            </a:prstGeom>
            <a:solidFill>
              <a:schemeClr val="bg1"/>
            </a:solidFill>
          </p:spPr>
          <p:txBody>
            <a:bodyPr wrap="square" rtlCol="0">
              <a:spAutoFit/>
            </a:bodyPr>
            <a:lstStyle/>
            <a:p>
              <a:pPr>
                <a:spcAft>
                  <a:spcPts val="0"/>
                </a:spcAft>
              </a:pPr>
              <a:r>
                <a:rPr lang="fr-FR" sz="1400" kern="1200">
                  <a:solidFill>
                    <a:srgbClr val="0070C0"/>
                  </a:solidFill>
                  <a:effectLst/>
                  <a:latin typeface="Times New Roman" panose="02020603050405020304" pitchFamily="18" charset="0"/>
                  <a:ea typeface="Times New Roman" panose="02020603050405020304" pitchFamily="18" charset="0"/>
                </a:rPr>
                <a:t>Echangeurs</a:t>
              </a:r>
              <a:endParaRPr lang="en-US" sz="1200">
                <a:effectLst/>
                <a:latin typeface="Times New Roman" panose="02020603050405020304" pitchFamily="18" charset="0"/>
                <a:ea typeface="Times New Roman" panose="02020603050405020304" pitchFamily="18" charset="0"/>
              </a:endParaRPr>
            </a:p>
          </p:txBody>
        </p:sp>
        <p:sp>
          <p:nvSpPr>
            <p:cNvPr id="9" name="ZoneTexte 8"/>
            <p:cNvSpPr txBox="1"/>
            <p:nvPr/>
          </p:nvSpPr>
          <p:spPr>
            <a:xfrm>
              <a:off x="5898121" y="3577173"/>
              <a:ext cx="1247775" cy="500380"/>
            </a:xfrm>
            <a:prstGeom prst="rect">
              <a:avLst/>
            </a:prstGeom>
            <a:solidFill>
              <a:schemeClr val="bg1"/>
            </a:solidFill>
          </p:spPr>
          <p:txBody>
            <a:bodyPr wrap="square" rtlCol="0">
              <a:spAutoFit/>
            </a:bodyPr>
            <a:lstStyle/>
            <a:p>
              <a:pPr>
                <a:spcAft>
                  <a:spcPts val="0"/>
                </a:spcAft>
              </a:pPr>
              <a:r>
                <a:rPr lang="fr-FR" sz="1400" kern="1200">
                  <a:solidFill>
                    <a:srgbClr val="0070C0"/>
                  </a:solidFill>
                  <a:effectLst/>
                  <a:latin typeface="Times New Roman" panose="02020603050405020304" pitchFamily="18" charset="0"/>
                  <a:ea typeface="Times New Roman" panose="02020603050405020304" pitchFamily="18" charset="0"/>
                </a:rPr>
                <a:t>Filtration de Securité</a:t>
              </a:r>
              <a:endParaRPr lang="en-US" sz="1200">
                <a:effectLst/>
                <a:latin typeface="Times New Roman" panose="02020603050405020304" pitchFamily="18" charset="0"/>
                <a:ea typeface="Times New Roman" panose="02020603050405020304" pitchFamily="18" charset="0"/>
              </a:endParaRPr>
            </a:p>
          </p:txBody>
        </p:sp>
        <p:sp>
          <p:nvSpPr>
            <p:cNvPr id="10" name="ZoneTexte 9"/>
            <p:cNvSpPr txBox="1"/>
            <p:nvPr/>
          </p:nvSpPr>
          <p:spPr>
            <a:xfrm>
              <a:off x="6425851" y="5022254"/>
              <a:ext cx="869315" cy="295910"/>
            </a:xfrm>
            <a:prstGeom prst="rect">
              <a:avLst/>
            </a:prstGeom>
            <a:solidFill>
              <a:schemeClr val="bg1"/>
            </a:solidFill>
          </p:spPr>
          <p:txBody>
            <a:bodyPr wrap="square" rtlCol="0">
              <a:sp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Lavage</a:t>
              </a:r>
              <a:endParaRPr lang="en-US" sz="1200">
                <a:effectLst/>
                <a:latin typeface="Times New Roman" panose="02020603050405020304" pitchFamily="18" charset="0"/>
                <a:ea typeface="Times New Roman" panose="02020603050405020304" pitchFamily="18" charset="0"/>
              </a:endParaRPr>
            </a:p>
          </p:txBody>
        </p:sp>
        <p:sp>
          <p:nvSpPr>
            <p:cNvPr id="11" name="ZoneTexte 10"/>
            <p:cNvSpPr txBox="1"/>
            <p:nvPr/>
          </p:nvSpPr>
          <p:spPr>
            <a:xfrm>
              <a:off x="4614083" y="4153147"/>
              <a:ext cx="1083945" cy="295910"/>
            </a:xfrm>
            <a:prstGeom prst="rect">
              <a:avLst/>
            </a:prstGeom>
            <a:solidFill>
              <a:schemeClr val="bg1"/>
            </a:solidFill>
          </p:spPr>
          <p:txBody>
            <a:bodyPr wrap="square" rtlCol="0">
              <a:sp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Dilution</a:t>
              </a:r>
              <a:endParaRPr lang="en-US" sz="1200">
                <a:effectLst/>
                <a:latin typeface="Times New Roman" panose="02020603050405020304" pitchFamily="18" charset="0"/>
                <a:ea typeface="Times New Roman" panose="02020603050405020304" pitchFamily="18" charset="0"/>
              </a:endParaRPr>
            </a:p>
          </p:txBody>
        </p:sp>
        <p:sp>
          <p:nvSpPr>
            <p:cNvPr id="12" name="ZoneTexte 11"/>
            <p:cNvSpPr txBox="1"/>
            <p:nvPr/>
          </p:nvSpPr>
          <p:spPr>
            <a:xfrm>
              <a:off x="2296382" y="4210199"/>
              <a:ext cx="812800" cy="304812"/>
            </a:xfrm>
            <a:prstGeom prst="rect">
              <a:avLst/>
            </a:prstGeom>
            <a:solidFill>
              <a:schemeClr val="bg1"/>
            </a:solidFill>
          </p:spPr>
          <p:txBody>
            <a:bodyPr wrap="square" rtlCol="0">
              <a:no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Soude</a:t>
              </a:r>
              <a:endParaRPr lang="en-US" sz="1200">
                <a:effectLst/>
                <a:latin typeface="Times New Roman" panose="02020603050405020304" pitchFamily="18" charset="0"/>
                <a:ea typeface="Times New Roman" panose="02020603050405020304" pitchFamily="18" charset="0"/>
              </a:endParaRPr>
            </a:p>
          </p:txBody>
        </p:sp>
        <p:sp>
          <p:nvSpPr>
            <p:cNvPr id="13" name="ZoneTexte 13"/>
            <p:cNvSpPr txBox="1"/>
            <p:nvPr/>
          </p:nvSpPr>
          <p:spPr>
            <a:xfrm>
              <a:off x="2604769" y="5545337"/>
              <a:ext cx="891540" cy="295910"/>
            </a:xfrm>
            <a:prstGeom prst="rect">
              <a:avLst/>
            </a:prstGeom>
            <a:solidFill>
              <a:schemeClr val="bg1"/>
            </a:solidFill>
          </p:spPr>
          <p:txBody>
            <a:bodyPr wrap="square" rtlCol="0">
              <a:sp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Broyage</a:t>
              </a:r>
              <a:endParaRPr lang="en-US" sz="1200">
                <a:effectLst/>
                <a:latin typeface="Times New Roman" panose="02020603050405020304" pitchFamily="18" charset="0"/>
                <a:ea typeface="Times New Roman" panose="02020603050405020304" pitchFamily="18" charset="0"/>
              </a:endParaRPr>
            </a:p>
          </p:txBody>
        </p:sp>
        <p:sp>
          <p:nvSpPr>
            <p:cNvPr id="14" name="ZoneTexte 14"/>
            <p:cNvSpPr txBox="1"/>
            <p:nvPr/>
          </p:nvSpPr>
          <p:spPr>
            <a:xfrm>
              <a:off x="3496542" y="5700608"/>
              <a:ext cx="818515" cy="295910"/>
            </a:xfrm>
            <a:prstGeom prst="rect">
              <a:avLst/>
            </a:prstGeom>
            <a:solidFill>
              <a:schemeClr val="bg1"/>
            </a:solidFill>
          </p:spPr>
          <p:txBody>
            <a:bodyPr wrap="square" rtlCol="0">
              <a:sp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Attaque</a:t>
              </a:r>
              <a:endParaRPr lang="en-US" sz="1200">
                <a:effectLst/>
                <a:latin typeface="Times New Roman" panose="02020603050405020304" pitchFamily="18" charset="0"/>
                <a:ea typeface="Times New Roman" panose="02020603050405020304" pitchFamily="18" charset="0"/>
              </a:endParaRPr>
            </a:p>
          </p:txBody>
        </p:sp>
        <p:sp>
          <p:nvSpPr>
            <p:cNvPr id="15" name="ZoneTexte 15"/>
            <p:cNvSpPr txBox="1"/>
            <p:nvPr/>
          </p:nvSpPr>
          <p:spPr>
            <a:xfrm>
              <a:off x="4743897" y="5491948"/>
              <a:ext cx="1083310" cy="295910"/>
            </a:xfrm>
            <a:prstGeom prst="rect">
              <a:avLst/>
            </a:prstGeom>
            <a:solidFill>
              <a:schemeClr val="bg1"/>
            </a:solidFill>
          </p:spPr>
          <p:txBody>
            <a:bodyPr wrap="square" rtlCol="0">
              <a:spAutoFit/>
            </a:bodyPr>
            <a:lstStyle/>
            <a:p>
              <a:pPr>
                <a:spcAft>
                  <a:spcPts val="0"/>
                </a:spcAft>
              </a:pPr>
              <a:r>
                <a:rPr lang="fr-FR" sz="1400" kern="1200">
                  <a:solidFill>
                    <a:srgbClr val="C00000"/>
                  </a:solidFill>
                  <a:effectLst/>
                  <a:latin typeface="Times New Roman" panose="02020603050405020304" pitchFamily="18" charset="0"/>
                  <a:ea typeface="Times New Roman" panose="02020603050405020304" pitchFamily="18" charset="0"/>
                </a:rPr>
                <a:t>Décantation</a:t>
              </a:r>
              <a:endParaRPr lang="en-US" sz="1200">
                <a:effectLst/>
                <a:latin typeface="Times New Roman" panose="02020603050405020304" pitchFamily="18" charset="0"/>
                <a:ea typeface="Times New Roman" panose="02020603050405020304" pitchFamily="18" charset="0"/>
              </a:endParaRPr>
            </a:p>
          </p:txBody>
        </p:sp>
        <p:sp>
          <p:nvSpPr>
            <p:cNvPr id="16" name="ZoneTexte 16"/>
            <p:cNvSpPr txBox="1"/>
            <p:nvPr/>
          </p:nvSpPr>
          <p:spPr>
            <a:xfrm>
              <a:off x="682878" y="4179976"/>
              <a:ext cx="1241425" cy="354330"/>
            </a:xfrm>
            <a:prstGeom prst="rect">
              <a:avLst/>
            </a:prstGeom>
            <a:solidFill>
              <a:schemeClr val="bg1"/>
            </a:solidFill>
          </p:spPr>
          <p:txBody>
            <a:bodyPr wrap="square" rtlCol="0">
              <a:spAutoFit/>
            </a:bodyPr>
            <a:lstStyle/>
            <a:p>
              <a:pPr>
                <a:spcAft>
                  <a:spcPts val="0"/>
                </a:spcAft>
              </a:pPr>
              <a:r>
                <a:rPr lang="fr-FR" sz="1800" kern="1200">
                  <a:solidFill>
                    <a:srgbClr val="C00000"/>
                  </a:solidFill>
                  <a:effectLst/>
                  <a:latin typeface="Times New Roman" panose="02020603050405020304" pitchFamily="18" charset="0"/>
                  <a:ea typeface="Times New Roman" panose="02020603050405020304" pitchFamily="18" charset="0"/>
                </a:rPr>
                <a:t>BAUXITE</a:t>
              </a:r>
              <a:endParaRPr lang="en-US" sz="1200">
                <a:effectLst/>
                <a:latin typeface="Times New Roman" panose="02020603050405020304" pitchFamily="18" charset="0"/>
                <a:ea typeface="Times New Roman" panose="02020603050405020304" pitchFamily="18" charset="0"/>
              </a:endParaRPr>
            </a:p>
          </p:txBody>
        </p:sp>
        <p:sp>
          <p:nvSpPr>
            <p:cNvPr id="17" name="ZoneTexte 17"/>
            <p:cNvSpPr txBox="1"/>
            <p:nvPr/>
          </p:nvSpPr>
          <p:spPr>
            <a:xfrm>
              <a:off x="854054" y="2517843"/>
              <a:ext cx="1324033" cy="415858"/>
            </a:xfrm>
            <a:prstGeom prst="rect">
              <a:avLst/>
            </a:prstGeom>
            <a:solidFill>
              <a:schemeClr val="bg1"/>
            </a:solidFill>
          </p:spPr>
          <p:txBody>
            <a:bodyPr wrap="square" rtlCol="0">
              <a:noAutofit/>
            </a:bodyPr>
            <a:lstStyle/>
            <a:p>
              <a:pPr>
                <a:spcAft>
                  <a:spcPts val="0"/>
                </a:spcAft>
              </a:pPr>
              <a:r>
                <a:rPr lang="fr-FR" sz="1200" kern="1200">
                  <a:solidFill>
                    <a:srgbClr val="0070C0"/>
                  </a:solidFill>
                  <a:effectLst/>
                  <a:latin typeface="Times New Roman" panose="02020603050405020304" pitchFamily="18" charset="0"/>
                  <a:ea typeface="Times New Roman" panose="02020603050405020304" pitchFamily="18" charset="0"/>
                </a:rPr>
                <a:t>ALUMINE CALCINEE</a:t>
              </a:r>
              <a:endParaRPr lang="en-US" sz="1200">
                <a:effectLst/>
                <a:latin typeface="Times New Roman" panose="02020603050405020304" pitchFamily="18" charset="0"/>
                <a:ea typeface="Times New Roman" panose="02020603050405020304" pitchFamily="18" charset="0"/>
              </a:endParaRPr>
            </a:p>
          </p:txBody>
        </p:sp>
        <p:sp>
          <p:nvSpPr>
            <p:cNvPr id="18" name="ZoneTexte 18"/>
            <p:cNvSpPr txBox="1"/>
            <p:nvPr/>
          </p:nvSpPr>
          <p:spPr>
            <a:xfrm>
              <a:off x="2296382" y="2879713"/>
              <a:ext cx="1219200" cy="266700"/>
            </a:xfrm>
            <a:prstGeom prst="rect">
              <a:avLst/>
            </a:prstGeom>
            <a:solidFill>
              <a:schemeClr val="bg1"/>
            </a:solidFill>
          </p:spPr>
          <p:txBody>
            <a:bodyPr wrap="square" rtlCol="0">
              <a:spAutoFit/>
            </a:bodyPr>
            <a:lstStyle/>
            <a:p>
              <a:pPr>
                <a:spcAft>
                  <a:spcPts val="0"/>
                </a:spcAft>
              </a:pPr>
              <a:r>
                <a:rPr lang="fr-FR" sz="1200" kern="1200">
                  <a:solidFill>
                    <a:srgbClr val="0070C0"/>
                  </a:solidFill>
                  <a:effectLst/>
                  <a:latin typeface="Times New Roman" panose="02020603050405020304" pitchFamily="18" charset="0"/>
                  <a:ea typeface="Times New Roman" panose="02020603050405020304" pitchFamily="18" charset="0"/>
                </a:rPr>
                <a:t>CALCINATION</a:t>
              </a:r>
              <a:endParaRPr lang="en-US" sz="12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4530933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43840"/>
            <a:ext cx="8596668" cy="552994"/>
          </a:xfrm>
        </p:spPr>
        <p:txBody>
          <a:bodyPr>
            <a:normAutofit fontScale="90000"/>
          </a:bodyPr>
          <a:lstStyle/>
          <a:p>
            <a:r>
              <a:rPr lang="fr-FR" dirty="0" smtClean="0"/>
              <a:t>Schéma de fabrication de l’alumine</a:t>
            </a:r>
            <a:endParaRPr lang="en-US"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0800000">
            <a:off x="2103117" y="900880"/>
            <a:ext cx="6439991" cy="5591358"/>
          </a:xfrm>
        </p:spPr>
      </p:pic>
    </p:spTree>
    <p:extLst>
      <p:ext uri="{BB962C8B-B14F-4D97-AF65-F5344CB8AC3E}">
        <p14:creationId xmlns:p14="http://schemas.microsoft.com/office/powerpoint/2010/main" val="37459463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2831" y="97971"/>
            <a:ext cx="9289626" cy="526869"/>
          </a:xfrm>
        </p:spPr>
        <p:txBody>
          <a:bodyPr>
            <a:normAutofit/>
          </a:bodyPr>
          <a:lstStyle/>
          <a:p>
            <a:pPr algn="ctr"/>
            <a:r>
              <a:rPr lang="fr-FR" sz="2400" b="1" dirty="0" smtClean="0">
                <a:latin typeface="Times New Roman" panose="02020603050405020304" pitchFamily="18" charset="0"/>
                <a:cs typeface="Times New Roman" panose="02020603050405020304" pitchFamily="18" charset="0"/>
              </a:rPr>
              <a:t>c</a:t>
            </a:r>
            <a:endParaRPr lang="en-US" sz="24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29017" y="645272"/>
            <a:ext cx="11194870" cy="5669279"/>
          </a:xfrm>
        </p:spPr>
        <p:txBody>
          <a:bodyPr/>
          <a:lstStyle/>
          <a:p>
            <a:pPr marL="0" indent="0">
              <a:buNone/>
            </a:pPr>
            <a:r>
              <a:rPr lang="fr-FR" sz="2400" dirty="0">
                <a:latin typeface="Times New Roman" panose="02020603050405020304" pitchFamily="18" charset="0"/>
                <a:cs typeface="Times New Roman" panose="02020603050405020304" pitchFamily="18" charset="0"/>
              </a:rPr>
              <a:t>L’alumine AL2O3 a une haute température de fusion de 2050</a:t>
            </a:r>
            <a:r>
              <a:rPr lang="fr-FR" sz="2400" baseline="30000" dirty="0">
                <a:latin typeface="Times New Roman" panose="02020603050405020304" pitchFamily="18" charset="0"/>
                <a:cs typeface="Times New Roman" panose="02020603050405020304" pitchFamily="18" charset="0"/>
              </a:rPr>
              <a:t>o</a:t>
            </a:r>
            <a:r>
              <a:rPr lang="fr-FR" sz="2400" dirty="0">
                <a:latin typeface="Times New Roman" panose="02020603050405020304" pitchFamily="18" charset="0"/>
                <a:cs typeface="Times New Roman" panose="02020603050405020304" pitchFamily="18" charset="0"/>
              </a:rPr>
              <a:t>c, c’est une combinaison chimique très résistante. A cause de cette particularité l’obtention de l’aluminium métallique est effectuée </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Par électrolyse de l’alumine dans la cryolite fondue parce que la température de fusion de la cryolite est égale à 1000</a:t>
            </a:r>
            <a:r>
              <a:rPr lang="fr-FR" sz="2400" baseline="30000" dirty="0">
                <a:latin typeface="Times New Roman" panose="02020603050405020304" pitchFamily="18" charset="0"/>
                <a:cs typeface="Times New Roman" panose="02020603050405020304" pitchFamily="18" charset="0"/>
              </a:rPr>
              <a:t>o</a:t>
            </a:r>
            <a:r>
              <a:rPr lang="fr-FR" sz="2400" dirty="0">
                <a:latin typeface="Times New Roman" panose="02020603050405020304" pitchFamily="18" charset="0"/>
                <a:cs typeface="Times New Roman" panose="02020603050405020304" pitchFamily="18" charset="0"/>
              </a:rPr>
              <a:t>c et l’alumine peut se dissoudre jusqu’à 100%.</a:t>
            </a:r>
            <a:endParaRPr lang="en-US" sz="2400" dirty="0">
              <a:latin typeface="Times New Roman" panose="02020603050405020304" pitchFamily="18" charset="0"/>
              <a:cs typeface="Times New Roman" panose="02020603050405020304" pitchFamily="18" charset="0"/>
            </a:endParaRPr>
          </a:p>
          <a:p>
            <a:pPr marL="0" indent="0">
              <a:buNone/>
            </a:pPr>
            <a:r>
              <a:rPr lang="fr-FR" b="1" dirty="0"/>
              <a:t>FABRICATION DE LA CRYOLITE (Na</a:t>
            </a:r>
            <a:r>
              <a:rPr lang="fr-FR" b="1" baseline="-25000" dirty="0"/>
              <a:t>3</a:t>
            </a:r>
            <a:r>
              <a:rPr lang="fr-FR" b="1" dirty="0"/>
              <a:t>ALF6)</a:t>
            </a:r>
            <a:endParaRPr lang="en-US" dirty="0"/>
          </a:p>
        </p:txBody>
      </p:sp>
      <p:sp>
        <p:nvSpPr>
          <p:cNvPr id="9" name="Rectangle 7"/>
          <p:cNvSpPr>
            <a:spLocks noChangeArrowheads="1"/>
          </p:cNvSpPr>
          <p:nvPr/>
        </p:nvSpPr>
        <p:spPr bwMode="auto">
          <a:xfrm>
            <a:off x="352764" y="3032267"/>
            <a:ext cx="1147112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La cryolite est fabriquée artificiellement du spath fluor (CaF</a:t>
            </a:r>
            <a:r>
              <a:rPr kumimoji="0" lang="fr-FR" altLang="en-US" sz="2400" b="0" i="0" u="none" strike="noStrike" cap="none" normalizeH="0" baseline="-3000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2</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 de l’acide sulfurique (H</a:t>
            </a:r>
            <a:r>
              <a:rPr kumimoji="0" lang="fr-FR" altLang="en-US" sz="2400" b="0" i="0" u="none" strike="noStrike" cap="none" normalizeH="0" baseline="-3000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2</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SO</a:t>
            </a:r>
            <a:r>
              <a:rPr kumimoji="0" lang="fr-FR" altLang="en-US" sz="2400" b="0" i="0" u="none" strike="noStrike" cap="none" normalizeH="0" baseline="-3000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4</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 de l’alumine hydraté et de carbonate de sodium (Na</a:t>
            </a:r>
            <a:r>
              <a:rPr kumimoji="0" lang="fr-FR" altLang="en-US" sz="2400" b="0" i="0" u="none" strike="noStrike" cap="none" normalizeH="0" baseline="-3000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2</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CO</a:t>
            </a:r>
            <a:r>
              <a:rPr kumimoji="0" lang="fr-FR" altLang="en-US" sz="2400" b="0" i="0" u="none" strike="noStrike" cap="none" normalizeH="0" baseline="-3000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3</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DengXian" charset="-122"/>
                <a:cs typeface="Times New Roman" panose="02020603050405020304" pitchFamily="18" charset="0"/>
              </a:rPr>
              <a:t>).</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fr-FR" altLang="en-US" sz="2400" dirty="0">
                <a:latin typeface="Times New Roman" panose="02020603050405020304" pitchFamily="18" charset="0"/>
                <a:ea typeface="DengXian" charset="-122"/>
                <a:cs typeface="Times New Roman" panose="02020603050405020304" pitchFamily="18" charset="0"/>
              </a:rPr>
              <a:t>La préparation de la cryolite est réalisée suivant les réactions </a:t>
            </a:r>
            <a:r>
              <a:rPr lang="fr-FR" altLang="en-US" sz="2400" dirty="0" smtClean="0">
                <a:latin typeface="Times New Roman" panose="02020603050405020304" pitchFamily="18" charset="0"/>
                <a:ea typeface="DengXian" charset="-122"/>
                <a:cs typeface="Times New Roman" panose="02020603050405020304" pitchFamily="18" charset="0"/>
              </a:rPr>
              <a:t>suivantes:</a:t>
            </a:r>
          </a:p>
          <a:p>
            <a:pPr lvl="0" eaLnBrk="0" fontAlgn="base" hangingPunct="0">
              <a:spcBef>
                <a:spcPct val="0"/>
              </a:spcBef>
              <a:spcAft>
                <a:spcPct val="0"/>
              </a:spcAft>
            </a:pPr>
            <a:r>
              <a:rPr lang="fr-FR" b="1" dirty="0"/>
              <a:t>CaF</a:t>
            </a:r>
            <a:r>
              <a:rPr lang="fr-FR" b="1" baseline="-25000" dirty="0"/>
              <a:t>2</a:t>
            </a:r>
            <a:r>
              <a:rPr lang="fr-FR" b="1" dirty="0"/>
              <a:t> + H</a:t>
            </a:r>
            <a:r>
              <a:rPr lang="fr-FR" b="1" baseline="-25000" dirty="0"/>
              <a:t>2</a:t>
            </a:r>
            <a:r>
              <a:rPr lang="fr-FR" b="1" dirty="0"/>
              <a:t>SO</a:t>
            </a:r>
            <a:r>
              <a:rPr lang="fr-FR" b="1" baseline="-25000" dirty="0"/>
              <a:t>4</a:t>
            </a:r>
            <a:r>
              <a:rPr lang="fr-FR" b="1" dirty="0"/>
              <a:t> = CaSO</a:t>
            </a:r>
            <a:r>
              <a:rPr lang="fr-FR" b="1" baseline="-25000" dirty="0"/>
              <a:t>4</a:t>
            </a:r>
            <a:r>
              <a:rPr lang="fr-FR" b="1" dirty="0"/>
              <a:t> + </a:t>
            </a:r>
            <a:r>
              <a:rPr lang="fr-FR" b="1" dirty="0" smtClean="0"/>
              <a:t>2HF</a:t>
            </a:r>
          </a:p>
          <a:p>
            <a:r>
              <a:rPr lang="fr-FR" sz="2000" dirty="0">
                <a:latin typeface="Times New Roman" panose="02020603050405020304" pitchFamily="18" charset="0"/>
                <a:cs typeface="Times New Roman" panose="02020603050405020304" pitchFamily="18" charset="0"/>
              </a:rPr>
              <a:t>Le gaz HF étant absorbé par l’eau donne l’acide chloridrique en suite on obtient l’acide </a:t>
            </a:r>
            <a:r>
              <a:rPr lang="fr-FR" sz="2000" dirty="0" err="1">
                <a:latin typeface="Times New Roman" panose="02020603050405020304" pitchFamily="18" charset="0"/>
                <a:cs typeface="Times New Roman" panose="02020603050405020304" pitchFamily="18" charset="0"/>
              </a:rPr>
              <a:t>fluoro</a:t>
            </a:r>
            <a:r>
              <a:rPr lang="fr-FR" sz="2000" dirty="0">
                <a:latin typeface="Times New Roman" panose="02020603050405020304" pitchFamily="18" charset="0"/>
                <a:cs typeface="Times New Roman" panose="02020603050405020304" pitchFamily="18" charset="0"/>
              </a:rPr>
              <a:t>-aluminique</a:t>
            </a:r>
            <a:endParaRPr lang="en-US" sz="20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La réaction de cet acide avec la soude forme la </a:t>
            </a:r>
            <a:r>
              <a:rPr lang="fr-FR" sz="2000" dirty="0" smtClean="0">
                <a:latin typeface="Times New Roman" panose="02020603050405020304" pitchFamily="18" charset="0"/>
                <a:cs typeface="Times New Roman" panose="02020603050405020304" pitchFamily="18" charset="0"/>
              </a:rPr>
              <a:t>cryolite</a:t>
            </a:r>
          </a:p>
          <a:p>
            <a:r>
              <a:rPr lang="en-US" b="1" dirty="0">
                <a:latin typeface="Times New Roman" panose="02020603050405020304" pitchFamily="18" charset="0"/>
                <a:cs typeface="Times New Roman" panose="02020603050405020304" pitchFamily="18" charset="0"/>
              </a:rPr>
              <a:t>6HF + AL(OH)</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 = H</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ALF</a:t>
            </a:r>
            <a:r>
              <a:rPr lang="en-US" b="1" baseline="-25000" dirty="0">
                <a:latin typeface="Times New Roman" panose="02020603050405020304" pitchFamily="18" charset="0"/>
                <a:cs typeface="Times New Roman" panose="02020603050405020304" pitchFamily="18" charset="0"/>
              </a:rPr>
              <a:t>6</a:t>
            </a:r>
            <a:r>
              <a:rPr lang="en-US" b="1" dirty="0">
                <a:latin typeface="Times New Roman" panose="02020603050405020304" pitchFamily="18" charset="0"/>
                <a:cs typeface="Times New Roman" panose="02020603050405020304" pitchFamily="18" charset="0"/>
              </a:rPr>
              <a:t> + </a:t>
            </a:r>
            <a:r>
              <a:rPr lang="en-US" b="1" dirty="0" smtClean="0">
                <a:latin typeface="Times New Roman" panose="02020603050405020304" pitchFamily="18" charset="0"/>
                <a:cs typeface="Times New Roman" panose="02020603050405020304" pitchFamily="18" charset="0"/>
              </a:rPr>
              <a:t>3H</a:t>
            </a:r>
            <a:r>
              <a:rPr lang="en-US" b="1" baseline="-25000" dirty="0" smtClean="0">
                <a:latin typeface="Times New Roman" panose="02020603050405020304" pitchFamily="18" charset="0"/>
                <a:cs typeface="Times New Roman" panose="02020603050405020304" pitchFamily="18" charset="0"/>
              </a:rPr>
              <a:t>2</a:t>
            </a:r>
            <a:r>
              <a:rPr lang="en-US" b="1" dirty="0" smtClean="0">
                <a:latin typeface="Times New Roman" panose="02020603050405020304" pitchFamily="18" charset="0"/>
                <a:cs typeface="Times New Roman" panose="02020603050405020304" pitchFamily="18" charset="0"/>
              </a:rPr>
              <a:t>O</a:t>
            </a:r>
            <a:endParaRPr lang="en-US"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2H</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ALF</a:t>
            </a:r>
            <a:r>
              <a:rPr lang="en-US" b="1" baseline="-25000" dirty="0">
                <a:latin typeface="Times New Roman" panose="02020603050405020304" pitchFamily="18" charset="0"/>
                <a:cs typeface="Times New Roman" panose="02020603050405020304" pitchFamily="18" charset="0"/>
              </a:rPr>
              <a:t>6</a:t>
            </a:r>
            <a:r>
              <a:rPr lang="en-US" b="1" dirty="0">
                <a:latin typeface="Times New Roman" panose="02020603050405020304" pitchFamily="18" charset="0"/>
                <a:cs typeface="Times New Roman" panose="02020603050405020304" pitchFamily="18" charset="0"/>
              </a:rPr>
              <a:t> + 3Na</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CO</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 = 2Na</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ALF</a:t>
            </a:r>
            <a:r>
              <a:rPr lang="en-US" b="1" baseline="-25000" dirty="0">
                <a:latin typeface="Times New Roman" panose="02020603050405020304" pitchFamily="18" charset="0"/>
                <a:cs typeface="Times New Roman" panose="02020603050405020304" pitchFamily="18" charset="0"/>
              </a:rPr>
              <a:t>6</a:t>
            </a:r>
            <a:r>
              <a:rPr lang="en-US" b="1" dirty="0">
                <a:latin typeface="Times New Roman" panose="02020603050405020304" pitchFamily="18" charset="0"/>
                <a:cs typeface="Times New Roman" panose="02020603050405020304" pitchFamily="18" charset="0"/>
              </a:rPr>
              <a:t> + 3CO</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+ 3H</a:t>
            </a:r>
            <a:r>
              <a:rPr lang="en-US" b="1" baseline="-25000"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O</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fr-FR" baseline="30000" dirty="0" smtClean="0">
                <a:latin typeface="Times New Roman" panose="02020603050405020304" pitchFamily="18" charset="0"/>
                <a:cs typeface="Times New Roman" panose="02020603050405020304" pitchFamily="18" charset="0"/>
              </a:rPr>
              <a:t>Cryolite</a:t>
            </a:r>
            <a:endParaRPr lang="en-US" dirty="0">
              <a:latin typeface="Times New Roman" panose="02020603050405020304" pitchFamily="18" charset="0"/>
              <a:cs typeface="Times New Roman" panose="02020603050405020304" pitchFamily="18" charset="0"/>
            </a:endParaRPr>
          </a:p>
          <a:p>
            <a:r>
              <a:rPr lang="fr-FR" b="1" dirty="0" smtClean="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Na</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ALF</a:t>
            </a:r>
            <a:r>
              <a:rPr lang="fr-FR" b="1" baseline="-25000" dirty="0">
                <a:latin typeface="Times New Roman" panose="02020603050405020304" pitchFamily="18" charset="0"/>
                <a:cs typeface="Times New Roman" panose="02020603050405020304" pitchFamily="18" charset="0"/>
              </a:rPr>
              <a:t>6</a:t>
            </a:r>
            <a:r>
              <a:rPr lang="fr-FR" b="1" dirty="0">
                <a:latin typeface="Times New Roman" panose="02020603050405020304" pitchFamily="18" charset="0"/>
                <a:cs typeface="Times New Roman" panose="02020603050405020304" pitchFamily="18" charset="0"/>
              </a:rPr>
              <a:t> = 3NaF.ALF</a:t>
            </a:r>
            <a:r>
              <a:rPr lang="fr-FR" b="1" baseline="-25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La cryolite n’est pas soluble dans l’eau et tombe en précipité. Elle est filtrée et séchée avant être envoyer dans les électrolyseurs.</a:t>
            </a:r>
            <a:endParaRPr lang="en-US"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fr-FR" b="1" dirty="0" smtClean="0"/>
          </a:p>
          <a:p>
            <a:pPr lvl="0" eaLnBrk="0" fontAlgn="base" hangingPunct="0">
              <a:spcBef>
                <a:spcPct val="0"/>
              </a:spcBef>
              <a:spcAft>
                <a:spcPct val="0"/>
              </a:spcAft>
            </a:pP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10" name="Connecteur droit avec flèche 9"/>
          <p:cNvCxnSpPr/>
          <p:nvPr/>
        </p:nvCxnSpPr>
        <p:spPr>
          <a:xfrm flipV="1">
            <a:off x="4652282" y="4132761"/>
            <a:ext cx="47625" cy="123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8"/>
          <p:cNvSpPr>
            <a:spLocks noChangeArrowheads="1"/>
          </p:cNvSpPr>
          <p:nvPr/>
        </p:nvSpPr>
        <p:spPr bwMode="auto">
          <a:xfrm>
            <a:off x="6226452" y="645272"/>
            <a:ext cx="2616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en-US" sz="1200" b="0" i="0" u="none" strike="noStrike" cap="none" normalizeH="0" baseline="0" dirty="0" smtClean="0">
                <a:ln>
                  <a:noFill/>
                </a:ln>
                <a:solidFill>
                  <a:schemeClr val="tx1"/>
                </a:solidFill>
                <a:effectLst/>
                <a:latin typeface="Calibri" panose="020F0502020204030204" pitchFamily="34" charset="0"/>
                <a:ea typeface="DengXian" charset="-122"/>
                <a:cs typeface="Times New Roman" panose="02020603050405020304" pitchFamily="18" charset="0"/>
              </a:rPr>
              <a:t> :</a:t>
            </a:r>
            <a:endParaRPr kumimoji="0" lang="fr-FR"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2164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57155" y="130630"/>
            <a:ext cx="4389120" cy="966650"/>
          </a:xfrm>
        </p:spPr>
        <p:txBody>
          <a:bodyPr>
            <a:normAutofit fontScale="90000"/>
          </a:bodyPr>
          <a:lstStyle/>
          <a:p>
            <a:r>
              <a:rPr lang="fr-FR" dirty="0"/>
              <a:t>INTRODUCTION</a:t>
            </a:r>
            <a:r>
              <a:rPr lang="en-US" dirty="0"/>
              <a:t/>
            </a:r>
            <a:br>
              <a:rPr lang="en-US" dirty="0"/>
            </a:br>
            <a:endParaRPr lang="en-US" dirty="0"/>
          </a:p>
        </p:txBody>
      </p:sp>
      <p:sp>
        <p:nvSpPr>
          <p:cNvPr id="3" name="Espace réservé du contenu 2"/>
          <p:cNvSpPr>
            <a:spLocks noGrp="1"/>
          </p:cNvSpPr>
          <p:nvPr>
            <p:ph idx="1"/>
          </p:nvPr>
        </p:nvSpPr>
        <p:spPr>
          <a:xfrm>
            <a:off x="838200" y="809896"/>
            <a:ext cx="10515600" cy="5773783"/>
          </a:xfrm>
        </p:spPr>
        <p:txBody>
          <a:bodyPr>
            <a:normAutofit/>
          </a:bodyPr>
          <a:lstStyle/>
          <a:p>
            <a:pPr marL="0" indent="0">
              <a:buNone/>
            </a:pPr>
            <a:r>
              <a:rPr lang="fr-FR" sz="1800" dirty="0">
                <a:latin typeface="Times New Roman" panose="02020603050405020304" pitchFamily="18" charset="0"/>
                <a:cs typeface="Times New Roman" panose="02020603050405020304" pitchFamily="18" charset="0"/>
              </a:rPr>
              <a:t>D’abord considéré comme un métal précieux, l’aluminium va peu à peu s’imposer comme un matériau industriel de masse, indissociable de la modernité par sa légèreté et sa malléabilité. Son succès est dû principalement à ses qualités uniques et aux capacités d’innovation dont l’industrie a fait preuve.</a:t>
            </a:r>
            <a:endParaRPr lang="en-US" sz="1800" dirty="0">
              <a:latin typeface="Times New Roman" panose="02020603050405020304" pitchFamily="18" charset="0"/>
              <a:cs typeface="Times New Roman" panose="02020603050405020304" pitchFamily="18" charset="0"/>
            </a:endParaRPr>
          </a:p>
          <a:p>
            <a:pPr marL="0" indent="0">
              <a:buNone/>
            </a:pPr>
            <a:r>
              <a:rPr lang="fr-FR" sz="1800" dirty="0" smtClean="0">
                <a:latin typeface="Times New Roman" panose="02020603050405020304" pitchFamily="18" charset="0"/>
                <a:cs typeface="Times New Roman" panose="02020603050405020304" pitchFamily="18" charset="0"/>
              </a:rPr>
              <a:t>L’aluminium </a:t>
            </a:r>
            <a:r>
              <a:rPr lang="fr-FR" sz="1800" dirty="0">
                <a:latin typeface="Times New Roman" panose="02020603050405020304" pitchFamily="18" charset="0"/>
                <a:cs typeface="Times New Roman" panose="02020603050405020304" pitchFamily="18" charset="0"/>
              </a:rPr>
              <a:t>n’est pas présent sur la surface de la terre sous la forme métallique mais sous forme </a:t>
            </a:r>
            <a:r>
              <a:rPr lang="fr-FR" sz="1800" dirty="0" smtClean="0">
                <a:latin typeface="Times New Roman" panose="02020603050405020304" pitchFamily="18" charset="0"/>
                <a:cs typeface="Times New Roman" panose="02020603050405020304" pitchFamily="18" charset="0"/>
              </a:rPr>
              <a:t>combinée </a:t>
            </a:r>
            <a:r>
              <a:rPr lang="fr-FR" sz="1800" dirty="0">
                <a:latin typeface="Times New Roman" panose="02020603050405020304" pitchFamily="18" charset="0"/>
                <a:cs typeface="Times New Roman" panose="02020603050405020304" pitchFamily="18" charset="0"/>
              </a:rPr>
              <a:t>a d’autres </a:t>
            </a:r>
            <a:r>
              <a:rPr lang="fr-FR" sz="1800" dirty="0" smtClean="0">
                <a:latin typeface="Times New Roman" panose="02020603050405020304" pitchFamily="18" charset="0"/>
                <a:cs typeface="Times New Roman" panose="02020603050405020304" pitchFamily="18" charset="0"/>
              </a:rPr>
              <a:t>éléments. </a:t>
            </a:r>
            <a:r>
              <a:rPr lang="fr-FR" sz="1800" dirty="0">
                <a:latin typeface="Times New Roman" panose="02020603050405020304" pitchFamily="18" charset="0"/>
                <a:cs typeface="Times New Roman" panose="02020603050405020304" pitchFamily="18" charset="0"/>
              </a:rPr>
              <a:t>Il faut donc l’extraire de ces minerais, en particulier de la bauxite, en passant par deux étapes, d’abord l’alumine, (oxyde d’aluminium) puis </a:t>
            </a:r>
            <a:r>
              <a:rPr lang="fr-FR" sz="1800" dirty="0" smtClean="0">
                <a:latin typeface="Times New Roman" panose="02020603050405020304" pitchFamily="18" charset="0"/>
                <a:cs typeface="Times New Roman" panose="02020603050405020304" pitchFamily="18" charset="0"/>
              </a:rPr>
              <a:t>l’aluminium                                                                   </a:t>
            </a:r>
            <a:r>
              <a:rPr lang="fr-FR" sz="1800" i="1" dirty="0" smtClean="0">
                <a:latin typeface="Times New Roman" panose="02020603050405020304" pitchFamily="18" charset="0"/>
                <a:cs typeface="Times New Roman" panose="02020603050405020304" pitchFamily="18" charset="0"/>
              </a:rPr>
              <a:t>(</a:t>
            </a:r>
            <a:r>
              <a:rPr lang="fr-FR" sz="1800" b="1" i="1" dirty="0">
                <a:latin typeface="Times New Roman" panose="02020603050405020304" pitchFamily="18" charset="0"/>
                <a:cs typeface="Times New Roman" panose="02020603050405020304" pitchFamily="18" charset="0"/>
              </a:rPr>
              <a:t>https :</a:t>
            </a:r>
            <a:r>
              <a:rPr lang="fr-FR" sz="1800" b="1" i="1" dirty="0" smtClean="0">
                <a:latin typeface="Times New Roman" panose="02020603050405020304" pitchFamily="18" charset="0"/>
                <a:cs typeface="Times New Roman" panose="02020603050405020304" pitchFamily="18" charset="0"/>
              </a:rPr>
              <a:t>sites.google.com/site/</a:t>
            </a:r>
            <a:r>
              <a:rPr lang="fr-FR" sz="1800" b="1" i="1" dirty="0" err="1" smtClean="0">
                <a:latin typeface="Times New Roman" panose="02020603050405020304" pitchFamily="18" charset="0"/>
                <a:cs typeface="Times New Roman" panose="02020603050405020304" pitchFamily="18" charset="0"/>
              </a:rPr>
              <a:t>productiondelauminium</a:t>
            </a:r>
            <a:r>
              <a:rPr lang="fr-FR" sz="1800" b="1" i="1" dirty="0" smtClean="0">
                <a:latin typeface="Times New Roman" panose="02020603050405020304" pitchFamily="18" charset="0"/>
                <a:cs typeface="Times New Roman" panose="02020603050405020304" pitchFamily="18" charset="0"/>
              </a:rPr>
              <a:t>/</a:t>
            </a:r>
            <a:r>
              <a:rPr lang="fr-FR" sz="1800" b="1" i="1" dirty="0" err="1" smtClean="0">
                <a:latin typeface="Times New Roman" panose="02020603050405020304" pitchFamily="18" charset="0"/>
                <a:cs typeface="Times New Roman" panose="02020603050405020304" pitchFamily="18" charset="0"/>
              </a:rPr>
              <a:t>hom</a:t>
            </a:r>
            <a:r>
              <a:rPr lang="fr-FR"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r>
              <a:rPr lang="fr-FR" sz="1800" dirty="0">
                <a:latin typeface="Times New Roman" panose="02020603050405020304" pitchFamily="18" charset="0"/>
                <a:cs typeface="Times New Roman" panose="02020603050405020304" pitchFamily="18" charset="0"/>
              </a:rPr>
              <a:t> L’épuisement des bauxites européennes, les difficultés liées à leurs exploitations et leurs </a:t>
            </a:r>
            <a:r>
              <a:rPr lang="fr-FR" sz="1800" dirty="0" smtClean="0">
                <a:latin typeface="Times New Roman" panose="02020603050405020304" pitchFamily="18" charset="0"/>
                <a:cs typeface="Times New Roman" panose="02020603050405020304" pitchFamily="18" charset="0"/>
              </a:rPr>
              <a:t> traitements</a:t>
            </a:r>
            <a:r>
              <a:rPr lang="fr-FR" sz="1800" dirty="0">
                <a:latin typeface="Times New Roman" panose="02020603050405020304" pitchFamily="18" charset="0"/>
                <a:cs typeface="Times New Roman" panose="02020603050405020304" pitchFamily="18" charset="0"/>
              </a:rPr>
              <a:t> ; la découverte des gisements de bauxites plus riches et </a:t>
            </a:r>
            <a:r>
              <a:rPr lang="fr-FR" sz="1800" dirty="0" smtClean="0">
                <a:latin typeface="Times New Roman" panose="02020603050405020304" pitchFamily="18" charset="0"/>
                <a:cs typeface="Times New Roman" panose="02020603050405020304" pitchFamily="18" charset="0"/>
              </a:rPr>
              <a:t>faciles </a:t>
            </a:r>
            <a:r>
              <a:rPr lang="fr-FR" sz="1800" dirty="0">
                <a:latin typeface="Times New Roman" panose="02020603050405020304" pitchFamily="18" charset="0"/>
                <a:cs typeface="Times New Roman" panose="02020603050405020304" pitchFamily="18" charset="0"/>
              </a:rPr>
              <a:t>à exploiter ont amenées ces derniers temps les géants miniers des pays dit développés vers les pays où se trouvent les plus grandes ressources de bauxite de nos jours. Parmi ces pays on peut citer : La guinée, l’Australie, la Jamaïque , le brésil , la chine .</a:t>
            </a:r>
            <a:endParaRPr lang="en-US" sz="1800" dirty="0">
              <a:latin typeface="Times New Roman" panose="02020603050405020304" pitchFamily="18" charset="0"/>
              <a:cs typeface="Times New Roman" panose="02020603050405020304" pitchFamily="18" charset="0"/>
            </a:endParaRPr>
          </a:p>
          <a:p>
            <a:pPr marL="0" indent="0">
              <a:buNone/>
            </a:pPr>
            <a:r>
              <a:rPr lang="fr-FR" sz="1800" dirty="0">
                <a:latin typeface="Times New Roman" panose="02020603050405020304" pitchFamily="18" charset="0"/>
                <a:cs typeface="Times New Roman" panose="02020603050405020304" pitchFamily="18" charset="0"/>
              </a:rPr>
              <a:t>La République de la guinée située en Afrique de l’ouest possède approximativement </a:t>
            </a:r>
            <a:r>
              <a:rPr lang="fr-FR" sz="1800" dirty="0" smtClean="0">
                <a:latin typeface="Times New Roman" panose="02020603050405020304" pitchFamily="18" charset="0"/>
                <a:cs typeface="Times New Roman" panose="02020603050405020304" pitchFamily="18" charset="0"/>
              </a:rPr>
              <a:t>les 2/3 </a:t>
            </a:r>
            <a:r>
              <a:rPr lang="fr-FR" sz="1800" dirty="0">
                <a:latin typeface="Times New Roman" panose="02020603050405020304" pitchFamily="18" charset="0"/>
                <a:cs typeface="Times New Roman" panose="02020603050405020304" pitchFamily="18" charset="0"/>
              </a:rPr>
              <a:t>tiers des meilleures réserves mondiales des bauxites, soit environ 20 milliard de tonnes, avec une haute teneur (45-62% d’alumines et bas contenu de silice (0,8-2%) d’après Bonnie CAMPBELL (1993). Bien qu’au deuxième rang derrière l’Australie en termes de production de bauxite, la Guinée est le premier exportateur mondial de cette ressource.</a:t>
            </a: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12411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8773" y="100149"/>
            <a:ext cx="10648163" cy="657497"/>
          </a:xfrm>
        </p:spPr>
        <p:txBody>
          <a:bodyPr>
            <a:normAutofit/>
          </a:bodyPr>
          <a:lstStyle/>
          <a:p>
            <a:r>
              <a:rPr lang="fr-FR" sz="2400" b="1" dirty="0">
                <a:solidFill>
                  <a:srgbClr val="00B050"/>
                </a:solidFill>
                <a:latin typeface="Times New Roman" panose="02020603050405020304" pitchFamily="18" charset="0"/>
                <a:cs typeface="Times New Roman" panose="02020603050405020304" pitchFamily="18" charset="0"/>
              </a:rPr>
              <a:t>OBTENTION DE L’ALUMINIUM PAR ELECTROLYSE</a:t>
            </a:r>
            <a:endParaRPr lang="en-US" sz="2400" dirty="0">
              <a:solidFill>
                <a:srgbClr val="00B050"/>
              </a:solidFill>
            </a:endParaRPr>
          </a:p>
        </p:txBody>
      </p:sp>
      <p:sp>
        <p:nvSpPr>
          <p:cNvPr id="3" name="Espace réservé du contenu 2"/>
          <p:cNvSpPr>
            <a:spLocks noGrp="1"/>
          </p:cNvSpPr>
          <p:nvPr>
            <p:ph idx="1"/>
          </p:nvPr>
        </p:nvSpPr>
        <p:spPr>
          <a:xfrm>
            <a:off x="677334" y="522514"/>
            <a:ext cx="10739602" cy="6021977"/>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A l’état fondu la cryolite se dissocie de 2 façons</a:t>
            </a: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Na</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ALF</a:t>
            </a:r>
            <a:r>
              <a:rPr lang="en-US" b="1" baseline="-25000" dirty="0">
                <a:latin typeface="Times New Roman" panose="02020603050405020304" pitchFamily="18" charset="0"/>
                <a:cs typeface="Times New Roman" panose="02020603050405020304" pitchFamily="18" charset="0"/>
              </a:rPr>
              <a:t>6</a:t>
            </a:r>
            <a:r>
              <a:rPr lang="en-US" b="1" dirty="0">
                <a:latin typeface="Times New Roman" panose="02020603050405020304" pitchFamily="18" charset="0"/>
                <a:cs typeface="Times New Roman" panose="02020603050405020304" pitchFamily="18" charset="0"/>
              </a:rPr>
              <a:t> = 3NaF + ALF</a:t>
            </a:r>
            <a:r>
              <a:rPr lang="en-US" b="1" baseline="-25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Na</a:t>
            </a:r>
            <a:r>
              <a:rPr lang="en-US" b="1" baseline="-25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ALF</a:t>
            </a:r>
            <a:r>
              <a:rPr lang="en-US" b="1" baseline="-25000" dirty="0">
                <a:latin typeface="Times New Roman" panose="02020603050405020304" pitchFamily="18" charset="0"/>
                <a:cs typeface="Times New Roman" panose="02020603050405020304" pitchFamily="18" charset="0"/>
              </a:rPr>
              <a:t>6</a:t>
            </a:r>
            <a:r>
              <a:rPr lang="en-US" b="1" dirty="0">
                <a:latin typeface="Times New Roman" panose="02020603050405020304" pitchFamily="18" charset="0"/>
                <a:cs typeface="Times New Roman" panose="02020603050405020304" pitchFamily="18" charset="0"/>
              </a:rPr>
              <a:t> = 3Na</a:t>
            </a:r>
            <a:r>
              <a:rPr lang="en-US" b="1" baseline="30000"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 ALF</a:t>
            </a:r>
            <a:r>
              <a:rPr lang="en-US" b="1" baseline="-25000" dirty="0">
                <a:latin typeface="Times New Roman" panose="02020603050405020304" pitchFamily="18" charset="0"/>
                <a:cs typeface="Times New Roman" panose="02020603050405020304" pitchFamily="18" charset="0"/>
              </a:rPr>
              <a:t>6</a:t>
            </a:r>
            <a:r>
              <a:rPr lang="en-US" b="1" baseline="300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La réaction de 3 moles de l’acide </a:t>
            </a:r>
            <a:r>
              <a:rPr lang="fr-FR" dirty="0" err="1">
                <a:latin typeface="Times New Roman" panose="02020603050405020304" pitchFamily="18" charset="0"/>
                <a:cs typeface="Times New Roman" panose="02020603050405020304" pitchFamily="18" charset="0"/>
              </a:rPr>
              <a:t>fluoridrique</a:t>
            </a:r>
            <a:r>
              <a:rPr lang="fr-FR" dirty="0">
                <a:latin typeface="Times New Roman" panose="02020603050405020304" pitchFamily="18" charset="0"/>
                <a:cs typeface="Times New Roman" panose="02020603050405020304" pitchFamily="18" charset="0"/>
              </a:rPr>
              <a:t> avec une mole de l’hydroxyde d’aluminium donne le fluor d’aluminium(ALF</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                                                               3HF + AL(OH)</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 = ALF</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 + 3H</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O</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L’action de la soude sur l’acide HF donne la naissance du fluor de sodium.</a:t>
            </a:r>
            <a:endParaRPr lang="en-US"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                                                          2HF + Na</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CO</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 = 2NaF + H</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O +CO</a:t>
            </a:r>
            <a:r>
              <a:rPr lang="fr-FR" b="1" baseline="-250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Pour la production de l’aluminium on a besoin de ces trois sels :( </a:t>
            </a:r>
            <a:r>
              <a:rPr lang="fr-FR" b="1" dirty="0">
                <a:latin typeface="Times New Roman" panose="02020603050405020304" pitchFamily="18" charset="0"/>
                <a:cs typeface="Times New Roman" panose="02020603050405020304" pitchFamily="18" charset="0"/>
              </a:rPr>
              <a:t>Na</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ALF</a:t>
            </a:r>
            <a:r>
              <a:rPr lang="fr-FR" b="1" baseline="-25000" dirty="0">
                <a:latin typeface="Times New Roman" panose="02020603050405020304" pitchFamily="18" charset="0"/>
                <a:cs typeface="Times New Roman" panose="02020603050405020304" pitchFamily="18" charset="0"/>
              </a:rPr>
              <a:t>6 </a:t>
            </a:r>
            <a:r>
              <a:rPr lang="fr-FR" b="1" dirty="0">
                <a:latin typeface="Times New Roman" panose="02020603050405020304" pitchFamily="18" charset="0"/>
                <a:cs typeface="Times New Roman" panose="02020603050405020304" pitchFamily="18" charset="0"/>
              </a:rPr>
              <a:t>; ALF</a:t>
            </a:r>
            <a:r>
              <a:rPr lang="fr-FR" b="1" baseline="-25000" dirty="0">
                <a:latin typeface="Times New Roman" panose="02020603050405020304" pitchFamily="18" charset="0"/>
                <a:cs typeface="Times New Roman" panose="02020603050405020304" pitchFamily="18" charset="0"/>
              </a:rPr>
              <a:t>3 </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NaF</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fr-FR" b="1" dirty="0" smtClean="0"/>
              <a:t>PARAMETRES </a:t>
            </a:r>
            <a:r>
              <a:rPr lang="fr-FR" b="1" dirty="0"/>
              <a:t>ET REGIME DE FONCTIONNEMENT DES ELECTROLYSEURS</a:t>
            </a:r>
            <a:endParaRPr lang="en-US" dirty="0"/>
          </a:p>
          <a:p>
            <a:pPr marL="0" indent="0">
              <a:buNone/>
            </a:pPr>
            <a:r>
              <a:rPr lang="fr-FR" sz="2000" dirty="0">
                <a:latin typeface="Times New Roman" panose="02020603050405020304" pitchFamily="18" charset="0"/>
                <a:cs typeface="Times New Roman" panose="02020603050405020304" pitchFamily="18" charset="0"/>
              </a:rPr>
              <a:t>Le bain d’électrolyseur à une forme rectangulaire dans le plan les dimensions sont déterminées par le rendement l’installation est atteint à l’intérieur </a:t>
            </a:r>
            <a:r>
              <a:rPr lang="fr-FR" sz="2000" dirty="0" smtClean="0">
                <a:latin typeface="Times New Roman" panose="02020603050405020304" pitchFamily="18" charset="0"/>
                <a:cs typeface="Times New Roman" panose="02020603050405020304" pitchFamily="18" charset="0"/>
              </a:rPr>
              <a:t>3,8 *10m</a:t>
            </a:r>
            <a:r>
              <a:rPr lang="fr-FR" sz="2000" dirty="0">
                <a:latin typeface="Times New Roman" panose="02020603050405020304" pitchFamily="18" charset="0"/>
                <a:cs typeface="Times New Roman" panose="02020603050405020304" pitchFamily="18" charset="0"/>
              </a:rPr>
              <a:t> ; dimension de l’anode dans la section transversale est de </a:t>
            </a:r>
            <a:r>
              <a:rPr lang="fr-FR" sz="2000" dirty="0" smtClean="0">
                <a:latin typeface="Times New Roman" panose="02020603050405020304" pitchFamily="18" charset="0"/>
                <a:cs typeface="Times New Roman" panose="02020603050405020304" pitchFamily="18" charset="0"/>
              </a:rPr>
              <a:t>2,8*9m</a:t>
            </a:r>
            <a:r>
              <a:rPr lang="fr-FR" sz="2000" dirty="0">
                <a:latin typeface="Times New Roman" panose="02020603050405020304" pitchFamily="18" charset="0"/>
                <a:cs typeface="Times New Roman" panose="02020603050405020304" pitchFamily="18" charset="0"/>
              </a:rPr>
              <a:t> ; la profondeur du bain est 0,6</a:t>
            </a:r>
            <a:r>
              <a:rPr lang="fr-FR" sz="2000" dirty="0">
                <a:latin typeface="Times New Roman" panose="02020603050405020304" pitchFamily="18" charset="0"/>
                <a:cs typeface="Times New Roman" panose="02020603050405020304" pitchFamily="18" charset="0"/>
                <a:sym typeface="Symbol" panose="05050102010706020507" pitchFamily="18" charset="2"/>
              </a:rPr>
              <a:t></a:t>
            </a:r>
            <a:r>
              <a:rPr lang="fr-FR" sz="2000" dirty="0">
                <a:latin typeface="Times New Roman" panose="02020603050405020304" pitchFamily="18" charset="0"/>
                <a:cs typeface="Times New Roman" panose="02020603050405020304" pitchFamily="18" charset="0"/>
              </a:rPr>
              <a:t>0,7m. La puissance électrique d’un électrolyseur dépend de l’intensité du courant électrique qui varié de 30</a:t>
            </a:r>
            <a:r>
              <a:rPr lang="fr-FR" sz="2000" dirty="0">
                <a:latin typeface="Times New Roman" panose="02020603050405020304" pitchFamily="18" charset="0"/>
                <a:cs typeface="Times New Roman" panose="02020603050405020304" pitchFamily="18" charset="0"/>
                <a:sym typeface="Symbol" panose="05050102010706020507" pitchFamily="18" charset="2"/>
              </a:rPr>
              <a:t></a:t>
            </a:r>
            <a:r>
              <a:rPr lang="fr-FR" sz="2000" dirty="0">
                <a:latin typeface="Times New Roman" panose="02020603050405020304" pitchFamily="18" charset="0"/>
                <a:cs typeface="Times New Roman" panose="02020603050405020304" pitchFamily="18" charset="0"/>
              </a:rPr>
              <a:t>250KA. Vu que la densité du courant est de 0,7</a:t>
            </a:r>
            <a:r>
              <a:rPr lang="fr-FR" sz="2000" dirty="0">
                <a:latin typeface="Times New Roman" panose="02020603050405020304" pitchFamily="18" charset="0"/>
                <a:cs typeface="Times New Roman" panose="02020603050405020304" pitchFamily="18" charset="0"/>
                <a:sym typeface="Symbol" panose="05050102010706020507" pitchFamily="18" charset="2"/>
              </a:rPr>
              <a:t></a:t>
            </a:r>
            <a:r>
              <a:rPr lang="fr-FR" sz="2000" dirty="0">
                <a:latin typeface="Times New Roman" panose="02020603050405020304" pitchFamily="18" charset="0"/>
                <a:cs typeface="Times New Roman" panose="02020603050405020304" pitchFamily="18" charset="0"/>
              </a:rPr>
              <a:t>1,2A/cm</a:t>
            </a:r>
            <a:r>
              <a:rPr lang="fr-FR" sz="2000" baseline="30000" dirty="0">
                <a:latin typeface="Times New Roman" panose="02020603050405020304" pitchFamily="18" charset="0"/>
                <a:cs typeface="Times New Roman" panose="02020603050405020304" pitchFamily="18" charset="0"/>
              </a:rPr>
              <a:t>2</a:t>
            </a:r>
            <a:r>
              <a:rPr lang="fr-FR" sz="2000" dirty="0">
                <a:latin typeface="Times New Roman" panose="02020603050405020304" pitchFamily="18" charset="0"/>
                <a:cs typeface="Times New Roman" panose="02020603050405020304" pitchFamily="18" charset="0"/>
              </a:rPr>
              <a:t> l’augmentation de la puissance exige l’augmentation correspondante de la section d’anode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490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1025" y="204652"/>
            <a:ext cx="9825204" cy="422365"/>
          </a:xfrm>
        </p:spPr>
        <p:txBody>
          <a:bodyPr>
            <a:noAutofit/>
          </a:bodyPr>
          <a:lstStyle/>
          <a:p>
            <a:r>
              <a:rPr lang="fr-FR" sz="2400" b="1" dirty="0">
                <a:solidFill>
                  <a:srgbClr val="FF0000"/>
                </a:solidFill>
                <a:latin typeface="Times New Roman" panose="02020603050405020304" pitchFamily="18" charset="0"/>
                <a:cs typeface="Times New Roman" panose="02020603050405020304" pitchFamily="18" charset="0"/>
              </a:rPr>
              <a:t>OBTENTION DE L’ALUMINIUM PAR ELECTROLYSE</a:t>
            </a:r>
            <a:endParaRPr lang="en-US" sz="2400" dirty="0">
              <a:solidFill>
                <a:srgbClr val="FF0000"/>
              </a:solidFill>
            </a:endParaRPr>
          </a:p>
        </p:txBody>
      </p:sp>
      <p:sp>
        <p:nvSpPr>
          <p:cNvPr id="3" name="Espace réservé du contenu 2"/>
          <p:cNvSpPr>
            <a:spLocks noGrp="1"/>
          </p:cNvSpPr>
          <p:nvPr>
            <p:ph idx="1"/>
          </p:nvPr>
        </p:nvSpPr>
        <p:spPr>
          <a:xfrm>
            <a:off x="677333" y="1097280"/>
            <a:ext cx="11196803" cy="5577839"/>
          </a:xfrm>
        </p:spPr>
        <p:txBody>
          <a:bodyPr/>
          <a:lstStyle/>
          <a:p>
            <a:pPr marL="0" indent="0">
              <a:buNone/>
            </a:pPr>
            <a:r>
              <a:rPr lang="fr-FR" dirty="0"/>
              <a:t>Les électrolyseurs utilisés actuellement sont distingués sont distinguées d’après la construction des anodes.</a:t>
            </a:r>
            <a:endParaRPr lang="en-US" dirty="0"/>
          </a:p>
          <a:p>
            <a:pPr lvl="0"/>
            <a:r>
              <a:rPr lang="fr-FR" dirty="0"/>
              <a:t>Anodes autocuissantes avec l’envoi du courant supérieur ou latéral</a:t>
            </a:r>
            <a:endParaRPr lang="en-US" dirty="0"/>
          </a:p>
          <a:p>
            <a:pPr lvl="0"/>
            <a:r>
              <a:rPr lang="fr-FR" dirty="0"/>
              <a:t>Anode en blocs cuites.</a:t>
            </a:r>
            <a:endParaRPr lang="en-US" dirty="0"/>
          </a:p>
          <a:p>
            <a:pPr marL="0" indent="0">
              <a:buNone/>
            </a:pPr>
            <a:endParaRPr lang="en-US" dirty="0"/>
          </a:p>
        </p:txBody>
      </p:sp>
      <p:pic>
        <p:nvPicPr>
          <p:cNvPr id="7" name="Image 6"/>
          <p:cNvPicPr/>
          <p:nvPr/>
        </p:nvPicPr>
        <p:blipFill>
          <a:blip r:embed="rId2">
            <a:extLst>
              <a:ext uri="{28A0092B-C50C-407E-A947-70E740481C1C}">
                <a14:useLocalDpi xmlns:a14="http://schemas.microsoft.com/office/drawing/2010/main" val="0"/>
              </a:ext>
            </a:extLst>
          </a:blip>
          <a:srcRect/>
          <a:stretch>
            <a:fillRect/>
          </a:stretch>
        </p:blipFill>
        <p:spPr bwMode="auto">
          <a:xfrm>
            <a:off x="1939483" y="2899954"/>
            <a:ext cx="6359751" cy="3644537"/>
          </a:xfrm>
          <a:prstGeom prst="rect">
            <a:avLst/>
          </a:prstGeom>
          <a:noFill/>
        </p:spPr>
      </p:pic>
      <p:sp>
        <p:nvSpPr>
          <p:cNvPr id="6" name="Rectangle 5"/>
          <p:cNvSpPr/>
          <p:nvPr/>
        </p:nvSpPr>
        <p:spPr>
          <a:xfrm>
            <a:off x="2947755" y="2392123"/>
            <a:ext cx="2847896" cy="507831"/>
          </a:xfrm>
          <a:prstGeom prst="rect">
            <a:avLst/>
          </a:prstGeom>
        </p:spPr>
        <p:txBody>
          <a:bodyPr wrap="none">
            <a:spAutoFit/>
          </a:bodyPr>
          <a:lstStyle/>
          <a:p>
            <a:pPr algn="just">
              <a:lnSpc>
                <a:spcPct val="150000"/>
              </a:lnSpc>
              <a:spcAft>
                <a:spcPts val="800"/>
              </a:spcAft>
            </a:pPr>
            <a:r>
              <a:rPr lang="fr-FR" b="1" dirty="0">
                <a:latin typeface="Times New Roman" panose="02020603050405020304" pitchFamily="18" charset="0"/>
                <a:ea typeface="Calibri" panose="020F0502020204030204" pitchFamily="34" charset="0"/>
                <a:cs typeface="Times New Roman" panose="02020603050405020304" pitchFamily="18" charset="0"/>
              </a:rPr>
              <a:t>Schéma d’un Electrolyseur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5638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04653"/>
            <a:ext cx="9315752" cy="579118"/>
          </a:xfrm>
        </p:spPr>
        <p:txBody>
          <a:bodyPr>
            <a:normAutofit/>
          </a:bodyPr>
          <a:lstStyle/>
          <a:p>
            <a:r>
              <a:rPr lang="fr-FR" sz="2800" b="1" dirty="0">
                <a:solidFill>
                  <a:srgbClr val="7030A0"/>
                </a:solidFill>
                <a:latin typeface="Times New Roman" panose="02020603050405020304" pitchFamily="18" charset="0"/>
                <a:cs typeface="Times New Roman" panose="02020603050405020304" pitchFamily="18" charset="0"/>
              </a:rPr>
              <a:t>OBTENTION DE L’ALUMINIUM PAR ELECTROLYSE</a:t>
            </a:r>
            <a:endParaRPr lang="en-US" sz="2800" dirty="0">
              <a:solidFill>
                <a:srgbClr val="7030A0"/>
              </a:solidFill>
            </a:endParaRP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677334" y="992777"/>
                <a:ext cx="11118426" cy="5865223"/>
              </a:xfrm>
            </p:spPr>
            <p:txBody>
              <a:bodyPr/>
              <a:lstStyle/>
              <a:p>
                <a:pPr marL="0" indent="0">
                  <a:buNone/>
                </a:pPr>
                <a:r>
                  <a:rPr lang="fr-FR" dirty="0">
                    <a:latin typeface="Times New Roman" panose="02020603050405020304" pitchFamily="18" charset="0"/>
                    <a:cs typeface="Times New Roman" panose="02020603050405020304" pitchFamily="18" charset="0"/>
                  </a:rPr>
                  <a:t>L’électrolyse se déroule sous </a:t>
                </a:r>
                <a:r>
                  <a:rPr lang="fr-FR" dirty="0"/>
                  <a:t>la tension U= 4,5</a:t>
                </a:r>
                <a:r>
                  <a:rPr lang="fr-FR" dirty="0">
                    <a:sym typeface="Symbol" panose="05050102010706020507" pitchFamily="18" charset="2"/>
                  </a:rPr>
                  <a:t></a:t>
                </a:r>
                <a:r>
                  <a:rPr lang="fr-FR" dirty="0"/>
                  <a:t>5,0V donc la puissance d’un grand électrolyseur est : N= U. I = 4,75</a:t>
                </a:r>
                <a:r>
                  <a:rPr lang="fr-FR" dirty="0">
                    <a:sym typeface="Symbol" panose="05050102010706020507" pitchFamily="18" charset="2"/>
                  </a:rPr>
                  <a:t></a:t>
                </a:r>
                <a:r>
                  <a:rPr lang="fr-FR" dirty="0"/>
                  <a:t>250.10</a:t>
                </a:r>
                <a:r>
                  <a:rPr lang="fr-FR" baseline="30000" dirty="0"/>
                  <a:t>3</a:t>
                </a:r>
                <a:r>
                  <a:rPr lang="fr-FR" dirty="0"/>
                  <a:t> =1190kw.</a:t>
                </a:r>
                <a:endParaRPr lang="en-US" dirty="0"/>
              </a:p>
              <a:p>
                <a:pPr marL="0" indent="0">
                  <a:buNone/>
                </a:pPr>
                <a:r>
                  <a:rPr lang="fr-FR" dirty="0"/>
                  <a:t>Donc la température stable de 950</a:t>
                </a:r>
                <a:r>
                  <a:rPr lang="fr-FR" dirty="0">
                    <a:sym typeface="Symbol" panose="05050102010706020507" pitchFamily="18" charset="2"/>
                  </a:rPr>
                  <a:t></a:t>
                </a:r>
                <a:r>
                  <a:rPr lang="fr-FR" dirty="0"/>
                  <a:t>970 est assurée par le dégagement de chaleur au cour du passage du courant électrique à travers la couche d’électrolyte dont la résistance électrique doit être constante.</a:t>
                </a:r>
                <a:endParaRPr lang="en-US" dirty="0"/>
              </a:p>
              <a:p>
                <a:pPr marL="0" indent="0">
                  <a:buNone/>
                </a:pPr>
                <a:r>
                  <a:rPr lang="fr-FR" dirty="0"/>
                  <a:t>La stabilité de cette résistance est assurée par les compositions nécessaires d’électrolyte et par l’épaisseur     de la couche conductible égale à la distance entre l’anode et la couche d’aluminium liquide qui doit être de 40</a:t>
                </a:r>
                <a:r>
                  <a:rPr lang="fr-FR" dirty="0">
                    <a:sym typeface="Symbol" panose="05050102010706020507" pitchFamily="18" charset="2"/>
                  </a:rPr>
                  <a:t></a:t>
                </a:r>
                <a:r>
                  <a:rPr lang="fr-FR" dirty="0"/>
                  <a:t>60mm.</a:t>
                </a:r>
                <a:endParaRPr lang="en-US" dirty="0"/>
              </a:p>
              <a:p>
                <a:pPr marL="0" indent="0">
                  <a:buNone/>
                </a:pPr>
                <a:r>
                  <a:rPr lang="fr-FR" dirty="0"/>
                  <a:t>L’épaisseur de la couche d’électrolyte dans le bain varie de 150</a:t>
                </a:r>
                <a:r>
                  <a:rPr lang="fr-FR" dirty="0">
                    <a:sym typeface="Symbol" panose="05050102010706020507" pitchFamily="18" charset="2"/>
                  </a:rPr>
                  <a:t></a:t>
                </a:r>
                <a:r>
                  <a:rPr lang="fr-FR" dirty="0"/>
                  <a:t>250mm</a:t>
                </a:r>
                <a:endParaRPr lang="en-US" dirty="0"/>
              </a:p>
              <a:p>
                <a:pPr marL="0" indent="0">
                  <a:buNone/>
                </a:pPr>
                <a:r>
                  <a:rPr lang="fr-FR" dirty="0"/>
                  <a:t>Pour optimiser le processus d’électrolyte, on contrôle la quantité de l’électrolyte à travers du taux de la cryolite.</a:t>
                </a:r>
                <a:endParaRPr lang="en-US" dirty="0"/>
              </a:p>
              <a:p>
                <a:pPr marL="0" indent="0">
                  <a:buNone/>
                </a:pPr>
                <a:r>
                  <a:rPr lang="fr-FR" b="1" dirty="0"/>
                  <a:t>                                               R= </a:t>
                </a:r>
                <a14:m>
                  <m:oMath xmlns:m="http://schemas.openxmlformats.org/officeDocument/2006/math">
                    <m:f>
                      <m:fPr>
                        <m:ctrlPr>
                          <a:rPr lang="en-US" b="1" i="1">
                            <a:latin typeface="Cambria Math" panose="02040503050406030204" pitchFamily="18" charset="0"/>
                          </a:rPr>
                        </m:ctrlPr>
                      </m:fPr>
                      <m:num>
                        <m:r>
                          <a:rPr lang="fr-FR" b="1" i="1">
                            <a:latin typeface="Cambria Math" panose="02040503050406030204" pitchFamily="18" charset="0"/>
                          </a:rPr>
                          <m:t>𝐧</m:t>
                        </m:r>
                        <m:r>
                          <a:rPr lang="fr-FR" b="1">
                            <a:latin typeface="Cambria Math" panose="02040503050406030204" pitchFamily="18" charset="0"/>
                          </a:rPr>
                          <m:t> . </m:t>
                        </m:r>
                        <m:r>
                          <a:rPr lang="fr-FR" b="1" i="1">
                            <a:latin typeface="Cambria Math" panose="02040503050406030204" pitchFamily="18" charset="0"/>
                          </a:rPr>
                          <m:t>𝐍𝐚𝐅</m:t>
                        </m:r>
                      </m:num>
                      <m:den>
                        <m:r>
                          <a:rPr lang="fr-FR" b="1" i="1">
                            <a:latin typeface="Cambria Math" panose="02040503050406030204" pitchFamily="18" charset="0"/>
                          </a:rPr>
                          <m:t>𝐧</m:t>
                        </m:r>
                        <m:r>
                          <a:rPr lang="fr-FR" b="1">
                            <a:latin typeface="Cambria Math" panose="02040503050406030204" pitchFamily="18" charset="0"/>
                          </a:rPr>
                          <m:t>. </m:t>
                        </m:r>
                        <m:r>
                          <a:rPr lang="fr-FR" b="1" i="1">
                            <a:latin typeface="Cambria Math" panose="02040503050406030204" pitchFamily="18" charset="0"/>
                          </a:rPr>
                          <m:t>𝐀𝐥𝐅𝟑</m:t>
                        </m:r>
                      </m:den>
                    </m:f>
                  </m:oMath>
                </a14:m>
                <a:endParaRPr lang="en-US" dirty="0"/>
              </a:p>
              <a:p>
                <a:pPr marL="0" indent="0">
                  <a:buNone/>
                </a:pPr>
                <a:r>
                  <a:rPr lang="fr-FR" dirty="0"/>
                  <a:t>Ou </a:t>
                </a:r>
                <a:r>
                  <a:rPr lang="fr-FR" b="1" dirty="0" err="1"/>
                  <a:t>nNaF</a:t>
                </a:r>
                <a:r>
                  <a:rPr lang="fr-FR" dirty="0"/>
                  <a:t> : Nombre de mole de fluor de sodium </a:t>
                </a:r>
                <a:r>
                  <a:rPr lang="fr-FR" dirty="0" err="1"/>
                  <a:t>NaF</a:t>
                </a:r>
                <a:endParaRPr lang="en-US" dirty="0"/>
              </a:p>
              <a:p>
                <a:pPr marL="0" indent="0">
                  <a:buNone/>
                </a:pPr>
                <a:r>
                  <a:rPr lang="fr-FR" b="1" dirty="0"/>
                  <a:t>nAlF</a:t>
                </a:r>
                <a:r>
                  <a:rPr lang="fr-FR" b="1" baseline="-25000" dirty="0"/>
                  <a:t>3 </a:t>
                </a:r>
                <a:r>
                  <a:rPr lang="fr-FR" b="1" dirty="0"/>
                  <a:t>: </a:t>
                </a:r>
                <a:r>
                  <a:rPr lang="fr-FR" dirty="0"/>
                  <a:t>Nombre de mole de fluor d’aluminium</a:t>
                </a:r>
                <a:endParaRPr lang="en-US" dirty="0"/>
              </a:p>
              <a:p>
                <a:pPr marL="0" indent="0">
                  <a:buNone/>
                </a:pPr>
                <a:r>
                  <a:rPr lang="fr-FR" dirty="0"/>
                  <a:t>Pour la cryolite pure : </a:t>
                </a:r>
                <a:r>
                  <a:rPr lang="fr-FR" b="1" dirty="0" err="1"/>
                  <a:t>n</a:t>
                </a:r>
                <a:r>
                  <a:rPr lang="fr-FR" b="1" baseline="-25000" dirty="0" err="1"/>
                  <a:t>NaF</a:t>
                </a:r>
                <a:r>
                  <a:rPr lang="fr-FR" b="1" baseline="-25000" dirty="0"/>
                  <a:t> </a:t>
                </a:r>
                <a:r>
                  <a:rPr lang="fr-FR" b="1" dirty="0"/>
                  <a:t>= 3 ; n</a:t>
                </a:r>
                <a:r>
                  <a:rPr lang="fr-FR" b="1" baseline="-25000" dirty="0"/>
                  <a:t>AlF3 </a:t>
                </a:r>
                <a:r>
                  <a:rPr lang="fr-FR" dirty="0"/>
                  <a:t>= 1</a:t>
                </a:r>
                <a:endParaRPr lang="en-US" dirty="0"/>
              </a:p>
              <a:p>
                <a:pPr marL="0" indent="0">
                  <a:buNone/>
                </a:pPr>
                <a:endParaRPr lang="en-US"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677334" y="992777"/>
                <a:ext cx="11118426" cy="5865223"/>
              </a:xfrm>
              <a:blipFill>
                <a:blip r:embed="rId2"/>
                <a:stretch>
                  <a:fillRect l="-439" t="-728" r="-932"/>
                </a:stretch>
              </a:blipFill>
            </p:spPr>
            <p:txBody>
              <a:bodyPr/>
              <a:lstStyle/>
              <a:p>
                <a:r>
                  <a:rPr lang="en-US">
                    <a:noFill/>
                  </a:rPr>
                  <a:t> </a:t>
                </a:r>
              </a:p>
            </p:txBody>
          </p:sp>
        </mc:Fallback>
      </mc:AlternateContent>
    </p:spTree>
    <p:extLst>
      <p:ext uri="{BB962C8B-B14F-4D97-AF65-F5344CB8AC3E}">
        <p14:creationId xmlns:p14="http://schemas.microsoft.com/office/powerpoint/2010/main" val="3933212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5766" y="0"/>
            <a:ext cx="10515600" cy="627651"/>
          </a:xfrm>
        </p:spPr>
        <p:txBody>
          <a:bodyPr>
            <a:normAutofit/>
          </a:bodyPr>
          <a:lstStyle/>
          <a:p>
            <a:pPr algn="ctr"/>
            <a:r>
              <a:rPr lang="fr-FR" sz="2800" dirty="0" smtClean="0">
                <a:solidFill>
                  <a:srgbClr val="0070C0"/>
                </a:solidFill>
                <a:latin typeface="Times New Roman" panose="02020603050405020304" pitchFamily="18" charset="0"/>
                <a:cs typeface="Times New Roman" panose="02020603050405020304" pitchFamily="18" charset="0"/>
              </a:rPr>
              <a:t>INTRODUCTION</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862149"/>
            <a:ext cx="10515600" cy="5303519"/>
          </a:xfrm>
        </p:spPr>
        <p:txBody>
          <a:bodyPr>
            <a:normAutofit fontScale="92500" lnSpcReduction="10000"/>
          </a:bodyPr>
          <a:lstStyle/>
          <a:p>
            <a:pPr marL="0" indent="0">
              <a:buNone/>
            </a:pPr>
            <a:r>
              <a:rPr lang="fr-FR" sz="2200" dirty="0">
                <a:latin typeface="Times New Roman" panose="02020603050405020304" pitchFamily="18" charset="0"/>
                <a:cs typeface="Times New Roman" panose="02020603050405020304" pitchFamily="18" charset="0"/>
              </a:rPr>
              <a:t>D’après certains chercheurs, en </a:t>
            </a:r>
            <a:r>
              <a:rPr lang="fr-FR" sz="2200" b="1" dirty="0">
                <a:latin typeface="Times New Roman" panose="02020603050405020304" pitchFamily="18" charset="0"/>
                <a:cs typeface="Times New Roman" panose="02020603050405020304" pitchFamily="18" charset="0"/>
              </a:rPr>
              <a:t>1809</a:t>
            </a:r>
            <a:r>
              <a:rPr lang="fr-FR" sz="2200" dirty="0">
                <a:latin typeface="Times New Roman" panose="02020603050405020304" pitchFamily="18" charset="0"/>
                <a:cs typeface="Times New Roman" panose="02020603050405020304" pitchFamily="18" charset="0"/>
              </a:rPr>
              <a:t> le chimiste physicien Anglais Davy obtient par l’action de l’arc électrique sur Alunite : KAl</a:t>
            </a:r>
            <a:r>
              <a:rPr lang="fr-FR" sz="2200" baseline="-25000" dirty="0">
                <a:latin typeface="Times New Roman" panose="02020603050405020304" pitchFamily="18" charset="0"/>
                <a:cs typeface="Times New Roman" panose="02020603050405020304" pitchFamily="18" charset="0"/>
              </a:rPr>
              <a:t>3</a:t>
            </a:r>
            <a:r>
              <a:rPr lang="fr-FR" sz="2200" dirty="0">
                <a:latin typeface="Times New Roman" panose="02020603050405020304" pitchFamily="18" charset="0"/>
                <a:cs typeface="Times New Roman" panose="02020603050405020304" pitchFamily="18" charset="0"/>
              </a:rPr>
              <a:t>(SO4)</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(OH)</a:t>
            </a:r>
            <a:r>
              <a:rPr lang="fr-FR" sz="2200" baseline="-25000" dirty="0">
                <a:latin typeface="Times New Roman" panose="02020603050405020304" pitchFamily="18" charset="0"/>
                <a:cs typeface="Times New Roman" panose="02020603050405020304" pitchFamily="18" charset="0"/>
              </a:rPr>
              <a:t>6</a:t>
            </a:r>
            <a:r>
              <a:rPr lang="fr-FR" sz="2200" dirty="0">
                <a:latin typeface="Times New Roman" panose="02020603050405020304" pitchFamily="18" charset="0"/>
                <a:cs typeface="Times New Roman" panose="02020603050405020304" pitchFamily="18" charset="0"/>
              </a:rPr>
              <a:t> en présence de poudre de fer, un alliage métal de fer et un autre métal inconnu dont il soupçonne la présence dans l’alunite et a donné le nom d’aluminium(Al). </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En 1825 le physicien danois a isolé l’aluminium mais imparfaitement ou impurement mais peut en déterminer les caractéristiques de ce métal. En 1827 le chimiste Allemand WOHLER obtient par action directe de potassium sur le AlCl une petite quantité de Al pur mais insuffisant pour déterminer ces propriétés.</a:t>
            </a:r>
            <a:endParaRPr lang="en-US" sz="2200" dirty="0">
              <a:latin typeface="Times New Roman" panose="02020603050405020304" pitchFamily="18" charset="0"/>
              <a:cs typeface="Times New Roman" panose="02020603050405020304" pitchFamily="18" charset="0"/>
            </a:endParaRPr>
          </a:p>
          <a:p>
            <a:pPr marL="0" indent="0">
              <a:buNone/>
            </a:pPr>
            <a:r>
              <a:rPr lang="fr-FR" sz="2200" dirty="0">
                <a:latin typeface="Times New Roman" panose="02020603050405020304" pitchFamily="18" charset="0"/>
                <a:cs typeface="Times New Roman" panose="02020603050405020304" pitchFamily="18" charset="0"/>
              </a:rPr>
              <a:t>Plus tard en 1845, il améliore sa méthode en réduisant le AlCl par l’amalgame de potassium et on obtient des globules (de forme de petites sphères) d’Al avec les moyens par lesquels il a réussi à déterminer les propriétés physico-chimiques du métal. Ces propriétés se sont avérées intéressantes que les savants de plusieurs se sont mis à l’élaboration des procédés industriels de l’aluminium</a:t>
            </a:r>
            <a:r>
              <a:rPr lang="fr-FR" sz="2200" dirty="0" smtClean="0">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cs typeface="Times New Roman" panose="02020603050405020304" pitchFamily="18" charset="0"/>
              </a:rPr>
              <a:t> L’aluminium malgré son abondance dans la croûte terrestre(lithosphère) est de 8% voir le plus abondant, et il était inconnu jusqu’au 19</a:t>
            </a:r>
            <a:r>
              <a:rPr lang="fr-FR" sz="2200" baseline="30000" dirty="0">
                <a:latin typeface="Times New Roman" panose="02020603050405020304" pitchFamily="18" charset="0"/>
                <a:cs typeface="Times New Roman" panose="02020603050405020304" pitchFamily="18" charset="0"/>
              </a:rPr>
              <a:t>è</a:t>
            </a:r>
            <a:r>
              <a:rPr lang="fr-FR" sz="2200" dirty="0">
                <a:latin typeface="Times New Roman" panose="02020603050405020304" pitchFamily="18" charset="0"/>
                <a:cs typeface="Times New Roman" panose="02020603050405020304" pitchFamily="18" charset="0"/>
              </a:rPr>
              <a:t>S et c’est le deuxième métal le plus utilisé derrière l’acier étant le plus abondant à la surface de la terre plus le </a:t>
            </a:r>
            <a:r>
              <a:rPr lang="fr-FR" sz="2200" b="1" dirty="0">
                <a:latin typeface="Times New Roman" panose="02020603050405020304" pitchFamily="18" charset="0"/>
                <a:cs typeface="Times New Roman" panose="02020603050405020304" pitchFamily="18" charset="0"/>
              </a:rPr>
              <a:t>Fe, N, Mg, Ca</a:t>
            </a:r>
            <a:r>
              <a:rPr lang="fr-FR" sz="2200" dirty="0">
                <a:latin typeface="Times New Roman" panose="02020603050405020304" pitchFamily="18" charset="0"/>
                <a:cs typeface="Times New Roman" panose="02020603050405020304" pitchFamily="18" charset="0"/>
              </a:rPr>
              <a:t>. Il faut savoir que le sous-sol est principalement constitué d’</a:t>
            </a:r>
            <a:r>
              <a:rPr lang="fr-FR" sz="2200" b="1" dirty="0">
                <a:latin typeface="Times New Roman" panose="02020603050405020304" pitchFamily="18" charset="0"/>
                <a:cs typeface="Times New Roman" panose="02020603050405020304" pitchFamily="18" charset="0"/>
              </a:rPr>
              <a:t>O</a:t>
            </a:r>
            <a:r>
              <a:rPr lang="fr-FR" sz="2200" b="1" baseline="-25000" dirty="0">
                <a:latin typeface="Times New Roman" panose="02020603050405020304" pitchFamily="18" charset="0"/>
                <a:cs typeface="Times New Roman" panose="02020603050405020304" pitchFamily="18" charset="0"/>
              </a:rPr>
              <a:t>2</a:t>
            </a:r>
            <a:r>
              <a:rPr lang="fr-FR" sz="2200" baseline="-25000" dirty="0">
                <a:latin typeface="Times New Roman" panose="02020603050405020304" pitchFamily="18" charset="0"/>
                <a:cs typeface="Times New Roman" panose="02020603050405020304" pitchFamily="18" charset="0"/>
              </a:rPr>
              <a:t> </a:t>
            </a:r>
            <a:r>
              <a:rPr lang="fr-FR" sz="2200" dirty="0">
                <a:latin typeface="Times New Roman" panose="02020603050405020304" pitchFamily="18" charset="0"/>
                <a:cs typeface="Times New Roman" panose="02020603050405020304" pitchFamily="18" charset="0"/>
              </a:rPr>
              <a:t>et de </a:t>
            </a:r>
            <a:r>
              <a:rPr lang="fr-FR" sz="2200" b="1" dirty="0">
                <a:latin typeface="Times New Roman" panose="02020603050405020304" pitchFamily="18" charset="0"/>
                <a:cs typeface="Times New Roman" panose="02020603050405020304" pitchFamily="18" charset="0"/>
              </a:rPr>
              <a:t>Si</a:t>
            </a:r>
            <a:r>
              <a:rPr lang="fr-FR" sz="2200" dirty="0">
                <a:latin typeface="Times New Roman" panose="02020603050405020304" pitchFamily="18" charset="0"/>
                <a:cs typeface="Times New Roman" panose="02020603050405020304" pitchFamily="18" charset="0"/>
              </a:rPr>
              <a:t> sa présence dans la croûte terrestre forme Al</a:t>
            </a:r>
            <a:r>
              <a:rPr lang="fr-FR" sz="2200" baseline="-25000" dirty="0">
                <a:latin typeface="Times New Roman" panose="02020603050405020304" pitchFamily="18" charset="0"/>
                <a:cs typeface="Times New Roman" panose="02020603050405020304" pitchFamily="18" charset="0"/>
              </a:rPr>
              <a:t>2</a:t>
            </a:r>
            <a:r>
              <a:rPr lang="fr-FR" sz="2200" dirty="0">
                <a:latin typeface="Times New Roman" panose="02020603050405020304" pitchFamily="18" charset="0"/>
                <a:cs typeface="Times New Roman" panose="02020603050405020304" pitchFamily="18" charset="0"/>
              </a:rPr>
              <a:t>O</a:t>
            </a:r>
            <a:r>
              <a:rPr lang="fr-FR" sz="2200" baseline="-25000" dirty="0">
                <a:latin typeface="Times New Roman" panose="02020603050405020304" pitchFamily="18" charset="0"/>
                <a:cs typeface="Times New Roman" panose="02020603050405020304" pitchFamily="18" charset="0"/>
              </a:rPr>
              <a:t>3, </a:t>
            </a:r>
            <a:r>
              <a:rPr lang="fr-FR" sz="2200" dirty="0">
                <a:latin typeface="Times New Roman" panose="02020603050405020304" pitchFamily="18" charset="0"/>
                <a:cs typeface="Times New Roman" panose="02020603050405020304" pitchFamily="18" charset="0"/>
              </a:rPr>
              <a:t>d’où cette roche rouge équitablement répartie à la surface de la planète, cela explique que les gisements les plus importants de cette roche se trouvent : en Guinée, Australie, Jamaïque, Brésil et en Chine.</a:t>
            </a:r>
            <a:endParaRPr lang="en-US" sz="22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254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8481" y="206421"/>
            <a:ext cx="8911687" cy="719268"/>
          </a:xfrm>
        </p:spPr>
        <p:txBody>
          <a:bodyPr>
            <a:normAutofit/>
          </a:bodyPr>
          <a:lstStyle/>
          <a:p>
            <a:pPr algn="ctr"/>
            <a:r>
              <a:rPr lang="fr-FR" sz="2400" b="1" dirty="0" smtClean="0">
                <a:latin typeface="Times New Roman" panose="02020603050405020304" pitchFamily="18" charset="0"/>
                <a:cs typeface="Times New Roman" panose="02020603050405020304" pitchFamily="18" charset="0"/>
              </a:rPr>
              <a:t>IMAGES DE BAUXITES</a:t>
            </a:r>
            <a:endParaRPr lang="en-US" sz="2400" b="1" dirty="0">
              <a:latin typeface="Times New Roman" panose="02020603050405020304" pitchFamily="18" charset="0"/>
              <a:cs typeface="Times New Roman" panose="02020603050405020304" pitchFamily="18" charset="0"/>
            </a:endParaRPr>
          </a:p>
        </p:txBody>
      </p:sp>
      <p:pic>
        <p:nvPicPr>
          <p:cNvPr id="4" name="Espace réservé du contenu 3" descr="C:\Users\toshiba\Desktop\bauxite.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4984" y="566055"/>
            <a:ext cx="3039616" cy="3187388"/>
          </a:xfrm>
          <a:prstGeom prst="rect">
            <a:avLst/>
          </a:prstGeom>
          <a:noFill/>
          <a:ln>
            <a:noFill/>
          </a:ln>
        </p:spPr>
      </p:pic>
      <p:grpSp>
        <p:nvGrpSpPr>
          <p:cNvPr id="5" name="Groupe 4"/>
          <p:cNvGrpSpPr/>
          <p:nvPr/>
        </p:nvGrpSpPr>
        <p:grpSpPr>
          <a:xfrm>
            <a:off x="5102951" y="618815"/>
            <a:ext cx="6369157" cy="3081868"/>
            <a:chOff x="0" y="0"/>
            <a:chExt cx="6100691" cy="1270000"/>
          </a:xfrm>
        </p:grpSpPr>
        <p:pic>
          <p:nvPicPr>
            <p:cNvPr id="6" name="Image 5" descr="C:\Users\toshiba\Desktop\bauxite.56.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4209" y="0"/>
              <a:ext cx="2390775" cy="1270000"/>
            </a:xfrm>
            <a:prstGeom prst="rect">
              <a:avLst/>
            </a:prstGeom>
            <a:noFill/>
            <a:ln>
              <a:noFill/>
            </a:ln>
          </p:spPr>
        </p:pic>
        <p:grpSp>
          <p:nvGrpSpPr>
            <p:cNvPr id="7" name="Groupe 6"/>
            <p:cNvGrpSpPr/>
            <p:nvPr/>
          </p:nvGrpSpPr>
          <p:grpSpPr>
            <a:xfrm>
              <a:off x="0" y="81887"/>
              <a:ext cx="6100691" cy="982638"/>
              <a:chOff x="0" y="0"/>
              <a:chExt cx="6100691" cy="982638"/>
            </a:xfrm>
          </p:grpSpPr>
          <p:sp>
            <p:nvSpPr>
              <p:cNvPr id="8" name="Zone de texte 50"/>
              <p:cNvSpPr txBox="1"/>
              <p:nvPr/>
            </p:nvSpPr>
            <p:spPr>
              <a:xfrm>
                <a:off x="477671" y="0"/>
                <a:ext cx="920115"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Magnétite</a:t>
                </a:r>
                <a:endParaRPr lang="en-US" sz="1200">
                  <a:effectLst/>
                  <a:latin typeface="Times New Roman" panose="02020603050405020304" pitchFamily="18" charset="0"/>
                  <a:ea typeface="Calibri" panose="020F0502020204030204" pitchFamily="34" charset="0"/>
                </a:endParaRPr>
              </a:p>
            </p:txBody>
          </p:sp>
          <p:cxnSp>
            <p:nvCxnSpPr>
              <p:cNvPr id="9" name="Connecteur droit avec flèche 8"/>
              <p:cNvCxnSpPr/>
              <p:nvPr/>
            </p:nvCxnSpPr>
            <p:spPr>
              <a:xfrm>
                <a:off x="1426191" y="143301"/>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p:nvPr/>
            </p:nvCxnSpPr>
            <p:spPr>
              <a:xfrm flipH="1" flipV="1">
                <a:off x="3507474" y="286603"/>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1" name="Zone de texte 2341"/>
              <p:cNvSpPr txBox="1"/>
              <p:nvPr/>
            </p:nvSpPr>
            <p:spPr>
              <a:xfrm rot="10800000" flipH="1" flipV="1">
                <a:off x="4783540" y="143301"/>
                <a:ext cx="866633"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Pyroxène</a:t>
                </a:r>
                <a:endParaRPr lang="en-US" sz="1200">
                  <a:effectLst/>
                  <a:latin typeface="Times New Roman" panose="02020603050405020304" pitchFamily="18" charset="0"/>
                  <a:ea typeface="Calibri" panose="020F0502020204030204" pitchFamily="34" charset="0"/>
                </a:endParaRPr>
              </a:p>
            </p:txBody>
          </p:sp>
          <p:sp>
            <p:nvSpPr>
              <p:cNvPr id="12" name="Zone de texte 623"/>
              <p:cNvSpPr txBox="1"/>
              <p:nvPr/>
            </p:nvSpPr>
            <p:spPr>
              <a:xfrm rot="10800000" flipV="1">
                <a:off x="4728949" y="634620"/>
                <a:ext cx="1371742" cy="3480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Oxyde de fer</a:t>
                </a:r>
                <a:endParaRPr lang="en-US" sz="1200">
                  <a:effectLst/>
                  <a:latin typeface="Times New Roman" panose="02020603050405020304" pitchFamily="18" charset="0"/>
                  <a:ea typeface="Calibri" panose="020F0502020204030204" pitchFamily="34" charset="0"/>
                </a:endParaRPr>
              </a:p>
            </p:txBody>
          </p:sp>
          <p:cxnSp>
            <p:nvCxnSpPr>
              <p:cNvPr id="13" name="Connecteur droit avec flèche 12"/>
              <p:cNvCxnSpPr/>
              <p:nvPr/>
            </p:nvCxnSpPr>
            <p:spPr>
              <a:xfrm flipH="1" flipV="1">
                <a:off x="3493827" y="771098"/>
                <a:ext cx="1223645" cy="9525"/>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4" name="Connecteur droit avec flèche 13"/>
              <p:cNvCxnSpPr/>
              <p:nvPr/>
            </p:nvCxnSpPr>
            <p:spPr>
              <a:xfrm>
                <a:off x="1630907" y="812041"/>
                <a:ext cx="724927" cy="23927"/>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5" name="Zone de texte 2843"/>
              <p:cNvSpPr txBox="1"/>
              <p:nvPr/>
            </p:nvSpPr>
            <p:spPr>
              <a:xfrm>
                <a:off x="0" y="641444"/>
                <a:ext cx="1738981" cy="334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200">
                    <a:effectLst/>
                    <a:latin typeface="Times New Roman" panose="02020603050405020304" pitchFamily="18" charset="0"/>
                    <a:ea typeface="Calibri" panose="020F0502020204030204" pitchFamily="34" charset="0"/>
                  </a:rPr>
                  <a:t>Hydroxyde d’aluminium</a:t>
                </a:r>
                <a:endParaRPr lang="en-US" sz="1200">
                  <a:effectLst/>
                  <a:latin typeface="Times New Roman" panose="02020603050405020304" pitchFamily="18" charset="0"/>
                  <a:ea typeface="Calibri" panose="020F0502020204030204" pitchFamily="34" charset="0"/>
                </a:endParaRPr>
              </a:p>
            </p:txBody>
          </p:sp>
        </p:grpSp>
      </p:grpSp>
      <p:pic>
        <p:nvPicPr>
          <p:cNvPr id="16" name="Image 15" descr="C:\Users\toshiba\Desktop\Nouvelle image 69.png"/>
          <p:cNvPicPr/>
          <p:nvPr/>
        </p:nvPicPr>
        <p:blipFill>
          <a:blip r:embed="rId4">
            <a:extLst>
              <a:ext uri="{28A0092B-C50C-407E-A947-70E740481C1C}">
                <a14:useLocalDpi xmlns:a14="http://schemas.microsoft.com/office/drawing/2010/main" val="0"/>
              </a:ext>
            </a:extLst>
          </a:blip>
          <a:srcRect/>
          <a:stretch>
            <a:fillRect/>
          </a:stretch>
        </p:blipFill>
        <p:spPr bwMode="auto">
          <a:xfrm>
            <a:off x="1614984" y="4129174"/>
            <a:ext cx="3838221" cy="2664177"/>
          </a:xfrm>
          <a:prstGeom prst="rect">
            <a:avLst/>
          </a:prstGeom>
          <a:noFill/>
          <a:ln>
            <a:noFill/>
          </a:ln>
        </p:spPr>
      </p:pic>
      <p:pic>
        <p:nvPicPr>
          <p:cNvPr id="1026" name="Picture 2" descr="gifbauxite process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3226" y="4023471"/>
            <a:ext cx="4003095" cy="2725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82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0635" y="156120"/>
            <a:ext cx="10515600" cy="536212"/>
          </a:xfrm>
        </p:spPr>
        <p:txBody>
          <a:bodyPr>
            <a:normAutofit/>
          </a:bodyPr>
          <a:lstStyle/>
          <a:p>
            <a:pPr algn="ctr"/>
            <a:r>
              <a:rPr lang="fr-FR" sz="2800" b="1" dirty="0" smtClean="0">
                <a:solidFill>
                  <a:srgbClr val="7030A0"/>
                </a:solidFill>
                <a:latin typeface="Times New Roman" panose="02020603050405020304" pitchFamily="18" charset="0"/>
                <a:cs typeface="Times New Roman" panose="02020603050405020304" pitchFamily="18" charset="0"/>
              </a:rPr>
              <a:t>Propriétés de l’Aluminium</a:t>
            </a:r>
            <a:endParaRPr lang="en-US" sz="2800" b="1" dirty="0">
              <a:solidFill>
                <a:srgbClr val="7030A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720635" y="911225"/>
            <a:ext cx="10515600" cy="5421842"/>
          </a:xfrm>
        </p:spPr>
        <p:txBody>
          <a:bodyPr>
            <a:normAutofit fontScale="85000" lnSpcReduction="10000"/>
          </a:bodyPr>
          <a:lstStyle/>
          <a:p>
            <a:pPr marL="0" indent="0">
              <a:buNone/>
            </a:pPr>
            <a:r>
              <a:rPr lang="fr-FR" sz="2400" dirty="0">
                <a:latin typeface="Times New Roman" panose="02020603050405020304" pitchFamily="18" charset="0"/>
                <a:cs typeface="Times New Roman" panose="02020603050405020304" pitchFamily="18" charset="0"/>
              </a:rPr>
              <a:t>L'aluminium (ou aluminium en anglais américain et anglais canadien) est un élément chimique avec le symbole Al et le numéro atomique 13. L'aluminium a une densité inférieure à celles des autres métaux communs, à environ un tiers de celle de l'acier.</a:t>
            </a:r>
          </a:p>
          <a:p>
            <a:pPr marL="0" indent="0">
              <a:buNone/>
            </a:pPr>
            <a:r>
              <a:rPr lang="fr-FR" sz="2400" dirty="0">
                <a:latin typeface="Times New Roman" panose="02020603050405020304" pitchFamily="18" charset="0"/>
                <a:cs typeface="Times New Roman" panose="02020603050405020304" pitchFamily="18" charset="0"/>
              </a:rPr>
              <a:t>Il a une grande affinité pour l'oxygène et forme une couche protectrice d'oxyde à la surface lorsqu'il est exposé à l'air. L'aluminium ressemble visuellement à l'argent, tant par sa couleur que par sa grande capacité à réfléchir la lumière. Il est doux, amagnétique et </a:t>
            </a:r>
            <a:r>
              <a:rPr lang="fr-FR" sz="2400" dirty="0" smtClean="0">
                <a:latin typeface="Times New Roman" panose="02020603050405020304" pitchFamily="18" charset="0"/>
                <a:cs typeface="Times New Roman" panose="02020603050405020304" pitchFamily="18" charset="0"/>
              </a:rPr>
              <a:t>ductile.</a:t>
            </a:r>
            <a:r>
              <a:rPr lang="fr-FR" dirty="0"/>
              <a:t> </a:t>
            </a:r>
            <a:r>
              <a:rPr lang="fr-FR" sz="2600" dirty="0">
                <a:latin typeface="Times New Roman" panose="02020603050405020304" pitchFamily="18" charset="0"/>
                <a:cs typeface="Times New Roman" panose="02020603050405020304" pitchFamily="18" charset="0"/>
              </a:rPr>
              <a:t>L'aluminium est un métal doux et léger avec des propriétés chimiques douces. Il a un aspect argenté mat car il forme rapidement une fine couche d'oxyde lorsqu'il est exposé à l'air. L'aluminium est non toxique (comme l'acier), </a:t>
            </a:r>
            <a:r>
              <a:rPr lang="fr-FR" sz="2600" dirty="0" smtClean="0">
                <a:latin typeface="Times New Roman" panose="02020603050405020304" pitchFamily="18" charset="0"/>
                <a:cs typeface="Times New Roman" panose="02020603050405020304" pitchFamily="18" charset="0"/>
              </a:rPr>
              <a:t>et </a:t>
            </a:r>
            <a:r>
              <a:rPr lang="fr-FR" sz="2600" dirty="0">
                <a:latin typeface="Times New Roman" panose="02020603050405020304" pitchFamily="18" charset="0"/>
                <a:cs typeface="Times New Roman" panose="02020603050405020304" pitchFamily="18" charset="0"/>
              </a:rPr>
              <a:t>ne produit pas d'étincelles.</a:t>
            </a:r>
            <a:endParaRPr lang="fr-FR" sz="2600" dirty="0" smtClean="0">
              <a:latin typeface="Times New Roman" panose="02020603050405020304" pitchFamily="18" charset="0"/>
              <a:cs typeface="Times New Roman" panose="02020603050405020304" pitchFamily="18" charset="0"/>
            </a:endParaRPr>
          </a:p>
          <a:p>
            <a:pPr marL="0" indent="0">
              <a:buNone/>
            </a:pPr>
            <a:r>
              <a:rPr lang="fr-FR" sz="2400" dirty="0" smtClean="0">
                <a:latin typeface="Times New Roman" panose="02020603050405020304" pitchFamily="18" charset="0"/>
                <a:cs typeface="Times New Roman" panose="02020603050405020304" pitchFamily="18" charset="0"/>
              </a:rPr>
              <a:t>L’Aluminium </a:t>
            </a:r>
            <a:r>
              <a:rPr lang="fr-FR" sz="2400" dirty="0">
                <a:latin typeface="Times New Roman" panose="02020603050405020304" pitchFamily="18" charset="0"/>
                <a:cs typeface="Times New Roman" panose="02020603050405020304" pitchFamily="18" charset="0"/>
              </a:rPr>
              <a:t>est un métal blanc de masse volumique 2700 Kg/m</a:t>
            </a:r>
            <a:r>
              <a:rPr lang="fr-FR" sz="2400" baseline="30000" dirty="0">
                <a:latin typeface="Times New Roman" panose="02020603050405020304" pitchFamily="18" charset="0"/>
                <a:cs typeface="Times New Roman" panose="02020603050405020304" pitchFamily="18" charset="0"/>
              </a:rPr>
              <a:t>3</a:t>
            </a:r>
            <a:r>
              <a:rPr lang="fr-FR" sz="2400" baseline="-250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qui fond à 660°c et bout vers 2500°c(2476°c).</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Al s’altère peu à l’air grâce à la formation sur sa surface d’une pellicule fine et étrange de 0,288mm d’épaisseur de son oxyde. Il est ductile et malléable. L’alumine est son oxyde important sous sa forme cristallisée et appelée corindon.</a:t>
            </a:r>
            <a:endParaRPr lang="en-US"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Il est obtenu à partir de ses minerais par exemple de bauxite qui est à la base de la métallurgie de l’aluminium. Il est utilisé pour sa légèreté pure ou en alliage dans l’industrie électrique, d’automobile, aéronautique, navale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020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97814" y="161266"/>
            <a:ext cx="8911687" cy="504779"/>
          </a:xfrm>
        </p:spPr>
        <p:txBody>
          <a:bodyPr>
            <a:noAutofit/>
          </a:bodyPr>
          <a:lstStyle/>
          <a:p>
            <a:pPr algn="ctr"/>
            <a:r>
              <a:rPr lang="fr-FR" sz="2800" b="1" dirty="0">
                <a:solidFill>
                  <a:srgbClr val="7030A0"/>
                </a:solidFill>
                <a:latin typeface="Times New Roman" panose="02020603050405020304" pitchFamily="18" charset="0"/>
                <a:cs typeface="Times New Roman" panose="02020603050405020304" pitchFamily="18" charset="0"/>
              </a:rPr>
              <a:t>Propriétés de l’Aluminium</a:t>
            </a:r>
            <a:endParaRPr lang="en-US" sz="2800" dirty="0"/>
          </a:p>
        </p:txBody>
      </p:sp>
      <p:sp>
        <p:nvSpPr>
          <p:cNvPr id="3" name="Espace réservé du contenu 2"/>
          <p:cNvSpPr>
            <a:spLocks noGrp="1"/>
          </p:cNvSpPr>
          <p:nvPr>
            <p:ph idx="1"/>
          </p:nvPr>
        </p:nvSpPr>
        <p:spPr>
          <a:xfrm>
            <a:off x="485422" y="666045"/>
            <a:ext cx="11255023" cy="5463823"/>
          </a:xfrm>
        </p:spPr>
        <p:txBody>
          <a:bodyPr>
            <a:normAutofit/>
          </a:bodyPr>
          <a:lstStyle/>
          <a:p>
            <a:pPr marL="0" indent="0">
              <a:buNone/>
            </a:pPr>
            <a:r>
              <a:rPr lang="fr-FR" sz="2000" dirty="0">
                <a:latin typeface="Times New Roman" panose="02020603050405020304" pitchFamily="18" charset="0"/>
                <a:cs typeface="Times New Roman" panose="02020603050405020304" pitchFamily="18" charset="0"/>
              </a:rPr>
              <a:t>L'aluminium est utilisé dans de nombreuses industries pour fabriquer des dizaines de millions de produits différents et joue un rôle très important dans l'économie mondiale. Grâce à l'utilisation de nombreuses combinaisons de ses propriétés clés, notamment la puissance électrique, la légèreté, la résistance à la corrosion, la capacité de récupération et la formabilité, l'aluminium est utilisé dans un nombre croissant d'applications. Cette classe de produits s'étend des substances structurelles aux feuilles d'emballage </a:t>
            </a:r>
            <a:r>
              <a:rPr lang="fr-FR" sz="2000" dirty="0" smtClean="0">
                <a:latin typeface="Times New Roman" panose="02020603050405020304" pitchFamily="18" charset="0"/>
                <a:cs typeface="Times New Roman" panose="02020603050405020304" pitchFamily="18" charset="0"/>
              </a:rPr>
              <a:t>minces.</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467" y="2576077"/>
            <a:ext cx="4829144" cy="3339301"/>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4968" y="2576077"/>
            <a:ext cx="4534533" cy="3339301"/>
          </a:xfrm>
          <a:prstGeom prst="rect">
            <a:avLst/>
          </a:prstGeom>
        </p:spPr>
      </p:pic>
      <p:sp>
        <p:nvSpPr>
          <p:cNvPr id="6" name="ZoneTexte 5"/>
          <p:cNvSpPr txBox="1"/>
          <p:nvPr/>
        </p:nvSpPr>
        <p:spPr>
          <a:xfrm>
            <a:off x="3691467" y="6037058"/>
            <a:ext cx="5283200" cy="400110"/>
          </a:xfrm>
          <a:prstGeom prst="rect">
            <a:avLst/>
          </a:prstGeom>
          <a:noFill/>
        </p:spPr>
        <p:txBody>
          <a:bodyPr wrap="square" rtlCol="0">
            <a:spAutoFit/>
          </a:bodyPr>
          <a:lstStyle/>
          <a:p>
            <a:r>
              <a:rPr lang="fr-FR" sz="2000" b="1" dirty="0" smtClean="0">
                <a:latin typeface="Times New Roman" panose="02020603050405020304" pitchFamily="18" charset="0"/>
                <a:cs typeface="Times New Roman" panose="02020603050405020304" pitchFamily="18" charset="0"/>
              </a:rPr>
              <a:t>PHOTOS DES FEUILLES D’ALUMINIUM</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833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49459" y="41869"/>
            <a:ext cx="8911687" cy="504779"/>
          </a:xfrm>
        </p:spPr>
        <p:txBody>
          <a:bodyPr>
            <a:normAutofit fontScale="90000"/>
          </a:bodyPr>
          <a:lstStyle/>
          <a:p>
            <a:pPr algn="ctr"/>
            <a:r>
              <a:rPr lang="fr-FR" b="1" dirty="0">
                <a:solidFill>
                  <a:srgbClr val="7030A0"/>
                </a:solidFill>
                <a:latin typeface="Times New Roman" panose="02020603050405020304" pitchFamily="18" charset="0"/>
                <a:cs typeface="Times New Roman" panose="02020603050405020304" pitchFamily="18" charset="0"/>
              </a:rPr>
              <a:t>Propriétés de l’Aluminium</a:t>
            </a:r>
            <a:endParaRPr lang="en-US" dirty="0"/>
          </a:p>
        </p:txBody>
      </p:sp>
      <p:sp>
        <p:nvSpPr>
          <p:cNvPr id="5"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2536569179"/>
              </p:ext>
            </p:extLst>
          </p:nvPr>
        </p:nvGraphicFramePr>
        <p:xfrm>
          <a:off x="2598875" y="756356"/>
          <a:ext cx="8128000" cy="5568329"/>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659617321"/>
                    </a:ext>
                  </a:extLst>
                </a:gridCol>
                <a:gridCol w="4064000">
                  <a:extLst>
                    <a:ext uri="{9D8B030D-6E8A-4147-A177-3AD203B41FA5}">
                      <a16:colId xmlns:a16="http://schemas.microsoft.com/office/drawing/2014/main" val="3781224471"/>
                    </a:ext>
                  </a:extLst>
                </a:gridCol>
              </a:tblGrid>
              <a:tr h="477049">
                <a:tc>
                  <a:txBody>
                    <a:bodyPr/>
                    <a:lstStyle/>
                    <a:p>
                      <a:pPr algn="ctr" fontAlgn="ctr"/>
                      <a:r>
                        <a:rPr lang="en-US" sz="1400" b="1" dirty="0" err="1">
                          <a:solidFill>
                            <a:srgbClr val="FFFFFF"/>
                          </a:solidFill>
                          <a:effectLst/>
                          <a:latin typeface="Times New Roman" panose="02020603050405020304" pitchFamily="18" charset="0"/>
                          <a:cs typeface="Times New Roman" panose="02020603050405020304" pitchFamily="18" charset="0"/>
                        </a:rPr>
                        <a:t>Propriétés</a:t>
                      </a:r>
                      <a:endParaRPr lang="en-US" sz="1400" b="1" dirty="0">
                        <a:solidFill>
                          <a:srgbClr val="FFFFFF"/>
                        </a:solidFill>
                        <a:effectLst/>
                        <a:latin typeface="Times New Roman" panose="02020603050405020304" pitchFamily="18" charset="0"/>
                        <a:cs typeface="Times New Roman" panose="02020603050405020304" pitchFamily="18" charset="0"/>
                      </a:endParaRPr>
                    </a:p>
                  </a:txBody>
                  <a:tcPr marL="36180" marR="36180" marT="30150" marB="30150" anchor="ctr">
                    <a:solidFill>
                      <a:srgbClr val="00B050"/>
                    </a:solidFill>
                  </a:tcPr>
                </a:tc>
                <a:tc>
                  <a:txBody>
                    <a:bodyPr/>
                    <a:lstStyle/>
                    <a:p>
                      <a:pPr algn="ctr" fontAlgn="ctr"/>
                      <a:r>
                        <a:rPr lang="en-US" sz="1200" b="1" dirty="0">
                          <a:solidFill>
                            <a:srgbClr val="FFFFFF"/>
                          </a:solidFill>
                          <a:effectLst/>
                          <a:latin typeface="Times New Roman" panose="02020603050405020304" pitchFamily="18" charset="0"/>
                          <a:cs typeface="Times New Roman" panose="02020603050405020304" pitchFamily="18" charset="0"/>
                        </a:rPr>
                        <a:t>La description</a:t>
                      </a:r>
                    </a:p>
                  </a:txBody>
                  <a:tcPr marL="36180" marR="36180" marT="30150" marB="30150" anchor="ctr">
                    <a:solidFill>
                      <a:srgbClr val="00B050"/>
                    </a:solidFill>
                  </a:tcPr>
                </a:tc>
                <a:extLst>
                  <a:ext uri="{0D108BD9-81ED-4DB2-BD59-A6C34878D82A}">
                    <a16:rowId xmlns:a16="http://schemas.microsoft.com/office/drawing/2014/main" val="4111471147"/>
                  </a:ext>
                </a:extLst>
              </a:tr>
              <a:tr h="370840">
                <a:tc>
                  <a:txBody>
                    <a:bodyPr/>
                    <a:lstStyle/>
                    <a:p>
                      <a:pPr algn="ctr" fontAlgn="ctr"/>
                      <a:r>
                        <a:rPr lang="en-US" sz="1200" dirty="0" err="1">
                          <a:effectLst/>
                          <a:latin typeface="Times New Roman" panose="02020603050405020304" pitchFamily="18" charset="0"/>
                          <a:cs typeface="Times New Roman" panose="02020603050405020304" pitchFamily="18" charset="0"/>
                        </a:rPr>
                        <a:t>Couleur</a:t>
                      </a:r>
                      <a:endParaRPr lang="en-US" sz="1200" dirty="0">
                        <a:effectLst/>
                        <a:latin typeface="Times New Roman" panose="02020603050405020304" pitchFamily="18" charset="0"/>
                        <a:cs typeface="Times New Roman" panose="02020603050405020304" pitchFamily="18" charset="0"/>
                      </a:endParaRPr>
                    </a:p>
                  </a:txBody>
                  <a:tcPr marL="36180" marR="36180" marT="30150" marB="30150" anchor="ctr"/>
                </a:tc>
                <a:tc>
                  <a:txBody>
                    <a:bodyPr/>
                    <a:lstStyle/>
                    <a:p>
                      <a:pPr algn="ctr" fontAlgn="ctr"/>
                      <a:r>
                        <a:rPr lang="fr-FR" sz="1200" dirty="0">
                          <a:effectLst/>
                          <a:latin typeface="Times New Roman" panose="02020603050405020304" pitchFamily="18" charset="0"/>
                          <a:cs typeface="Times New Roman" panose="02020603050405020304" pitchFamily="18" charset="0"/>
                        </a:rPr>
                        <a:t>L'aluminium est un métal blanc argenté inodore.</a:t>
                      </a:r>
                    </a:p>
                  </a:txBody>
                  <a:tcPr marL="36180" marR="36180" marT="30150" marB="30150" anchor="ctr"/>
                </a:tc>
                <a:extLst>
                  <a:ext uri="{0D108BD9-81ED-4DB2-BD59-A6C34878D82A}">
                    <a16:rowId xmlns:a16="http://schemas.microsoft.com/office/drawing/2014/main" val="3398446831"/>
                  </a:ext>
                </a:extLst>
              </a:tr>
              <a:tr h="370840">
                <a:tc>
                  <a:txBody>
                    <a:bodyPr/>
                    <a:lstStyle/>
                    <a:p>
                      <a:pPr algn="ctr" fontAlgn="ctr"/>
                      <a:r>
                        <a:rPr lang="en-US" sz="1100" dirty="0" err="1">
                          <a:effectLst/>
                          <a:latin typeface="Times New Roman" panose="02020603050405020304" pitchFamily="18" charset="0"/>
                          <a:cs typeface="Times New Roman" panose="02020603050405020304" pitchFamily="18" charset="0"/>
                        </a:rPr>
                        <a:t>Densité</a:t>
                      </a:r>
                      <a:endParaRPr lang="en-US" sz="1100" dirty="0">
                        <a:effectLst/>
                        <a:latin typeface="Times New Roman" panose="02020603050405020304" pitchFamily="18" charset="0"/>
                        <a:cs typeface="Times New Roman" panose="02020603050405020304" pitchFamily="18" charset="0"/>
                      </a:endParaRP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La densité de l'aluminium est d'environ un tiers de celle de l'acier ou du cuivre, ce qui en fait l'un des métaux commerciaux les plus légers.</a:t>
                      </a:r>
                    </a:p>
                  </a:txBody>
                  <a:tcPr marL="36180" marR="36180" marT="30150" marB="30150" anchor="ctr"/>
                </a:tc>
                <a:extLst>
                  <a:ext uri="{0D108BD9-81ED-4DB2-BD59-A6C34878D82A}">
                    <a16:rowId xmlns:a16="http://schemas.microsoft.com/office/drawing/2014/main" val="1014332080"/>
                  </a:ext>
                </a:extLst>
              </a:tr>
              <a:tr h="370840">
                <a:tc>
                  <a:txBody>
                    <a:bodyPr/>
                    <a:lstStyle/>
                    <a:p>
                      <a:pPr algn="ctr" fontAlgn="ctr"/>
                      <a:r>
                        <a:rPr lang="en-US" sz="1100" dirty="0">
                          <a:effectLst/>
                          <a:latin typeface="Times New Roman" panose="02020603050405020304" pitchFamily="18" charset="0"/>
                          <a:cs typeface="Times New Roman" panose="02020603050405020304" pitchFamily="18" charset="0"/>
                        </a:rPr>
                        <a:t>Force</a:t>
                      </a: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L'aluminium pur n'a pas une résistance à la traction très élevée. Cependant, les éléments d'alliage, y compris le manganèse, le silicium, le cuivre et le magnésium, peuvent augmenter la résistance de l'aluminium et produire des alliages avec des applications spécifiques.</a:t>
                      </a:r>
                      <a:br>
                        <a:rPr lang="fr-FR" sz="1100" dirty="0">
                          <a:effectLst/>
                          <a:latin typeface="Times New Roman" panose="02020603050405020304" pitchFamily="18" charset="0"/>
                          <a:cs typeface="Times New Roman" panose="02020603050405020304" pitchFamily="18" charset="0"/>
                        </a:rPr>
                      </a:br>
                      <a:r>
                        <a:rPr lang="fr-FR" sz="1100" dirty="0">
                          <a:effectLst/>
                          <a:latin typeface="Times New Roman" panose="02020603050405020304" pitchFamily="18" charset="0"/>
                          <a:cs typeface="Times New Roman" panose="02020603050405020304" pitchFamily="18" charset="0"/>
                        </a:rPr>
                        <a:t>L'aluminium est bien adapté aux environnements froids. Il a l'avantage sur les métaux que sa résistance à la traction augmente à mesure que la température diminue, tout en maintenant sa durabilité. Encore une fois, le métal est cassant à basse température.</a:t>
                      </a:r>
                    </a:p>
                  </a:txBody>
                  <a:tcPr marL="36180" marR="36180" marT="30150" marB="30150" anchor="ctr"/>
                </a:tc>
                <a:extLst>
                  <a:ext uri="{0D108BD9-81ED-4DB2-BD59-A6C34878D82A}">
                    <a16:rowId xmlns:a16="http://schemas.microsoft.com/office/drawing/2014/main" val="3145706274"/>
                  </a:ext>
                </a:extLst>
              </a:tr>
              <a:tr h="370840">
                <a:tc>
                  <a:txBody>
                    <a:bodyPr/>
                    <a:lstStyle/>
                    <a:p>
                      <a:pPr algn="ctr" fontAlgn="ctr"/>
                      <a:r>
                        <a:rPr lang="en-US" sz="1100" dirty="0">
                          <a:effectLst/>
                          <a:latin typeface="Times New Roman" panose="02020603050405020304" pitchFamily="18" charset="0"/>
                          <a:cs typeface="Times New Roman" panose="02020603050405020304" pitchFamily="18" charset="0"/>
                        </a:rPr>
                        <a:t>Résistance à la corrosion</a:t>
                      </a: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Lorsqu'il est exposé à l'air, l'aluminium forme de l'oxyde d'aluminium sur sa surface avec peu de retard. Ce dépôt a une excellente résistance à la corrosion. Il a une large résistance aux acides les plus gros, mais est peu résistant aux alcalis.</a:t>
                      </a:r>
                    </a:p>
                  </a:txBody>
                  <a:tcPr marL="36180" marR="36180" marT="30150" marB="30150" anchor="ctr"/>
                </a:tc>
                <a:extLst>
                  <a:ext uri="{0D108BD9-81ED-4DB2-BD59-A6C34878D82A}">
                    <a16:rowId xmlns:a16="http://schemas.microsoft.com/office/drawing/2014/main" val="99956848"/>
                  </a:ext>
                </a:extLst>
              </a:tr>
              <a:tr h="370840">
                <a:tc>
                  <a:txBody>
                    <a:bodyPr/>
                    <a:lstStyle/>
                    <a:p>
                      <a:pPr algn="ctr" fontAlgn="ctr"/>
                      <a:r>
                        <a:rPr lang="en-US" sz="1100" dirty="0" err="1">
                          <a:effectLst/>
                          <a:latin typeface="Times New Roman" panose="02020603050405020304" pitchFamily="18" charset="0"/>
                          <a:cs typeface="Times New Roman" panose="02020603050405020304" pitchFamily="18" charset="0"/>
                        </a:rPr>
                        <a:t>Conductivité</a:t>
                      </a:r>
                      <a:r>
                        <a:rPr lang="en-US" sz="1100" dirty="0">
                          <a:effectLst/>
                          <a:latin typeface="Times New Roman" panose="02020603050405020304" pitchFamily="18" charset="0"/>
                          <a:cs typeface="Times New Roman" panose="02020603050405020304" pitchFamily="18" charset="0"/>
                        </a:rPr>
                        <a:t> thermique</a:t>
                      </a: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La conductivité thermique de l'aluminium est environ trois fois supérieure à celle de l'acier. Cela conduit à l'aluminium comme tissu clé pour les ensembles de refroidissement et de chauffage (avec les échangeurs de chaleur). Combiné à sa nature non toxique, ce choix a conduit à une large utilisation de l'aluminium dans les ustensiles de cuisine et les ustensiles de cuisine.</a:t>
                      </a:r>
                    </a:p>
                  </a:txBody>
                  <a:tcPr marL="36180" marR="36180" marT="30150" marB="30150" anchor="ctr"/>
                </a:tc>
                <a:extLst>
                  <a:ext uri="{0D108BD9-81ED-4DB2-BD59-A6C34878D82A}">
                    <a16:rowId xmlns:a16="http://schemas.microsoft.com/office/drawing/2014/main" val="2959353043"/>
                  </a:ext>
                </a:extLst>
              </a:tr>
              <a:tr h="370840">
                <a:tc>
                  <a:txBody>
                    <a:bodyPr/>
                    <a:lstStyle/>
                    <a:p>
                      <a:pPr algn="ctr" fontAlgn="ctr"/>
                      <a:r>
                        <a:rPr lang="en-US" sz="1100" dirty="0" err="1">
                          <a:effectLst/>
                          <a:latin typeface="Times New Roman" panose="02020603050405020304" pitchFamily="18" charset="0"/>
                          <a:cs typeface="Times New Roman" panose="02020603050405020304" pitchFamily="18" charset="0"/>
                        </a:rPr>
                        <a:t>Conductivité</a:t>
                      </a:r>
                      <a:endParaRPr lang="en-US" sz="1100" dirty="0">
                        <a:effectLst/>
                        <a:latin typeface="Times New Roman" panose="02020603050405020304" pitchFamily="18" charset="0"/>
                        <a:cs typeface="Times New Roman" panose="02020603050405020304" pitchFamily="18" charset="0"/>
                      </a:endParaRP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L'aluminium a une conductivité suffisamment élevée et peut être utilisé comme conducteur électrique.</a:t>
                      </a:r>
                    </a:p>
                  </a:txBody>
                  <a:tcPr marL="36180" marR="36180" marT="30150" marB="30150" anchor="ctr"/>
                </a:tc>
                <a:extLst>
                  <a:ext uri="{0D108BD9-81ED-4DB2-BD59-A6C34878D82A}">
                    <a16:rowId xmlns:a16="http://schemas.microsoft.com/office/drawing/2014/main" val="2707277652"/>
                  </a:ext>
                </a:extLst>
              </a:tr>
              <a:tr h="370840">
                <a:tc>
                  <a:txBody>
                    <a:bodyPr/>
                    <a:lstStyle/>
                    <a:p>
                      <a:pPr algn="ctr" fontAlgn="ctr"/>
                      <a:r>
                        <a:rPr lang="en-US" sz="1100" dirty="0" err="1">
                          <a:effectLst/>
                          <a:latin typeface="Times New Roman" panose="02020603050405020304" pitchFamily="18" charset="0"/>
                          <a:cs typeface="Times New Roman" panose="02020603050405020304" pitchFamily="18" charset="0"/>
                        </a:rPr>
                        <a:t>Réflectivité</a:t>
                      </a:r>
                      <a:endParaRPr lang="en-US" sz="1100" dirty="0">
                        <a:effectLst/>
                        <a:latin typeface="Times New Roman" panose="02020603050405020304" pitchFamily="18" charset="0"/>
                        <a:cs typeface="Times New Roman" panose="02020603050405020304" pitchFamily="18" charset="0"/>
                      </a:endParaRPr>
                    </a:p>
                  </a:txBody>
                  <a:tcPr marL="36180" marR="36180" marT="30150" marB="30150" anchor="ctr"/>
                </a:tc>
                <a:tc>
                  <a:txBody>
                    <a:bodyPr/>
                    <a:lstStyle/>
                    <a:p>
                      <a:pPr algn="ctr" fontAlgn="ctr"/>
                      <a:r>
                        <a:rPr lang="fr-FR" sz="1100" dirty="0">
                          <a:effectLst/>
                          <a:latin typeface="Times New Roman" panose="02020603050405020304" pitchFamily="18" charset="0"/>
                          <a:cs typeface="Times New Roman" panose="02020603050405020304" pitchFamily="18" charset="0"/>
                        </a:rPr>
                        <a:t>De l'ultraviolet à l'infrarouge, l'aluminium est un extraordinaire réflecteur d'énergie rayonnante. Les mêmes propriétés de réflectivité font de l'aluminium un tissu isolant qui bloque la lumière du soleil en été et arrête même la perte de chaleur lorsqu'il gèle.</a:t>
                      </a:r>
                    </a:p>
                  </a:txBody>
                  <a:tcPr marL="36180" marR="36180" marT="30150" marB="30150" anchor="ctr"/>
                </a:tc>
                <a:extLst>
                  <a:ext uri="{0D108BD9-81ED-4DB2-BD59-A6C34878D82A}">
                    <a16:rowId xmlns:a16="http://schemas.microsoft.com/office/drawing/2014/main" val="1214507366"/>
                  </a:ext>
                </a:extLst>
              </a:tr>
            </a:tbl>
          </a:graphicData>
        </a:graphic>
      </p:graphicFrame>
    </p:spTree>
    <p:extLst>
      <p:ext uri="{BB962C8B-B14F-4D97-AF65-F5344CB8AC3E}">
        <p14:creationId xmlns:p14="http://schemas.microsoft.com/office/powerpoint/2010/main" val="4176786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1338</TotalTime>
  <Words>3519</Words>
  <Application>Microsoft Office PowerPoint</Application>
  <PresentationFormat>Grand écran</PresentationFormat>
  <Paragraphs>291</Paragraphs>
  <Slides>42</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42</vt:i4>
      </vt:variant>
    </vt:vector>
  </HeadingPairs>
  <TitlesOfParts>
    <vt:vector size="53" baseType="lpstr">
      <vt:lpstr>Agency FB</vt:lpstr>
      <vt:lpstr>Arial</vt:lpstr>
      <vt:lpstr>Calibri</vt:lpstr>
      <vt:lpstr>Calisto MT</vt:lpstr>
      <vt:lpstr>Cambria Math</vt:lpstr>
      <vt:lpstr>Century Gothic</vt:lpstr>
      <vt:lpstr>DengXian</vt:lpstr>
      <vt:lpstr>Symbol</vt:lpstr>
      <vt:lpstr>Times New Roman</vt:lpstr>
      <vt:lpstr>Wingdings 3</vt:lpstr>
      <vt:lpstr>Brin</vt:lpstr>
      <vt:lpstr>   </vt:lpstr>
      <vt:lpstr>PLAN DE PRESENTATION</vt:lpstr>
      <vt:lpstr>INTRODUCTION</vt:lpstr>
      <vt:lpstr>INTRODUCTION </vt:lpstr>
      <vt:lpstr>INTRODUCTION</vt:lpstr>
      <vt:lpstr>IMAGES DE BAUXITES</vt:lpstr>
      <vt:lpstr>Propriétés de l’Aluminium</vt:lpstr>
      <vt:lpstr>Propriétés de l’Aluminium</vt:lpstr>
      <vt:lpstr>Propriétés de l’Aluminium</vt:lpstr>
      <vt:lpstr>Minerais de l’aluminium</vt:lpstr>
      <vt:lpstr>Minerais de l’aluminium</vt:lpstr>
      <vt:lpstr>Processus de formation de la Bauxite </vt:lpstr>
      <vt:lpstr>Processus de formation de la Bauxite</vt:lpstr>
      <vt:lpstr>Processus de formation de la Bauxite</vt:lpstr>
      <vt:lpstr>Processus de formation de la Bauxite</vt:lpstr>
      <vt:lpstr>Obtention de l’alumine pure</vt:lpstr>
      <vt:lpstr>Obtention de l’alumine pure</vt:lpstr>
      <vt:lpstr>Obtention de l’alumine pure</vt:lpstr>
      <vt:lpstr>Schéma du procédé par voie sèche</vt:lpstr>
      <vt:lpstr>Procédé acide</vt:lpstr>
      <vt:lpstr>                 Procédé d’alunite </vt:lpstr>
      <vt:lpstr>Procédé Bayer</vt:lpstr>
      <vt:lpstr>Procédé Bayer</vt:lpstr>
      <vt:lpstr>Procédé Bayer</vt:lpstr>
      <vt:lpstr>ETAPES DU PROCEDE BAYER</vt:lpstr>
      <vt:lpstr>ETAPES DU PROCEDE BAYER</vt:lpstr>
      <vt:lpstr>Dissolution(Attaque) </vt:lpstr>
      <vt:lpstr>Schéma d’appareillage de l’atelier d’attaque (Rusal/Friguia)</vt:lpstr>
      <vt:lpstr>Photos des bacs d’attaque de Rusal/Friguia</vt:lpstr>
      <vt:lpstr>Photos des bacs d’attaque en entretien</vt:lpstr>
      <vt:lpstr> </vt:lpstr>
      <vt:lpstr>                                            Dessablage </vt:lpstr>
      <vt:lpstr>Dessilicatation </vt:lpstr>
      <vt:lpstr>                           Filtration rouge </vt:lpstr>
      <vt:lpstr>                                         Desoxalatation</vt:lpstr>
      <vt:lpstr>                                        Filtration blanche </vt:lpstr>
      <vt:lpstr>Schéma du procédé Bayer</vt:lpstr>
      <vt:lpstr>Schéma de fabrication de l’alumine</vt:lpstr>
      <vt:lpstr>c</vt:lpstr>
      <vt:lpstr>OBTENTION DE L’ALUMINIUM PAR ELECTROLYSE</vt:lpstr>
      <vt:lpstr>OBTENTION DE L’ALUMINIUM PAR ELECTROLYSE</vt:lpstr>
      <vt:lpstr>OBTENTION DE L’ALUMINIUM PAR ELECTROLYSE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79</cp:revision>
  <dcterms:created xsi:type="dcterms:W3CDTF">2023-05-08T23:54:16Z</dcterms:created>
  <dcterms:modified xsi:type="dcterms:W3CDTF">2023-10-07T14:18:06Z</dcterms:modified>
</cp:coreProperties>
</file>