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316"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315"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5" r:id="rId51"/>
    <p:sldId id="306" r:id="rId52"/>
    <p:sldId id="307" r:id="rId53"/>
    <p:sldId id="308" r:id="rId54"/>
    <p:sldId id="309" r:id="rId55"/>
    <p:sldId id="317" r:id="rId56"/>
    <p:sldId id="310" r:id="rId57"/>
    <p:sldId id="311" r:id="rId58"/>
    <p:sldId id="318" r:id="rId59"/>
    <p:sldId id="312" r:id="rId60"/>
    <p:sldId id="313" r:id="rId61"/>
    <p:sldId id="314" r:id="rId62"/>
    <p:sldId id="319" r:id="rId63"/>
    <p:sldId id="320" r:id="rId64"/>
    <p:sldId id="321" r:id="rId65"/>
    <p:sldId id="322" r:id="rId66"/>
    <p:sldId id="323" r:id="rId67"/>
    <p:sldId id="324" r:id="rId68"/>
    <p:sldId id="325" r:id="rId6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9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12/22/2022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12/22/2022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smtClean="0"/>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12/22/2022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12/22/2022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12/22/2022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smtClean="0"/>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12/22/2022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12/22/2022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12/22/2022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12/22/2022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12/22/2022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12/22/2022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12/22/2022</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novascotiagold.ca/theme/exploitation_de_lor-mining/consequences_des_mines_historiques-historical_mining_consequences-fra.php"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s://www.universalis.fr/encyclopedie/arsenic/" TargetMode="External"/><Relationship Id="rId2" Type="http://schemas.openxmlformats.org/officeDocument/2006/relationships/hyperlink" Target="https://www.universalis.fr/encyclopedie/argentite/"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s://www.universalis.fr/encyclopedie/aluminium/" TargetMode="External"/><Relationship Id="rId2" Type="http://schemas.openxmlformats.org/officeDocument/2006/relationships/hyperlink" Target="https://www.universalis.fr/encyclopedie/metallurgie/" TargetMode="Externa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8.gif"/><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hyperlink" Target="https://www.abacor.fr/glossaire/etalon-or/"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hyperlink" Target="https://www.abacor.fr/quelle-est-la-composition-de-lor-dentaire/"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154181" y="3721901"/>
            <a:ext cx="10211389" cy="523528"/>
          </a:xfrm>
          <a:ln>
            <a:noFill/>
          </a:ln>
        </p:spPr>
        <p:txBody>
          <a:bodyPr>
            <a:normAutofit fontScale="90000"/>
          </a:bodyPr>
          <a:lstStyle/>
          <a:p>
            <a:pPr algn="ctr"/>
            <a:r>
              <a:rPr lang="fr-FR" sz="2800" b="1" dirty="0" smtClean="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COURS DE METALLURGIE DES METAUX PRECIEUX</a:t>
            </a:r>
            <a:br>
              <a:rPr lang="fr-FR" sz="2800" b="1" dirty="0" smtClean="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br>
            <a:r>
              <a:rPr lang="fr-FR" sz="2800" b="1" dirty="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
            </a:r>
            <a:br>
              <a:rPr lang="fr-FR" sz="2800" b="1" dirty="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br>
            <a:r>
              <a:rPr lang="fr-FR" sz="2800" b="1" dirty="0" smtClean="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ANNEE UNIVERSITAIRE 2022-2023</a:t>
            </a:r>
            <a:endParaRPr lang="en-US" sz="2800" b="1" dirty="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endParaRPr>
          </a:p>
        </p:txBody>
      </p:sp>
      <p:sp>
        <p:nvSpPr>
          <p:cNvPr id="3" name="Sous-titre 2"/>
          <p:cNvSpPr>
            <a:spLocks noGrp="1"/>
          </p:cNvSpPr>
          <p:nvPr>
            <p:ph type="subTitle" idx="1"/>
          </p:nvPr>
        </p:nvSpPr>
        <p:spPr>
          <a:xfrm>
            <a:off x="1850494" y="5512526"/>
            <a:ext cx="8915399" cy="1187971"/>
          </a:xfrm>
        </p:spPr>
        <p:txBody>
          <a:bodyPr>
            <a:normAutofit/>
          </a:bodyPr>
          <a:lstStyle/>
          <a:p>
            <a:r>
              <a:rPr lang="fr-FR" sz="1600" dirty="0" smtClean="0">
                <a:latin typeface="Times New Roman" panose="02020603050405020304" pitchFamily="18" charset="0"/>
                <a:cs typeface="Times New Roman" panose="02020603050405020304" pitchFamily="18" charset="0"/>
              </a:rPr>
              <a:t>PRESENTE PAR: </a:t>
            </a:r>
          </a:p>
          <a:p>
            <a:r>
              <a:rPr lang="fr-FR" sz="1600" dirty="0" smtClean="0">
                <a:latin typeface="Times New Roman" panose="02020603050405020304" pitchFamily="18" charset="0"/>
                <a:cs typeface="Times New Roman" panose="02020603050405020304" pitchFamily="18" charset="0"/>
              </a:rPr>
              <a:t>M. KEITA KANDAS ENSEIGNANT-CHERCHEUR A L’ISMGB</a:t>
            </a:r>
          </a:p>
          <a:p>
            <a:r>
              <a:rPr lang="fr-FR" sz="1600" dirty="0" smtClean="0">
                <a:latin typeface="Times New Roman" panose="02020603050405020304" pitchFamily="18" charset="0"/>
                <a:cs typeface="Times New Roman" panose="02020603050405020304" pitchFamily="18" charset="0"/>
              </a:rPr>
              <a:t>ASSISTE PAR: Mme MAREGA AMI FATOU ENSEIGNANTE-CHERCHEURE</a:t>
            </a:r>
            <a:endParaRPr lang="en-US" sz="1600" dirty="0">
              <a:latin typeface="Times New Roman" panose="02020603050405020304" pitchFamily="18" charset="0"/>
              <a:cs typeface="Times New Roman" panose="02020603050405020304" pitchFamily="18" charset="0"/>
            </a:endParaRPr>
          </a:p>
        </p:txBody>
      </p:sp>
      <p:grpSp>
        <p:nvGrpSpPr>
          <p:cNvPr id="47" name="Group 20"/>
          <p:cNvGrpSpPr>
            <a:grpSpLocks/>
          </p:cNvGrpSpPr>
          <p:nvPr/>
        </p:nvGrpSpPr>
        <p:grpSpPr bwMode="auto">
          <a:xfrm>
            <a:off x="888274" y="339635"/>
            <a:ext cx="10616338" cy="1543232"/>
            <a:chOff x="236" y="725"/>
            <a:chExt cx="11400" cy="1853"/>
          </a:xfrm>
        </p:grpSpPr>
        <p:grpSp>
          <p:nvGrpSpPr>
            <p:cNvPr id="49" name="Group 9"/>
            <p:cNvGrpSpPr>
              <a:grpSpLocks/>
            </p:cNvGrpSpPr>
            <p:nvPr/>
          </p:nvGrpSpPr>
          <p:grpSpPr bwMode="auto">
            <a:xfrm>
              <a:off x="236" y="725"/>
              <a:ext cx="11400" cy="1749"/>
              <a:chOff x="236" y="724"/>
              <a:chExt cx="11400" cy="1749"/>
            </a:xfrm>
          </p:grpSpPr>
          <p:sp>
            <p:nvSpPr>
              <p:cNvPr id="52" name="Rectangle 51"/>
              <p:cNvSpPr>
                <a:spLocks noChangeArrowheads="1"/>
              </p:cNvSpPr>
              <p:nvPr/>
            </p:nvSpPr>
            <p:spPr bwMode="auto">
              <a:xfrm>
                <a:off x="236" y="743"/>
                <a:ext cx="11400" cy="1706"/>
              </a:xfrm>
              <a:prstGeom prst="rect">
                <a:avLst/>
              </a:prstGeom>
              <a:solidFill>
                <a:schemeClr val="lt1">
                  <a:lumMod val="100000"/>
                  <a:lumOff val="0"/>
                </a:schemeClr>
              </a:solidFill>
              <a:ln w="28575">
                <a:solidFill>
                  <a:srgbClr val="00B050"/>
                </a:solidFill>
                <a:miter lim="800000"/>
                <a:headEnd/>
                <a:tailEnd/>
              </a:ln>
            </p:spPr>
            <p:txBody>
              <a:bodyPr rot="0" vert="horz" wrap="square" lIns="91440" tIns="45720" rIns="91440" bIns="45720" anchor="ctr" anchorCtr="0" upright="1">
                <a:noAutofit/>
              </a:bodyPr>
              <a:lstStyle/>
              <a:p>
                <a:endParaRPr lang="en-US"/>
              </a:p>
            </p:txBody>
          </p:sp>
          <p:cxnSp>
            <p:nvCxnSpPr>
              <p:cNvPr id="53" name="Connecteur droit 52"/>
              <p:cNvCxnSpPr>
                <a:cxnSpLocks noChangeShapeType="1"/>
              </p:cNvCxnSpPr>
              <p:nvPr/>
            </p:nvCxnSpPr>
            <p:spPr bwMode="auto">
              <a:xfrm>
                <a:off x="1876" y="724"/>
                <a:ext cx="0" cy="1749"/>
              </a:xfrm>
              <a:prstGeom prst="line">
                <a:avLst/>
              </a:prstGeom>
              <a:noFill/>
              <a:ln w="28575">
                <a:solidFill>
                  <a:srgbClr val="00B050"/>
                </a:solidFill>
                <a:miter lim="800000"/>
                <a:headEnd/>
                <a:tailEnd/>
              </a:ln>
              <a:extLst>
                <a:ext uri="{909E8E84-426E-40DD-AFC4-6F175D3DCCD1}">
                  <a14:hiddenFill xmlns:a14="http://schemas.microsoft.com/office/drawing/2010/main">
                    <a:noFill/>
                  </a14:hiddenFill>
                </a:ext>
              </a:extLst>
            </p:spPr>
          </p:cxnSp>
          <p:cxnSp>
            <p:nvCxnSpPr>
              <p:cNvPr id="54" name="Connecteur droit 53"/>
              <p:cNvCxnSpPr>
                <a:cxnSpLocks noChangeShapeType="1"/>
              </p:cNvCxnSpPr>
              <p:nvPr/>
            </p:nvCxnSpPr>
            <p:spPr bwMode="auto">
              <a:xfrm>
                <a:off x="10220" y="724"/>
                <a:ext cx="0" cy="1749"/>
              </a:xfrm>
              <a:prstGeom prst="line">
                <a:avLst/>
              </a:prstGeom>
              <a:noFill/>
              <a:ln w="28575">
                <a:solidFill>
                  <a:srgbClr val="00B050"/>
                </a:solidFill>
                <a:miter lim="800000"/>
                <a:headEnd/>
                <a:tailEnd/>
              </a:ln>
              <a:extLst>
                <a:ext uri="{909E8E84-426E-40DD-AFC4-6F175D3DCCD1}">
                  <a14:hiddenFill xmlns:a14="http://schemas.microsoft.com/office/drawing/2010/main">
                    <a:noFill/>
                  </a14:hiddenFill>
                </a:ext>
              </a:extLst>
            </p:spPr>
          </p:cxnSp>
          <p:sp>
            <p:nvSpPr>
              <p:cNvPr id="55" name="Zone de texte 6"/>
              <p:cNvSpPr txBox="1">
                <a:spLocks noChangeArrowheads="1"/>
              </p:cNvSpPr>
              <p:nvPr/>
            </p:nvSpPr>
            <p:spPr bwMode="auto">
              <a:xfrm>
                <a:off x="1952" y="767"/>
                <a:ext cx="8136" cy="424"/>
              </a:xfrm>
              <a:prstGeom prst="rect">
                <a:avLst/>
              </a:prstGeom>
              <a:solidFill>
                <a:schemeClr val="lt1">
                  <a:lumMod val="100000"/>
                  <a:lumOff val="0"/>
                </a:schemeClr>
              </a:solidFill>
              <a:ln>
                <a:noFill/>
              </a:ln>
              <a:extLst>
                <a:ext uri="{91240B29-F687-4F45-9708-019B960494DF}">
                  <a14:hiddenLine xmlns:a14="http://schemas.microsoft.com/office/drawing/2010/main" w="12700">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15000"/>
                  </a:lnSpc>
                  <a:spcAft>
                    <a:spcPts val="1000"/>
                  </a:spcAft>
                </a:pPr>
                <a:r>
                  <a:rPr lang="fr-FR" b="1" dirty="0">
                    <a:effectLst/>
                    <a:latin typeface="Times New Roman" panose="02020603050405020304" pitchFamily="18" charset="0"/>
                    <a:ea typeface="Calibri" panose="020F0502020204030204" pitchFamily="34" charset="0"/>
                    <a:cs typeface="Times New Roman" panose="02020603050405020304" pitchFamily="18" charset="0"/>
                  </a:rPr>
                  <a:t>REPUBLIQUE DE GUINEE</a:t>
                </a:r>
                <a:endParaRPr lang="en-US"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6" name="Zone de texte 7"/>
              <p:cNvSpPr txBox="1">
                <a:spLocks noChangeArrowheads="1"/>
              </p:cNvSpPr>
              <p:nvPr/>
            </p:nvSpPr>
            <p:spPr bwMode="auto">
              <a:xfrm>
                <a:off x="1908" y="1170"/>
                <a:ext cx="7296" cy="732"/>
              </a:xfrm>
              <a:prstGeom prst="rect">
                <a:avLst/>
              </a:prstGeom>
              <a:solidFill>
                <a:schemeClr val="lt1">
                  <a:lumMod val="100000"/>
                  <a:lumOff val="0"/>
                </a:schemeClr>
              </a:solidFill>
              <a:ln>
                <a:noFill/>
              </a:ln>
              <a:extLst>
                <a:ext uri="{91240B29-F687-4F45-9708-019B960494DF}">
                  <a14:hiddenLine xmlns:a14="http://schemas.microsoft.com/office/drawing/2010/main" w="2857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15000"/>
                  </a:lnSpc>
                  <a:spcAft>
                    <a:spcPts val="1000"/>
                  </a:spcAft>
                </a:pPr>
                <a:r>
                  <a:rPr lang="fr-FR" b="1" dirty="0">
                    <a:effectLst/>
                    <a:latin typeface="Calisto MT" panose="02040603050505030304" pitchFamily="18" charset="0"/>
                    <a:ea typeface="Calibri" panose="020F0502020204030204" pitchFamily="34" charset="0"/>
                    <a:cs typeface="Times New Roman" panose="02020603050405020304" pitchFamily="18" charset="0"/>
                  </a:rPr>
                  <a:t>MINISTERE DE L’ENSEIGNEMENT SUPERIEUR, DE LA RECHERCHE SCIENTIFIQUE ET DE L’INNOVATION</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7" name="Zone de texte 8"/>
              <p:cNvSpPr txBox="1">
                <a:spLocks noChangeArrowheads="1"/>
              </p:cNvSpPr>
              <p:nvPr/>
            </p:nvSpPr>
            <p:spPr bwMode="auto">
              <a:xfrm>
                <a:off x="1904" y="1967"/>
                <a:ext cx="7596" cy="432"/>
              </a:xfrm>
              <a:prstGeom prst="rect">
                <a:avLst/>
              </a:prstGeom>
              <a:solidFill>
                <a:schemeClr val="lt1">
                  <a:lumMod val="100000"/>
                  <a:lumOff val="0"/>
                </a:schemeClr>
              </a:solidFill>
              <a:ln>
                <a:noFill/>
              </a:ln>
              <a:extLst>
                <a:ext uri="{91240B29-F687-4F45-9708-019B960494DF}">
                  <a14:hiddenLine xmlns:a14="http://schemas.microsoft.com/office/drawing/2010/main" w="6350">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15000"/>
                  </a:lnSpc>
                  <a:spcAft>
                    <a:spcPts val="1000"/>
                  </a:spcAft>
                </a:pPr>
                <a:r>
                  <a:rPr lang="fr-FR" sz="1600" b="1" dirty="0">
                    <a:effectLst/>
                    <a:latin typeface="Times New Roman" panose="02020603050405020304" pitchFamily="18" charset="0"/>
                    <a:ea typeface="Calibri" panose="020F0502020204030204" pitchFamily="34" charset="0"/>
                    <a:cs typeface="Times New Roman" panose="02020603050405020304" pitchFamily="18" charset="0"/>
                  </a:rPr>
                  <a:t>INSTITUT SUPERIEUR DES MINES ET GEOLOGIE DE BOKE</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p:txBody>
          </p:sp>
          <p:cxnSp>
            <p:nvCxnSpPr>
              <p:cNvPr id="58" name="Connecteur droit 57"/>
              <p:cNvCxnSpPr>
                <a:cxnSpLocks noChangeShapeType="1"/>
              </p:cNvCxnSpPr>
              <p:nvPr/>
            </p:nvCxnSpPr>
            <p:spPr bwMode="auto">
              <a:xfrm>
                <a:off x="1892" y="1211"/>
                <a:ext cx="8328" cy="0"/>
              </a:xfrm>
              <a:prstGeom prst="line">
                <a:avLst/>
              </a:prstGeom>
              <a:noFill/>
              <a:ln w="28575">
                <a:solidFill>
                  <a:srgbClr val="00B050"/>
                </a:solidFill>
                <a:miter lim="800000"/>
                <a:headEnd/>
                <a:tailEnd/>
              </a:ln>
              <a:extLst>
                <a:ext uri="{909E8E84-426E-40DD-AFC4-6F175D3DCCD1}">
                  <a14:hiddenFill xmlns:a14="http://schemas.microsoft.com/office/drawing/2010/main">
                    <a:noFill/>
                  </a14:hiddenFill>
                </a:ext>
              </a:extLst>
            </p:spPr>
          </p:cxnSp>
          <p:cxnSp>
            <p:nvCxnSpPr>
              <p:cNvPr id="59" name="Connecteur droit 58"/>
              <p:cNvCxnSpPr>
                <a:cxnSpLocks noChangeShapeType="1"/>
              </p:cNvCxnSpPr>
              <p:nvPr/>
            </p:nvCxnSpPr>
            <p:spPr bwMode="auto">
              <a:xfrm>
                <a:off x="1892" y="1931"/>
                <a:ext cx="8328" cy="0"/>
              </a:xfrm>
              <a:prstGeom prst="line">
                <a:avLst/>
              </a:prstGeom>
              <a:noFill/>
              <a:ln w="28575">
                <a:solidFill>
                  <a:srgbClr val="00B050"/>
                </a:solidFill>
                <a:miter lim="800000"/>
                <a:headEnd/>
                <a:tailEnd/>
              </a:ln>
              <a:extLst>
                <a:ext uri="{909E8E84-426E-40DD-AFC4-6F175D3DCCD1}">
                  <a14:hiddenFill xmlns:a14="http://schemas.microsoft.com/office/drawing/2010/main">
                    <a:noFill/>
                  </a14:hiddenFill>
                </a:ext>
              </a:extLst>
            </p:spPr>
          </p:cxnSp>
        </p:grpSp>
        <p:sp>
          <p:nvSpPr>
            <p:cNvPr id="50" name="Rectangle 49"/>
            <p:cNvSpPr>
              <a:spLocks noChangeArrowheads="1"/>
            </p:cNvSpPr>
            <p:nvPr/>
          </p:nvSpPr>
          <p:spPr bwMode="auto">
            <a:xfrm>
              <a:off x="262" y="815"/>
              <a:ext cx="1521" cy="158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Aft>
                  <a:spcPts val="1000"/>
                </a:spcAft>
              </a:pP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1" name="Rectangle 50"/>
            <p:cNvSpPr>
              <a:spLocks noChangeArrowheads="1"/>
            </p:cNvSpPr>
            <p:nvPr/>
          </p:nvSpPr>
          <p:spPr bwMode="auto">
            <a:xfrm>
              <a:off x="10220" y="811"/>
              <a:ext cx="1416" cy="1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Aft>
                  <a:spcPts val="1000"/>
                </a:spcAft>
              </a:pP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60" name="Image 59"/>
          <p:cNvPicPr/>
          <p:nvPr/>
        </p:nvPicPr>
        <p:blipFill>
          <a:blip r:embed="rId2" cstate="print">
            <a:extLst>
              <a:ext uri="{28A0092B-C50C-407E-A947-70E740481C1C}">
                <a14:useLocalDpi xmlns:a14="http://schemas.microsoft.com/office/drawing/2010/main" val="0"/>
              </a:ext>
            </a:extLst>
          </a:blip>
          <a:stretch>
            <a:fillRect/>
          </a:stretch>
        </p:blipFill>
        <p:spPr>
          <a:xfrm>
            <a:off x="912486" y="458882"/>
            <a:ext cx="1573825" cy="1368337"/>
          </a:xfrm>
          <a:prstGeom prst="rect">
            <a:avLst/>
          </a:prstGeom>
        </p:spPr>
      </p:pic>
      <p:pic>
        <p:nvPicPr>
          <p:cNvPr id="61" name="Image 60"/>
          <p:cNvPicPr/>
          <p:nvPr/>
        </p:nvPicPr>
        <p:blipFill>
          <a:blip r:embed="rId3" cstate="print">
            <a:extLst>
              <a:ext uri="{28A0092B-C50C-407E-A947-70E740481C1C}">
                <a14:useLocalDpi xmlns:a14="http://schemas.microsoft.com/office/drawing/2010/main" val="0"/>
              </a:ext>
            </a:extLst>
          </a:blip>
          <a:stretch>
            <a:fillRect/>
          </a:stretch>
        </p:blipFill>
        <p:spPr>
          <a:xfrm>
            <a:off x="10226926" y="375447"/>
            <a:ext cx="1277686" cy="1359177"/>
          </a:xfrm>
          <a:prstGeom prst="rect">
            <a:avLst/>
          </a:prstGeom>
        </p:spPr>
      </p:pic>
      <p:cxnSp>
        <p:nvCxnSpPr>
          <p:cNvPr id="63" name="Connecteur droit 62"/>
          <p:cNvCxnSpPr>
            <a:cxnSpLocks noChangeShapeType="1"/>
          </p:cNvCxnSpPr>
          <p:nvPr/>
        </p:nvCxnSpPr>
        <p:spPr bwMode="auto">
          <a:xfrm>
            <a:off x="2475257" y="346298"/>
            <a:ext cx="0" cy="1456618"/>
          </a:xfrm>
          <a:prstGeom prst="line">
            <a:avLst/>
          </a:prstGeom>
          <a:noFill/>
          <a:ln w="28575">
            <a:solidFill>
              <a:srgbClr val="00B050"/>
            </a:solidFill>
            <a:miter lim="800000"/>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4570494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85703" y="166909"/>
            <a:ext cx="3886252" cy="642987"/>
          </a:xfrm>
        </p:spPr>
        <p:txBody>
          <a:bodyPr>
            <a:normAutofit/>
          </a:bodyPr>
          <a:lstStyle/>
          <a:p>
            <a:pPr algn="ctr"/>
            <a:r>
              <a:rPr lang="fr-FR" sz="2800" b="1" dirty="0" smtClean="0">
                <a:latin typeface="Times New Roman" panose="02020603050405020304" pitchFamily="18" charset="0"/>
                <a:cs typeface="Times New Roman" panose="02020603050405020304" pitchFamily="18" charset="0"/>
              </a:rPr>
              <a:t>Minerai </a:t>
            </a:r>
            <a:r>
              <a:rPr lang="fr-FR" sz="2800" b="1" dirty="0">
                <a:latin typeface="Times New Roman" panose="02020603050405020304" pitchFamily="18" charset="0"/>
                <a:cs typeface="Times New Roman" panose="02020603050405020304" pitchFamily="18" charset="0"/>
              </a:rPr>
              <a:t>de </a:t>
            </a:r>
            <a:r>
              <a:rPr lang="fr-FR" sz="2800" b="1" dirty="0" smtClean="0">
                <a:latin typeface="Times New Roman" panose="02020603050405020304" pitchFamily="18" charset="0"/>
                <a:cs typeface="Times New Roman" panose="02020603050405020304" pitchFamily="18" charset="0"/>
              </a:rPr>
              <a:t>l’or (suite)</a:t>
            </a:r>
            <a:endParaRPr lang="en-US" sz="2800" dirty="0"/>
          </a:p>
        </p:txBody>
      </p:sp>
      <p:sp>
        <p:nvSpPr>
          <p:cNvPr id="3" name="Espace réservé du contenu 2"/>
          <p:cNvSpPr>
            <a:spLocks noGrp="1"/>
          </p:cNvSpPr>
          <p:nvPr>
            <p:ph idx="1"/>
          </p:nvPr>
        </p:nvSpPr>
        <p:spPr>
          <a:xfrm>
            <a:off x="509452" y="605967"/>
            <a:ext cx="11325497" cy="6048103"/>
          </a:xfrm>
        </p:spPr>
        <p:txBody>
          <a:bodyPr>
            <a:normAutofit/>
          </a:bodyPr>
          <a:lstStyle/>
          <a:p>
            <a:pPr marL="0" indent="0">
              <a:lnSpc>
                <a:spcPct val="150000"/>
              </a:lnSpc>
              <a:buNone/>
            </a:pPr>
            <a:r>
              <a:rPr lang="fr-FR" dirty="0">
                <a:latin typeface="Times New Roman" panose="02020603050405020304" pitchFamily="18" charset="0"/>
                <a:cs typeface="Times New Roman" panose="02020603050405020304" pitchFamily="18" charset="0"/>
              </a:rPr>
              <a:t>C’est pourquoi les gisements alluviaux sont exploités même si la teneur en or au dedans est très basse ; jusqu’à 0,1g/t.</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I-Sables alluvionnaires ou d’alluvions formés par des torrents d’eaux dans les vallées des fleuves par le transport et le dépôt des matériaux fragmentés : 1-lit ;2-oblique ;3-vallée ; </a:t>
            </a:r>
            <a:r>
              <a:rPr lang="fr-FR" dirty="0" smtClean="0">
                <a:latin typeface="Times New Roman" panose="02020603050405020304" pitchFamily="18" charset="0"/>
                <a:cs typeface="Times New Roman" panose="02020603050405020304" pitchFamily="18" charset="0"/>
              </a:rPr>
              <a:t>4-terrasse</a:t>
            </a:r>
          </a:p>
          <a:p>
            <a:pPr marL="0" indent="0">
              <a:lnSpc>
                <a:spcPct val="150000"/>
              </a:lnSpc>
              <a:buNone/>
            </a:pPr>
            <a:r>
              <a:rPr lang="fr-FR" b="1" dirty="0" smtClean="0"/>
              <a:t>Figure1</a:t>
            </a:r>
            <a:r>
              <a:rPr lang="fr-FR" dirty="0"/>
              <a:t> : </a:t>
            </a:r>
            <a:r>
              <a:rPr lang="fr-FR" b="1" dirty="0"/>
              <a:t>disposition schématique de placers dans les vallées fluviales (coupe transversale) </a:t>
            </a:r>
            <a:endParaRPr lang="fr-FR" dirty="0" smtClean="0">
              <a:latin typeface="Times New Roman" panose="02020603050405020304" pitchFamily="18" charset="0"/>
              <a:cs typeface="Times New Roman" panose="02020603050405020304" pitchFamily="18" charset="0"/>
            </a:endParaRPr>
          </a:p>
          <a:p>
            <a:pPr marL="0" indent="0">
              <a:lnSpc>
                <a:spcPct val="150000"/>
              </a:lnSpc>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7360" y="2612571"/>
            <a:ext cx="8209078" cy="4140925"/>
          </a:xfrm>
          <a:prstGeom prst="rect">
            <a:avLst/>
          </a:prstGeom>
        </p:spPr>
      </p:pic>
    </p:spTree>
    <p:extLst>
      <p:ext uri="{BB962C8B-B14F-4D97-AF65-F5344CB8AC3E}">
        <p14:creationId xmlns:p14="http://schemas.microsoft.com/office/powerpoint/2010/main" val="12150244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92926" y="323665"/>
            <a:ext cx="5310104" cy="616861"/>
          </a:xfrm>
        </p:spPr>
        <p:txBody>
          <a:bodyPr>
            <a:normAutofit fontScale="90000"/>
          </a:bodyPr>
          <a:lstStyle/>
          <a:p>
            <a:r>
              <a:rPr lang="fr-FR" b="1" dirty="0">
                <a:latin typeface="Times New Roman" panose="02020603050405020304" pitchFamily="18" charset="0"/>
                <a:cs typeface="Times New Roman" panose="02020603050405020304" pitchFamily="18" charset="0"/>
              </a:rPr>
              <a:t>Minerais de l’or (suite)</a:t>
            </a:r>
            <a:endParaRPr lang="en-US" dirty="0"/>
          </a:p>
        </p:txBody>
      </p:sp>
      <p:sp>
        <p:nvSpPr>
          <p:cNvPr id="3" name="Espace réservé du contenu 2"/>
          <p:cNvSpPr>
            <a:spLocks noGrp="1"/>
          </p:cNvSpPr>
          <p:nvPr>
            <p:ph idx="1"/>
          </p:nvPr>
        </p:nvSpPr>
        <p:spPr>
          <a:xfrm>
            <a:off x="313509" y="1685109"/>
            <a:ext cx="11191103" cy="4226113"/>
          </a:xfrm>
        </p:spPr>
        <p:txBody>
          <a:bodyPr/>
          <a:lstStyle/>
          <a:p>
            <a:pPr marL="0" indent="0">
              <a:lnSpc>
                <a:spcPct val="150000"/>
              </a:lnSpc>
              <a:buNone/>
            </a:pPr>
            <a:r>
              <a:rPr lang="fr-FR" dirty="0">
                <a:latin typeface="Times New Roman" panose="02020603050405020304" pitchFamily="18" charset="0"/>
                <a:cs typeface="Times New Roman" panose="02020603050405020304" pitchFamily="18" charset="0"/>
              </a:rPr>
              <a:t>II-</a:t>
            </a:r>
            <a:r>
              <a:rPr lang="fr-FR" b="1" dirty="0">
                <a:latin typeface="Times New Roman" panose="02020603050405020304" pitchFamily="18" charset="0"/>
                <a:cs typeface="Times New Roman" panose="02020603050405020304" pitchFamily="18" charset="0"/>
              </a:rPr>
              <a:t>Déluvionnaires ou déluvions</a:t>
            </a:r>
            <a:r>
              <a:rPr lang="fr-FR" dirty="0">
                <a:latin typeface="Times New Roman" panose="02020603050405020304" pitchFamily="18" charset="0"/>
                <a:cs typeface="Times New Roman" panose="02020603050405020304" pitchFamily="18" charset="0"/>
              </a:rPr>
              <a:t> : ils gisent sur les pentes à proximité du gisement primaire.</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III-Eluvionnaires ou d’éluvions : ils gisent sur la place de formation, c’est-à-dire directement sur les parties supérieures ou de peu d’étendu des gisements d’origine.</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Pour les gisements primaires, tenant compte du niveau actuel d’extraction de l’or. Le contenu minimal industriel de l’or dont on assure une élaboration rentable du gisement, se trouve dans la limite </a:t>
            </a:r>
            <a:r>
              <a:rPr lang="fr-FR" b="1" dirty="0">
                <a:latin typeface="Times New Roman" panose="02020603050405020304" pitchFamily="18" charset="0"/>
                <a:cs typeface="Times New Roman" panose="02020603050405020304" pitchFamily="18" charset="0"/>
              </a:rPr>
              <a:t>1-4g/t</a:t>
            </a:r>
            <a:r>
              <a:rPr lang="fr-FR" dirty="0">
                <a:latin typeface="Times New Roman" panose="02020603050405020304" pitchFamily="18" charset="0"/>
                <a:cs typeface="Times New Roman" panose="02020603050405020304" pitchFamily="18" charset="0"/>
              </a:rPr>
              <a:t> en dépendance de la réserve et du type du gisement, de sa situation, de la technique d’élaboration du minerai et d’autres facteurs.</a:t>
            </a:r>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3113905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24297" y="284476"/>
            <a:ext cx="9780315" cy="695239"/>
          </a:xfrm>
        </p:spPr>
        <p:txBody>
          <a:bodyPr/>
          <a:lstStyle/>
          <a:p>
            <a:pPr algn="ctr"/>
            <a:r>
              <a:rPr lang="fr-FR" b="1" dirty="0" smtClean="0">
                <a:latin typeface="Times New Roman" panose="02020603050405020304" pitchFamily="18" charset="0"/>
                <a:cs typeface="Times New Roman" panose="02020603050405020304" pitchFamily="18" charset="0"/>
              </a:rPr>
              <a:t>Minerai </a:t>
            </a:r>
            <a:r>
              <a:rPr lang="fr-FR" b="1" dirty="0">
                <a:latin typeface="Times New Roman" panose="02020603050405020304" pitchFamily="18" charset="0"/>
                <a:cs typeface="Times New Roman" panose="02020603050405020304" pitchFamily="18" charset="0"/>
              </a:rPr>
              <a:t>de l’or (suite)</a:t>
            </a:r>
            <a:endParaRPr lang="en-US" dirty="0"/>
          </a:p>
        </p:txBody>
      </p:sp>
      <p:sp>
        <p:nvSpPr>
          <p:cNvPr id="3" name="Espace réservé du contenu 2"/>
          <p:cNvSpPr>
            <a:spLocks noGrp="1"/>
          </p:cNvSpPr>
          <p:nvPr>
            <p:ph idx="1"/>
          </p:nvPr>
        </p:nvSpPr>
        <p:spPr>
          <a:xfrm>
            <a:off x="522513" y="1206135"/>
            <a:ext cx="11377749" cy="5364481"/>
          </a:xfrm>
        </p:spPr>
        <p:txBody>
          <a:bodyPr>
            <a:normAutofit/>
          </a:bodyPr>
          <a:lstStyle/>
          <a:p>
            <a:pPr marL="0" indent="0">
              <a:lnSpc>
                <a:spcPct val="150000"/>
              </a:lnSpc>
              <a:buNone/>
            </a:pPr>
            <a:r>
              <a:rPr lang="fr-FR" dirty="0">
                <a:latin typeface="Times New Roman" panose="02020603050405020304" pitchFamily="18" charset="0"/>
                <a:cs typeface="Times New Roman" panose="02020603050405020304" pitchFamily="18" charset="0"/>
              </a:rPr>
              <a:t>Pendant beaucoup de siècle les gisements alluviaux étaient la principale source de matière brute de l’or dont était extrait sur une grande échelle dans le monde.</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Au début du </a:t>
            </a:r>
            <a:r>
              <a:rPr lang="fr-FR" b="1" dirty="0">
                <a:latin typeface="Times New Roman" panose="02020603050405020304" pitchFamily="18" charset="0"/>
                <a:cs typeface="Times New Roman" panose="02020603050405020304" pitchFamily="18" charset="0"/>
              </a:rPr>
              <a:t>XXe S, </a:t>
            </a:r>
            <a:r>
              <a:rPr lang="fr-FR" dirty="0">
                <a:latin typeface="Times New Roman" panose="02020603050405020304" pitchFamily="18" charset="0"/>
                <a:cs typeface="Times New Roman" panose="02020603050405020304" pitchFamily="18" charset="0"/>
              </a:rPr>
              <a:t>les placers aurifères ont été essentiellement épuisés et les gisements d’origine sont devenus la source prédominante de matière première de l’or. A présent pas plus que 2-3% de l’extraction générale de l’or constitue la part du placer. Un type particulier du gisement de l’or constitue soit disant conglomérat aurifère à ce type appartient le plus grand gisement de l’or et de l’uranium dans le monde qui se trouve en République Sud-Africaine(Witwatersrand), ainsi que Tarcva (Ghana ; Brésil…).   </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Ces conglomérats sont constitués de galets quartzeux cimenté solidement par le quartz à grain fin additionné à d’autres minéraux : l’or se trouve dans se ciment. Les conglomérats appartiennent au gisement d’origine. On trouve aussi l’or dans les minerais de cuivre, de </a:t>
            </a:r>
            <a:r>
              <a:rPr lang="fr-FR" dirty="0" smtClean="0">
                <a:latin typeface="Times New Roman" panose="02020603050405020304" pitchFamily="18" charset="0"/>
                <a:cs typeface="Times New Roman" panose="02020603050405020304" pitchFamily="18" charset="0"/>
              </a:rPr>
              <a:t>cuivro-nickélifère</a:t>
            </a:r>
            <a:r>
              <a:rPr lang="fr-FR" dirty="0">
                <a:latin typeface="Times New Roman" panose="02020603050405020304" pitchFamily="18" charset="0"/>
                <a:cs typeface="Times New Roman" panose="02020603050405020304" pitchFamily="18" charset="0"/>
              </a:rPr>
              <a:t>, de </a:t>
            </a:r>
            <a:r>
              <a:rPr lang="fr-FR" dirty="0" smtClean="0">
                <a:latin typeface="Times New Roman" panose="02020603050405020304" pitchFamily="18" charset="0"/>
                <a:cs typeface="Times New Roman" panose="02020603050405020304" pitchFamily="18" charset="0"/>
              </a:rPr>
              <a:t>cuivro-molubdenifère</a:t>
            </a:r>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plombo-zincifère.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40541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402823" y="219161"/>
            <a:ext cx="5035784" cy="760553"/>
          </a:xfrm>
        </p:spPr>
        <p:txBody>
          <a:bodyPr/>
          <a:lstStyle/>
          <a:p>
            <a:r>
              <a:rPr lang="fr-FR" b="1" dirty="0" smtClean="0">
                <a:latin typeface="Times New Roman" panose="02020603050405020304" pitchFamily="18" charset="0"/>
                <a:cs typeface="Times New Roman" panose="02020603050405020304" pitchFamily="18" charset="0"/>
              </a:rPr>
              <a:t>Minerai </a:t>
            </a:r>
            <a:r>
              <a:rPr lang="fr-FR" b="1" dirty="0">
                <a:latin typeface="Times New Roman" panose="02020603050405020304" pitchFamily="18" charset="0"/>
                <a:cs typeface="Times New Roman" panose="02020603050405020304" pitchFamily="18" charset="0"/>
              </a:rPr>
              <a:t>de l’or (suite)</a:t>
            </a:r>
            <a:endParaRPr lang="en-US" dirty="0"/>
          </a:p>
        </p:txBody>
      </p:sp>
      <p:sp>
        <p:nvSpPr>
          <p:cNvPr id="3" name="Espace réservé du contenu 2"/>
          <p:cNvSpPr>
            <a:spLocks noGrp="1"/>
          </p:cNvSpPr>
          <p:nvPr>
            <p:ph idx="1"/>
          </p:nvPr>
        </p:nvSpPr>
        <p:spPr>
          <a:xfrm>
            <a:off x="457201" y="979714"/>
            <a:ext cx="11599818" cy="5473337"/>
          </a:xfrm>
        </p:spPr>
        <p:txBody>
          <a:bodyPr>
            <a:normAutofit lnSpcReduction="10000"/>
          </a:bodyPr>
          <a:lstStyle/>
          <a:p>
            <a:pPr marL="0" indent="0">
              <a:lnSpc>
                <a:spcPct val="150000"/>
              </a:lnSpc>
              <a:buNone/>
            </a:pPr>
            <a:r>
              <a:rPr lang="fr-FR" sz="1900" dirty="0">
                <a:latin typeface="Times New Roman" panose="02020603050405020304" pitchFamily="18" charset="0"/>
                <a:cs typeface="Times New Roman" panose="02020603050405020304" pitchFamily="18" charset="0"/>
              </a:rPr>
              <a:t>En outre, on extrait l’or à l’aide des dragues (bateau dragueur) ou dragline (excavateur à câble) elles sont employées de préférence pour l’exploitation des riveraino-littorale et alluviale. D’après la dimension des blocs, les placers sont d’habitude classifiés en : </a:t>
            </a:r>
            <a:endParaRPr lang="en-US" sz="1900" dirty="0">
              <a:latin typeface="Times New Roman" panose="02020603050405020304" pitchFamily="18" charset="0"/>
              <a:cs typeface="Times New Roman" panose="02020603050405020304" pitchFamily="18" charset="0"/>
            </a:endParaRPr>
          </a:p>
          <a:p>
            <a:pPr lvl="0">
              <a:lnSpc>
                <a:spcPct val="150000"/>
              </a:lnSpc>
            </a:pPr>
            <a:r>
              <a:rPr lang="fr-FR" sz="1900" dirty="0">
                <a:latin typeface="Times New Roman" panose="02020603050405020304" pitchFamily="18" charset="0"/>
                <a:cs typeface="Times New Roman" panose="02020603050405020304" pitchFamily="18" charset="0"/>
              </a:rPr>
              <a:t>Roches ou blocs erratiques (- 200 à + 100 mm)</a:t>
            </a:r>
            <a:endParaRPr lang="en-US" sz="1900" dirty="0">
              <a:latin typeface="Times New Roman" panose="02020603050405020304" pitchFamily="18" charset="0"/>
              <a:cs typeface="Times New Roman" panose="02020603050405020304" pitchFamily="18" charset="0"/>
            </a:endParaRPr>
          </a:p>
          <a:p>
            <a:pPr lvl="0">
              <a:lnSpc>
                <a:spcPct val="150000"/>
              </a:lnSpc>
            </a:pPr>
            <a:r>
              <a:rPr lang="fr-FR" sz="1900" dirty="0" smtClean="0">
                <a:latin typeface="Times New Roman" panose="02020603050405020304" pitchFamily="18" charset="0"/>
                <a:cs typeface="Times New Roman" panose="02020603050405020304" pitchFamily="18" charset="0"/>
              </a:rPr>
              <a:t>Galets </a:t>
            </a:r>
            <a:r>
              <a:rPr lang="fr-FR" sz="1900" dirty="0">
                <a:latin typeface="Times New Roman" panose="02020603050405020304" pitchFamily="18" charset="0"/>
                <a:cs typeface="Times New Roman" panose="02020603050405020304" pitchFamily="18" charset="0"/>
              </a:rPr>
              <a:t>(-100 à + 25 mm)</a:t>
            </a:r>
            <a:endParaRPr lang="en-US" sz="1900" dirty="0">
              <a:latin typeface="Times New Roman" panose="02020603050405020304" pitchFamily="18" charset="0"/>
              <a:cs typeface="Times New Roman" panose="02020603050405020304" pitchFamily="18" charset="0"/>
            </a:endParaRPr>
          </a:p>
          <a:p>
            <a:pPr lvl="0">
              <a:lnSpc>
                <a:spcPct val="150000"/>
              </a:lnSpc>
            </a:pPr>
            <a:r>
              <a:rPr lang="fr-FR" sz="1900" dirty="0">
                <a:latin typeface="Times New Roman" panose="02020603050405020304" pitchFamily="18" charset="0"/>
                <a:cs typeface="Times New Roman" panose="02020603050405020304" pitchFamily="18" charset="0"/>
              </a:rPr>
              <a:t>Cailloux ou graviers (-25 à + 0.2 mm)</a:t>
            </a:r>
            <a:endParaRPr lang="en-US" sz="1900" dirty="0">
              <a:latin typeface="Times New Roman" panose="02020603050405020304" pitchFamily="18" charset="0"/>
              <a:cs typeface="Times New Roman" panose="02020603050405020304" pitchFamily="18" charset="0"/>
            </a:endParaRPr>
          </a:p>
          <a:p>
            <a:pPr marL="0" lvl="0" indent="0">
              <a:lnSpc>
                <a:spcPct val="150000"/>
              </a:lnSpc>
              <a:buNone/>
            </a:pPr>
            <a:r>
              <a:rPr lang="fr-FR" sz="1900" dirty="0">
                <a:latin typeface="Times New Roman" panose="02020603050405020304" pitchFamily="18" charset="0"/>
                <a:cs typeface="Times New Roman" panose="02020603050405020304" pitchFamily="18" charset="0"/>
              </a:rPr>
              <a:t>Vases ou </a:t>
            </a:r>
            <a:r>
              <a:rPr lang="fr-FR" sz="1900" dirty="0" smtClean="0">
                <a:latin typeface="Times New Roman" panose="02020603050405020304" pitchFamily="18" charset="0"/>
                <a:cs typeface="Times New Roman" panose="02020603050405020304" pitchFamily="18" charset="0"/>
              </a:rPr>
              <a:t>schlamms </a:t>
            </a:r>
            <a:r>
              <a:rPr lang="fr-FR" sz="1900" dirty="0">
                <a:latin typeface="Times New Roman" panose="02020603050405020304" pitchFamily="18" charset="0"/>
                <a:cs typeface="Times New Roman" panose="02020603050405020304" pitchFamily="18" charset="0"/>
              </a:rPr>
              <a:t>(-0,2 à + 0,1 mm)</a:t>
            </a:r>
            <a:endParaRPr lang="en-US" sz="1900" dirty="0">
              <a:latin typeface="Times New Roman" panose="02020603050405020304" pitchFamily="18" charset="0"/>
              <a:cs typeface="Times New Roman" panose="02020603050405020304" pitchFamily="18" charset="0"/>
            </a:endParaRPr>
          </a:p>
          <a:p>
            <a:pPr marL="0" indent="0">
              <a:lnSpc>
                <a:spcPct val="150000"/>
              </a:lnSpc>
              <a:buNone/>
            </a:pPr>
            <a:r>
              <a:rPr lang="fr-FR" sz="1900" dirty="0">
                <a:latin typeface="Times New Roman" panose="02020603050405020304" pitchFamily="18" charset="0"/>
                <a:cs typeface="Times New Roman" panose="02020603050405020304" pitchFamily="18" charset="0"/>
              </a:rPr>
              <a:t>En Guinée, les gisements se présentes sous formes de primaire (filons, veines de </a:t>
            </a:r>
            <a:r>
              <a:rPr lang="fr-FR" sz="1900" dirty="0" smtClean="0">
                <a:latin typeface="Times New Roman" panose="02020603050405020304" pitchFamily="18" charset="0"/>
                <a:cs typeface="Times New Roman" panose="02020603050405020304" pitchFamily="18" charset="0"/>
              </a:rPr>
              <a:t>quartz) </a:t>
            </a:r>
            <a:r>
              <a:rPr lang="fr-FR" sz="1900" dirty="0">
                <a:latin typeface="Times New Roman" panose="02020603050405020304" pitchFamily="18" charset="0"/>
                <a:cs typeface="Times New Roman" panose="02020603050405020304" pitchFamily="18" charset="0"/>
              </a:rPr>
              <a:t>et alluvions des lits et des terrasses du cour d’eau avec une teneur moyenne de 0,4 – 10 gr/m</a:t>
            </a:r>
            <a:r>
              <a:rPr lang="fr-FR" sz="1900" baseline="30000" dirty="0">
                <a:latin typeface="Times New Roman" panose="02020603050405020304" pitchFamily="18" charset="0"/>
                <a:cs typeface="Times New Roman" panose="02020603050405020304" pitchFamily="18" charset="0"/>
              </a:rPr>
              <a:t>3</a:t>
            </a:r>
            <a:r>
              <a:rPr lang="fr-FR" sz="1900" dirty="0">
                <a:latin typeface="Times New Roman" panose="02020603050405020304" pitchFamily="18" charset="0"/>
                <a:cs typeface="Times New Roman" panose="02020603050405020304" pitchFamily="18" charset="0"/>
              </a:rPr>
              <a:t> de l’or. Suivant les conditions de formations l’or se dépose sur n’importe quels minéraux dont se sont formées plutôt : quartz, les différents sulfures et plus souvent sur la pyrite (FeS</a:t>
            </a:r>
            <a:r>
              <a:rPr lang="fr-FR" sz="1900" baseline="-25000" dirty="0">
                <a:latin typeface="Times New Roman" panose="02020603050405020304" pitchFamily="18" charset="0"/>
                <a:cs typeface="Times New Roman" panose="02020603050405020304" pitchFamily="18" charset="0"/>
              </a:rPr>
              <a:t>2</a:t>
            </a:r>
            <a:r>
              <a:rPr lang="fr-FR" sz="1900" dirty="0">
                <a:latin typeface="Times New Roman" panose="02020603050405020304" pitchFamily="18" charset="0"/>
                <a:cs typeface="Times New Roman" panose="02020603050405020304" pitchFamily="18" charset="0"/>
              </a:rPr>
              <a:t>) et mispickel (FeAsS). </a:t>
            </a:r>
            <a:endParaRPr lang="en-US" sz="1900" dirty="0">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4565838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010296" y="143691"/>
            <a:ext cx="4228601" cy="705394"/>
          </a:xfrm>
        </p:spPr>
        <p:txBody>
          <a:bodyPr>
            <a:normAutofit/>
          </a:bodyPr>
          <a:lstStyle/>
          <a:p>
            <a:pPr algn="ctr"/>
            <a:r>
              <a:rPr lang="fr-FR" sz="2800" b="1" dirty="0" smtClean="0">
                <a:latin typeface="Times New Roman" panose="02020603050405020304" pitchFamily="18" charset="0"/>
                <a:cs typeface="Times New Roman" panose="02020603050405020304" pitchFamily="18" charset="0"/>
              </a:rPr>
              <a:t>Minerai </a:t>
            </a:r>
            <a:r>
              <a:rPr lang="fr-FR" sz="2800" b="1" dirty="0">
                <a:latin typeface="Times New Roman" panose="02020603050405020304" pitchFamily="18" charset="0"/>
                <a:cs typeface="Times New Roman" panose="02020603050405020304" pitchFamily="18" charset="0"/>
              </a:rPr>
              <a:t>de l’or (suite)</a:t>
            </a:r>
            <a:endParaRPr lang="en-US" sz="2800" dirty="0"/>
          </a:p>
        </p:txBody>
      </p:sp>
      <p:sp>
        <p:nvSpPr>
          <p:cNvPr id="3" name="Espace réservé du contenu 2"/>
          <p:cNvSpPr>
            <a:spLocks noGrp="1"/>
          </p:cNvSpPr>
          <p:nvPr>
            <p:ph idx="1"/>
          </p:nvPr>
        </p:nvSpPr>
        <p:spPr>
          <a:xfrm>
            <a:off x="246310" y="849085"/>
            <a:ext cx="11756571" cy="5512526"/>
          </a:xfrm>
        </p:spPr>
        <p:txBody>
          <a:bodyPr>
            <a:normAutofit/>
          </a:bodyPr>
          <a:lstStyle/>
          <a:p>
            <a:pPr marL="0" indent="0">
              <a:lnSpc>
                <a:spcPct val="150000"/>
              </a:lnSpc>
              <a:buNone/>
            </a:pPr>
            <a:r>
              <a:rPr lang="fr-FR" dirty="0">
                <a:latin typeface="Times New Roman" panose="02020603050405020304" pitchFamily="18" charset="0"/>
                <a:cs typeface="Times New Roman" panose="02020603050405020304" pitchFamily="18" charset="0"/>
              </a:rPr>
              <a:t>Dans certains cas, l’or se dégage en forme de petits cristaux et des inclusions dispersés dans les conditions favorables c’est-à-dire quand le processus de cristallisation se déroule lentement, la solution riche en or peut se former relativement en gros cristaux ayant la masse plus de 5g ils sont appelés </a:t>
            </a:r>
            <a:r>
              <a:rPr lang="fr-FR" b="1" dirty="0">
                <a:latin typeface="Times New Roman" panose="02020603050405020304" pitchFamily="18" charset="0"/>
                <a:cs typeface="Times New Roman" panose="02020603050405020304" pitchFamily="18" charset="0"/>
              </a:rPr>
              <a:t>pépites</a:t>
            </a:r>
            <a:r>
              <a:rPr lang="fr-FR" dirty="0">
                <a:latin typeface="Times New Roman" panose="02020603050405020304" pitchFamily="18" charset="0"/>
                <a:cs typeface="Times New Roman" panose="02020603050405020304" pitchFamily="18" charset="0"/>
              </a:rPr>
              <a:t>, on trouve assez rarement d’or natifs avec la masse de quelques dizaines de kilogramme. La grosseur de l’or est l’une de sa plus importante caractéristique déterminant le comportement de l’or dans les opérations ultérieures : enrichissement gravimétrique et cyanuration. Nous pouvons distinguer : l’or gros + 70 micro mètre ; l’or fin – 70 micro mètre à + 1 micro mètre et l’or très fin -1 micro mètre et ce dernier est d’une manière caractéristique pour les minerais sulfureux.</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Au cours du broyage des minerais, l’or en gros grain se libère rapidement et il est facilement capté lors de l’enrichissement gravimétrique. Mais ils flottent mal est se dissolvent lentement pendant la cyanuration. Dans le minerai broyé l’or fin se trouve partiellement à l’état libre mais aussi dans les agrégats avec d’autres minéraux.</a:t>
            </a:r>
            <a:endParaRPr lang="en-US" dirty="0">
              <a:latin typeface="Times New Roman" panose="02020603050405020304" pitchFamily="18" charset="0"/>
              <a:cs typeface="Times New Roman" panose="02020603050405020304" pitchFamily="18" charset="0"/>
            </a:endParaRPr>
          </a:p>
          <a:p>
            <a:pPr marL="0" indent="0">
              <a:buNone/>
            </a:pPr>
            <a:r>
              <a:rPr lang="fr-FR" dirty="0"/>
              <a:t> </a:t>
            </a:r>
            <a:endParaRPr lang="en-US" dirty="0"/>
          </a:p>
          <a:p>
            <a:pPr marL="0" indent="0">
              <a:buNone/>
            </a:pPr>
            <a:endParaRPr lang="en-US" dirty="0"/>
          </a:p>
        </p:txBody>
      </p:sp>
    </p:spTree>
    <p:extLst>
      <p:ext uri="{BB962C8B-B14F-4D97-AF65-F5344CB8AC3E}">
        <p14:creationId xmlns:p14="http://schemas.microsoft.com/office/powerpoint/2010/main" val="26897166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645177" y="232224"/>
            <a:ext cx="5153349" cy="669113"/>
          </a:xfrm>
        </p:spPr>
        <p:txBody>
          <a:bodyPr/>
          <a:lstStyle/>
          <a:p>
            <a:r>
              <a:rPr lang="fr-FR" b="1" dirty="0" smtClean="0">
                <a:latin typeface="Times New Roman" panose="02020603050405020304" pitchFamily="18" charset="0"/>
                <a:cs typeface="Times New Roman" panose="02020603050405020304" pitchFamily="18" charset="0"/>
              </a:rPr>
              <a:t>Minerai </a:t>
            </a:r>
            <a:r>
              <a:rPr lang="fr-FR" b="1" dirty="0">
                <a:latin typeface="Times New Roman" panose="02020603050405020304" pitchFamily="18" charset="0"/>
                <a:cs typeface="Times New Roman" panose="02020603050405020304" pitchFamily="18" charset="0"/>
              </a:rPr>
              <a:t>de l’or (suite)</a:t>
            </a:r>
            <a:endParaRPr lang="en-US" dirty="0"/>
          </a:p>
        </p:txBody>
      </p:sp>
      <p:sp>
        <p:nvSpPr>
          <p:cNvPr id="3" name="Espace réservé du contenu 2"/>
          <p:cNvSpPr>
            <a:spLocks noGrp="1"/>
          </p:cNvSpPr>
          <p:nvPr>
            <p:ph idx="1"/>
          </p:nvPr>
        </p:nvSpPr>
        <p:spPr>
          <a:xfrm>
            <a:off x="300446" y="901337"/>
            <a:ext cx="11891554" cy="5564777"/>
          </a:xfrm>
        </p:spPr>
        <p:txBody>
          <a:bodyPr>
            <a:normAutofit lnSpcReduction="10000"/>
          </a:bodyPr>
          <a:lstStyle/>
          <a:p>
            <a:pPr marL="0" indent="0">
              <a:lnSpc>
                <a:spcPct val="150000"/>
              </a:lnSpc>
              <a:buNone/>
            </a:pPr>
            <a:r>
              <a:rPr lang="fr-FR" dirty="0">
                <a:latin typeface="Times New Roman" panose="02020603050405020304" pitchFamily="18" charset="0"/>
                <a:cs typeface="Times New Roman" panose="02020603050405020304" pitchFamily="18" charset="0"/>
              </a:rPr>
              <a:t>L’or fin libre se flotte bien et se dissout vite au cours de la cyanuration. Mais il est difficilement extrait par les méthodes gravimétriques de même dans les agrégats l’or fin passe bien dans la solution pendant la cyanuration.</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L’activité flottante de telle or est déterminé par celle des minéraux liés avec de l’or. L’or dispersé finement dans la plupart des cas est associé avec les sulfures. Au cours du broyage de certains minerais il ne se découvre difficilement, l’essentiel reste dans les minéraux porteurs et plus souvent dans la pyrite et mispickel. </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Pendant la cyanuration, un tel or ne se dissout pas alors qu’au cours d’enrichissement gravimétrique et de la flottation il s’extrait avec les minéraux porteurs. Les gisements contenant l’or finement dispersées appartiennent à la catégorie obstinée (difficilement traitable).</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Dans les minerais, les petites particules d’or natif – 0.5 mm se trouve sous différentes formes irrégulières :  </a:t>
            </a:r>
            <a:endParaRPr lang="en-US" dirty="0">
              <a:latin typeface="Times New Roman" panose="02020603050405020304" pitchFamily="18" charset="0"/>
              <a:cs typeface="Times New Roman" panose="02020603050405020304" pitchFamily="18" charset="0"/>
            </a:endParaRPr>
          </a:p>
          <a:p>
            <a:pPr lvl="0">
              <a:lnSpc>
                <a:spcPct val="150000"/>
              </a:lnSpc>
            </a:pPr>
            <a:r>
              <a:rPr lang="fr-FR" dirty="0">
                <a:latin typeface="Times New Roman" panose="02020603050405020304" pitchFamily="18" charset="0"/>
                <a:cs typeface="Times New Roman" panose="02020603050405020304" pitchFamily="18" charset="0"/>
              </a:rPr>
              <a:t>Filament ;</a:t>
            </a:r>
            <a:endParaRPr lang="en-US" dirty="0">
              <a:latin typeface="Times New Roman" panose="02020603050405020304" pitchFamily="18" charset="0"/>
              <a:cs typeface="Times New Roman" panose="02020603050405020304" pitchFamily="18" charset="0"/>
            </a:endParaRPr>
          </a:p>
          <a:p>
            <a:pPr lvl="0">
              <a:lnSpc>
                <a:spcPct val="150000"/>
              </a:lnSpc>
            </a:pPr>
            <a:r>
              <a:rPr lang="fr-FR" dirty="0">
                <a:latin typeface="Times New Roman" panose="02020603050405020304" pitchFamily="18" charset="0"/>
                <a:cs typeface="Times New Roman" panose="02020603050405020304" pitchFamily="18" charset="0"/>
              </a:rPr>
              <a:t>Spongieux ;</a:t>
            </a:r>
            <a:endParaRPr lang="en-US" dirty="0">
              <a:latin typeface="Times New Roman" panose="02020603050405020304" pitchFamily="18" charset="0"/>
              <a:cs typeface="Times New Roman" panose="02020603050405020304" pitchFamily="18" charset="0"/>
            </a:endParaRPr>
          </a:p>
          <a:p>
            <a:pPr lvl="0">
              <a:lnSpc>
                <a:spcPct val="150000"/>
              </a:lnSpc>
            </a:pPr>
            <a:r>
              <a:rPr lang="fr-FR" dirty="0">
                <a:latin typeface="Times New Roman" panose="02020603050405020304" pitchFamily="18" charset="0"/>
                <a:cs typeface="Times New Roman" panose="02020603050405020304" pitchFamily="18" charset="0"/>
              </a:rPr>
              <a:t>Dendritique.</a:t>
            </a:r>
            <a:endParaRPr lang="en-US" dirty="0">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42577560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14473" y="297538"/>
            <a:ext cx="8911687" cy="695239"/>
          </a:xfrm>
        </p:spPr>
        <p:txBody>
          <a:bodyPr>
            <a:normAutofit/>
          </a:bodyPr>
          <a:lstStyle/>
          <a:p>
            <a:pPr algn="ctr"/>
            <a:r>
              <a:rPr lang="fr-FR" sz="2800" b="1" dirty="0">
                <a:latin typeface="Times New Roman" panose="02020603050405020304" pitchFamily="18" charset="0"/>
                <a:cs typeface="Times New Roman" panose="02020603050405020304" pitchFamily="18" charset="0"/>
              </a:rPr>
              <a:t>Minerais de l’or (suite)</a:t>
            </a:r>
            <a:endParaRPr lang="en-US" sz="2800" dirty="0"/>
          </a:p>
        </p:txBody>
      </p:sp>
      <p:sp>
        <p:nvSpPr>
          <p:cNvPr id="3" name="Espace réservé du contenu 2"/>
          <p:cNvSpPr>
            <a:spLocks noGrp="1"/>
          </p:cNvSpPr>
          <p:nvPr>
            <p:ph idx="1"/>
          </p:nvPr>
        </p:nvSpPr>
        <p:spPr>
          <a:xfrm>
            <a:off x="483327" y="1149531"/>
            <a:ext cx="11021286" cy="5185955"/>
          </a:xfrm>
        </p:spPr>
        <p:txBody>
          <a:bodyPr>
            <a:normAutofit/>
          </a:bodyPr>
          <a:lstStyle/>
          <a:p>
            <a:pPr marL="0" indent="0">
              <a:lnSpc>
                <a:spcPct val="150000"/>
              </a:lnSpc>
              <a:buNone/>
            </a:pPr>
            <a:r>
              <a:rPr lang="fr-FR" dirty="0">
                <a:latin typeface="Times New Roman" panose="02020603050405020304" pitchFamily="18" charset="0"/>
                <a:cs typeface="Times New Roman" panose="02020603050405020304" pitchFamily="18" charset="0"/>
              </a:rPr>
              <a:t>Assez souvent, les particules d’or sont couvertes par des pellicules composés des oxydes de fer ou de manganèse, de galène (ZnS), d’argentine (AgS), de covelline (CuS) et quelques autres minerais. </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Le comportement de tel or dans les opérations suivantes dépend du caractère des pellicules ; celle continuent et épaisses empêche la dissolution de l’or au cours de la cyanuration. Si les revêtements sont poreux, il occupe une partie de la surface, alors dans ce cas la cyanuration est possible. Mais elle se déroule avec la plus petite vitesse.</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Lors de l’enrichissement gravimétrique le gros grain de l’or couvert par les pellicules tombe dans le concentré mais son extraction ultérieure du concentré est difficile.</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Au cours de l’enrichissement par flottation, les particules d’or revêtu de pellicule sont en règle générale flotté plus mal que celle avec les surfaces pures. Il est nécessaire de tenir compte de la présence des pellicules sur les particules d’or en cas de choix du schéma technologique de traitement des minerais</a:t>
            </a:r>
            <a:r>
              <a:rPr lang="fr-FR" dirty="0"/>
              <a:t>. </a:t>
            </a:r>
            <a:endParaRPr lang="en-US" dirty="0"/>
          </a:p>
          <a:p>
            <a:pPr marL="0" indent="0">
              <a:buNone/>
            </a:pPr>
            <a:endParaRPr lang="en-US" dirty="0"/>
          </a:p>
        </p:txBody>
      </p:sp>
    </p:spTree>
    <p:extLst>
      <p:ext uri="{BB962C8B-B14F-4D97-AF65-F5344CB8AC3E}">
        <p14:creationId xmlns:p14="http://schemas.microsoft.com/office/powerpoint/2010/main" val="31849107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54927" y="258350"/>
            <a:ext cx="5852159" cy="812804"/>
          </a:xfrm>
        </p:spPr>
        <p:txBody>
          <a:bodyPr>
            <a:normAutofit fontScale="90000"/>
          </a:bodyPr>
          <a:lstStyle/>
          <a:p>
            <a:r>
              <a:rPr lang="fr-FR" sz="3100" b="1" dirty="0">
                <a:latin typeface="Times New Roman" panose="02020603050405020304" pitchFamily="18" charset="0"/>
                <a:cs typeface="Times New Roman" panose="02020603050405020304" pitchFamily="18" charset="0"/>
              </a:rPr>
              <a:t>I-3-Méthodes d’extraction de l’or</a:t>
            </a:r>
            <a:r>
              <a:rPr lang="en-US" dirty="0"/>
              <a:t/>
            </a:r>
            <a:br>
              <a:rPr lang="en-US" dirty="0"/>
            </a:br>
            <a:endParaRPr lang="en-US" dirty="0"/>
          </a:p>
        </p:txBody>
      </p:sp>
      <p:sp>
        <p:nvSpPr>
          <p:cNvPr id="3" name="Espace réservé du contenu 2"/>
          <p:cNvSpPr>
            <a:spLocks noGrp="1"/>
          </p:cNvSpPr>
          <p:nvPr>
            <p:ph idx="1"/>
          </p:nvPr>
        </p:nvSpPr>
        <p:spPr>
          <a:xfrm>
            <a:off x="548640" y="1267097"/>
            <a:ext cx="11286309" cy="5212080"/>
          </a:xfrm>
        </p:spPr>
        <p:txBody>
          <a:bodyPr>
            <a:normAutofit/>
          </a:bodyPr>
          <a:lstStyle/>
          <a:p>
            <a:pPr marL="0" indent="0">
              <a:buNone/>
            </a:pPr>
            <a:r>
              <a:rPr lang="fr-FR" sz="1900" dirty="0">
                <a:latin typeface="Times New Roman" panose="02020603050405020304" pitchFamily="18" charset="0"/>
                <a:cs typeface="Times New Roman" panose="02020603050405020304" pitchFamily="18" charset="0"/>
              </a:rPr>
              <a:t>La plupart de l’or (environ 94%) est extrait </a:t>
            </a:r>
            <a:r>
              <a:rPr lang="fr-FR" sz="1900" dirty="0" smtClean="0">
                <a:latin typeface="Times New Roman" panose="02020603050405020304" pitchFamily="18" charset="0"/>
                <a:cs typeface="Times New Roman" panose="02020603050405020304" pitchFamily="18" charset="0"/>
              </a:rPr>
              <a:t>à partir des </a:t>
            </a:r>
            <a:r>
              <a:rPr lang="fr-FR" sz="1900" dirty="0">
                <a:latin typeface="Times New Roman" panose="02020603050405020304" pitchFamily="18" charset="0"/>
                <a:cs typeface="Times New Roman" panose="02020603050405020304" pitchFamily="18" charset="0"/>
              </a:rPr>
              <a:t>gisements primaires. La part des placers constitue à peu près 2,5% et d’environ 3,5% est extrait pendant la fonte des métaux non ferreux (production collatérale ou accessoire de l’or en qualité de sous-produit).</a:t>
            </a:r>
            <a:endParaRPr lang="en-US" sz="1900" dirty="0">
              <a:latin typeface="Times New Roman" panose="02020603050405020304" pitchFamily="18" charset="0"/>
              <a:cs typeface="Times New Roman" panose="02020603050405020304" pitchFamily="18" charset="0"/>
            </a:endParaRPr>
          </a:p>
          <a:p>
            <a:pPr marL="0" indent="0">
              <a:buNone/>
            </a:pPr>
            <a:r>
              <a:rPr lang="fr-FR" sz="1900" dirty="0">
                <a:latin typeface="Times New Roman" panose="02020603050405020304" pitchFamily="18" charset="0"/>
                <a:cs typeface="Times New Roman" panose="02020603050405020304" pitchFamily="18" charset="0"/>
              </a:rPr>
              <a:t>Cependant, dans certains pays développés la production accessoire de l’or est considérablement plus grande. Par exemple : Au Canada elle constitue 20 à 25%, aux USA 25 à 30%, donc l’élaboration de l’or à partir de divers minerais exige l’application de différents schémas </a:t>
            </a:r>
            <a:r>
              <a:rPr lang="fr-FR" sz="1900" dirty="0" smtClean="0">
                <a:latin typeface="Times New Roman" panose="02020603050405020304" pitchFamily="18" charset="0"/>
                <a:cs typeface="Times New Roman" panose="02020603050405020304" pitchFamily="18" charset="0"/>
              </a:rPr>
              <a:t>technologiques.</a:t>
            </a:r>
          </a:p>
          <a:p>
            <a:pPr marL="0" indent="0">
              <a:buNone/>
            </a:pPr>
            <a:r>
              <a:rPr lang="fr-FR" sz="1900" dirty="0" smtClean="0">
                <a:latin typeface="Times New Roman" panose="02020603050405020304" pitchFamily="18" charset="0"/>
                <a:cs typeface="Times New Roman" panose="02020603050405020304" pitchFamily="18" charset="0"/>
              </a:rPr>
              <a:t>Le </a:t>
            </a:r>
            <a:r>
              <a:rPr lang="fr-FR" sz="1900" dirty="0">
                <a:latin typeface="Times New Roman" panose="02020603050405020304" pitchFamily="18" charset="0"/>
                <a:cs typeface="Times New Roman" panose="02020603050405020304" pitchFamily="18" charset="0"/>
              </a:rPr>
              <a:t>choix de tel ou tel schéma dépend de beaucoup de facteurs parmi lesquels les principaux sont :</a:t>
            </a:r>
            <a:endParaRPr lang="en-US" sz="1900" dirty="0">
              <a:latin typeface="Times New Roman" panose="02020603050405020304" pitchFamily="18" charset="0"/>
              <a:cs typeface="Times New Roman" panose="02020603050405020304" pitchFamily="18" charset="0"/>
            </a:endParaRPr>
          </a:p>
          <a:p>
            <a:pPr lvl="0"/>
            <a:r>
              <a:rPr lang="fr-FR" sz="1900" dirty="0">
                <a:latin typeface="Times New Roman" panose="02020603050405020304" pitchFamily="18" charset="0"/>
                <a:cs typeface="Times New Roman" panose="02020603050405020304" pitchFamily="18" charset="0"/>
              </a:rPr>
              <a:t>Caractère de l’or dans le minerai et avant tout sa grosseur</a:t>
            </a:r>
            <a:endParaRPr lang="en-US" sz="1900" dirty="0">
              <a:latin typeface="Times New Roman" panose="02020603050405020304" pitchFamily="18" charset="0"/>
              <a:cs typeface="Times New Roman" panose="02020603050405020304" pitchFamily="18" charset="0"/>
            </a:endParaRPr>
          </a:p>
          <a:p>
            <a:pPr lvl="0"/>
            <a:r>
              <a:rPr lang="fr-FR" sz="1900" dirty="0">
                <a:latin typeface="Times New Roman" panose="02020603050405020304" pitchFamily="18" charset="0"/>
                <a:cs typeface="Times New Roman" panose="02020603050405020304" pitchFamily="18" charset="0"/>
              </a:rPr>
              <a:t>Composition chimique et minéralogiques du minerai</a:t>
            </a:r>
            <a:endParaRPr lang="en-US" sz="1900" dirty="0">
              <a:latin typeface="Times New Roman" panose="02020603050405020304" pitchFamily="18" charset="0"/>
              <a:cs typeface="Times New Roman" panose="02020603050405020304" pitchFamily="18" charset="0"/>
            </a:endParaRPr>
          </a:p>
          <a:p>
            <a:pPr lvl="0"/>
            <a:r>
              <a:rPr lang="fr-FR" sz="1900" dirty="0">
                <a:latin typeface="Times New Roman" panose="02020603050405020304" pitchFamily="18" charset="0"/>
                <a:cs typeface="Times New Roman" panose="02020603050405020304" pitchFamily="18" charset="0"/>
              </a:rPr>
              <a:t>Présence dans le minerai d’autres composants de valeur</a:t>
            </a:r>
            <a:endParaRPr lang="en-US" sz="1900" dirty="0">
              <a:latin typeface="Times New Roman" panose="02020603050405020304" pitchFamily="18" charset="0"/>
              <a:cs typeface="Times New Roman" panose="02020603050405020304" pitchFamily="18" charset="0"/>
            </a:endParaRPr>
          </a:p>
          <a:p>
            <a:pPr lvl="0"/>
            <a:r>
              <a:rPr lang="fr-FR" sz="1900" dirty="0">
                <a:latin typeface="Times New Roman" panose="02020603050405020304" pitchFamily="18" charset="0"/>
                <a:cs typeface="Times New Roman" panose="02020603050405020304" pitchFamily="18" charset="0"/>
              </a:rPr>
              <a:t>Présence des composants compliquant la technologie de traitement</a:t>
            </a:r>
            <a:endParaRPr lang="en-US" sz="1900"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5457663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39782" y="297538"/>
            <a:ext cx="8911687" cy="629924"/>
          </a:xfrm>
        </p:spPr>
        <p:txBody>
          <a:bodyPr>
            <a:normAutofit fontScale="90000"/>
          </a:bodyPr>
          <a:lstStyle/>
          <a:p>
            <a:r>
              <a:rPr lang="fr-FR" b="1" dirty="0">
                <a:latin typeface="Times New Roman" panose="02020603050405020304" pitchFamily="18" charset="0"/>
                <a:cs typeface="Times New Roman" panose="02020603050405020304" pitchFamily="18" charset="0"/>
              </a:rPr>
              <a:t>I-3-Méthodes d’extraction de </a:t>
            </a:r>
            <a:r>
              <a:rPr lang="fr-FR" b="1" dirty="0" smtClean="0">
                <a:latin typeface="Times New Roman" panose="02020603050405020304" pitchFamily="18" charset="0"/>
                <a:cs typeface="Times New Roman" panose="02020603050405020304" pitchFamily="18" charset="0"/>
              </a:rPr>
              <a:t>l’or (suite)</a:t>
            </a:r>
            <a:endParaRPr lang="en-US" dirty="0"/>
          </a:p>
        </p:txBody>
      </p:sp>
      <p:sp>
        <p:nvSpPr>
          <p:cNvPr id="3" name="Espace réservé du contenu 2"/>
          <p:cNvSpPr>
            <a:spLocks noGrp="1"/>
          </p:cNvSpPr>
          <p:nvPr>
            <p:ph idx="1"/>
          </p:nvPr>
        </p:nvSpPr>
        <p:spPr>
          <a:xfrm>
            <a:off x="653143" y="1476103"/>
            <a:ext cx="11099663" cy="5068387"/>
          </a:xfrm>
        </p:spPr>
        <p:txBody>
          <a:bodyPr>
            <a:normAutofit/>
          </a:bodyPr>
          <a:lstStyle/>
          <a:p>
            <a:pPr marL="0" indent="0">
              <a:buNone/>
            </a:pPr>
            <a:r>
              <a:rPr lang="fr-FR" dirty="0">
                <a:latin typeface="Times New Roman" panose="02020603050405020304" pitchFamily="18" charset="0"/>
                <a:cs typeface="Times New Roman" panose="02020603050405020304" pitchFamily="18" charset="0"/>
              </a:rPr>
              <a:t>Les opérations entrantes dans le procédé technologique de l’extraction de l’or sont :</a:t>
            </a:r>
            <a:endParaRPr lang="en-US" dirty="0">
              <a:latin typeface="Times New Roman" panose="02020603050405020304" pitchFamily="18" charset="0"/>
              <a:cs typeface="Times New Roman" panose="02020603050405020304" pitchFamily="18" charset="0"/>
            </a:endParaRPr>
          </a:p>
          <a:p>
            <a:pPr marL="0" indent="0">
              <a:buNone/>
            </a:pPr>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1)Préparation (concassage, broyage etc…)</a:t>
            </a:r>
            <a:endParaRPr lang="en-US" dirty="0">
              <a:latin typeface="Times New Roman" panose="02020603050405020304" pitchFamily="18" charset="0"/>
              <a:cs typeface="Times New Roman" panose="02020603050405020304" pitchFamily="18" charset="0"/>
            </a:endParaRPr>
          </a:p>
          <a:p>
            <a:pPr marL="0" indent="0">
              <a:buNone/>
            </a:pPr>
            <a:r>
              <a:rPr lang="fr-FR" dirty="0">
                <a:latin typeface="Times New Roman" panose="02020603050405020304" pitchFamily="18" charset="0"/>
                <a:cs typeface="Times New Roman" panose="02020603050405020304" pitchFamily="18" charset="0"/>
              </a:rPr>
              <a:t>      2) Enrichissement gravimétrique (flottation, pistonnage, cyclonage)</a:t>
            </a:r>
            <a:endParaRPr lang="en-US" dirty="0">
              <a:latin typeface="Times New Roman" panose="02020603050405020304" pitchFamily="18" charset="0"/>
              <a:cs typeface="Times New Roman" panose="02020603050405020304" pitchFamily="18" charset="0"/>
            </a:endParaRPr>
          </a:p>
          <a:p>
            <a:pPr marL="0" indent="0">
              <a:buNone/>
            </a:pPr>
            <a:r>
              <a:rPr lang="fr-FR" dirty="0">
                <a:latin typeface="Times New Roman" panose="02020603050405020304" pitchFamily="18" charset="0"/>
                <a:cs typeface="Times New Roman" panose="02020603050405020304" pitchFamily="18" charset="0"/>
              </a:rPr>
              <a:t>     3) Métallurgique (amalgamation, cyanuration, électrolyse)</a:t>
            </a:r>
            <a:endParaRPr lang="en-US" dirty="0">
              <a:latin typeface="Times New Roman" panose="02020603050405020304" pitchFamily="18" charset="0"/>
              <a:cs typeface="Times New Roman" panose="02020603050405020304" pitchFamily="18" charset="0"/>
            </a:endParaRPr>
          </a:p>
          <a:p>
            <a:pPr marL="0" indent="0">
              <a:buNone/>
            </a:pPr>
            <a:r>
              <a:rPr lang="fr-FR" dirty="0">
                <a:latin typeface="Times New Roman" panose="02020603050405020304" pitchFamily="18" charset="0"/>
                <a:cs typeface="Times New Roman" panose="02020603050405020304" pitchFamily="18" charset="0"/>
              </a:rPr>
              <a:t>Le schéma choisi doit assurer une haute extraction de l’or, l’utilisation complète de la matière première c’est-à-dire l’extraction collatérale du minerai, d’autres composantes de valeur.</a:t>
            </a:r>
            <a:endParaRPr lang="en-US" dirty="0">
              <a:latin typeface="Times New Roman" panose="02020603050405020304" pitchFamily="18" charset="0"/>
              <a:cs typeface="Times New Roman" panose="02020603050405020304" pitchFamily="18" charset="0"/>
            </a:endParaRPr>
          </a:p>
          <a:p>
            <a:pPr marL="0" indent="0">
              <a:buNone/>
            </a:pPr>
            <a:r>
              <a:rPr lang="fr-FR" dirty="0">
                <a:latin typeface="Times New Roman" panose="02020603050405020304" pitchFamily="18" charset="0"/>
                <a:cs typeface="Times New Roman" panose="02020603050405020304" pitchFamily="18" charset="0"/>
              </a:rPr>
              <a:t>Les dépenses spécifiques de ressource matérielle, énergétique et de main d’œuvre minimale du milieu ambiant par les déchets de fabrication doivent être pris en compte. </a:t>
            </a:r>
            <a:endParaRPr lang="en-US" dirty="0">
              <a:latin typeface="Times New Roman" panose="02020603050405020304" pitchFamily="18" charset="0"/>
              <a:cs typeface="Times New Roman" panose="02020603050405020304" pitchFamily="18" charset="0"/>
            </a:endParaRPr>
          </a:p>
          <a:p>
            <a:pPr marL="0" indent="0">
              <a:buNone/>
            </a:pPr>
            <a:r>
              <a:rPr lang="fr-FR" dirty="0">
                <a:latin typeface="Times New Roman" panose="02020603050405020304" pitchFamily="18" charset="0"/>
                <a:cs typeface="Times New Roman" panose="02020603050405020304" pitchFamily="18" charset="0"/>
              </a:rPr>
              <a:t>La production finale des entreprises d’extraction de l’or est </a:t>
            </a:r>
            <a:r>
              <a:rPr lang="fr-FR" b="1" dirty="0">
                <a:latin typeface="Times New Roman" panose="02020603050405020304" pitchFamily="18" charset="0"/>
                <a:cs typeface="Times New Roman" panose="02020603050405020304" pitchFamily="18" charset="0"/>
              </a:rPr>
              <a:t>l’or brut</a:t>
            </a:r>
            <a:r>
              <a:rPr lang="fr-FR" dirty="0">
                <a:latin typeface="Times New Roman" panose="02020603050405020304" pitchFamily="18" charset="0"/>
                <a:cs typeface="Times New Roman" panose="02020603050405020304" pitchFamily="18" charset="0"/>
              </a:rPr>
              <a:t>, ou bien les dépôts riches en or. Le traitement ultérieur de ces produits est effectué dans les usines d’affinage spécialisé avec l’obtention de l’or et de l’argent de haute pureté.</a:t>
            </a: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38129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475359" y="415103"/>
            <a:ext cx="8911687" cy="616861"/>
          </a:xfrm>
        </p:spPr>
        <p:txBody>
          <a:bodyPr>
            <a:normAutofit/>
          </a:bodyPr>
          <a:lstStyle/>
          <a:p>
            <a:r>
              <a:rPr lang="fr-FR" sz="2800" b="1" dirty="0">
                <a:latin typeface="Times New Roman" panose="02020603050405020304" pitchFamily="18" charset="0"/>
                <a:cs typeface="Times New Roman" panose="02020603050405020304" pitchFamily="18" charset="0"/>
              </a:rPr>
              <a:t>I-3-Méthodes d’extraction de l’or (suite)</a:t>
            </a:r>
            <a:endParaRPr lang="en-US" sz="2800" dirty="0"/>
          </a:p>
        </p:txBody>
      </p:sp>
      <p:sp>
        <p:nvSpPr>
          <p:cNvPr id="3" name="Espace réservé du contenu 2"/>
          <p:cNvSpPr>
            <a:spLocks noGrp="1"/>
          </p:cNvSpPr>
          <p:nvPr>
            <p:ph idx="1"/>
          </p:nvPr>
        </p:nvSpPr>
        <p:spPr>
          <a:xfrm>
            <a:off x="496389" y="1227907"/>
            <a:ext cx="11364686" cy="5094515"/>
          </a:xfrm>
        </p:spPr>
        <p:txBody>
          <a:bodyPr>
            <a:normAutofit/>
          </a:bodyPr>
          <a:lstStyle/>
          <a:p>
            <a:pPr marL="0" indent="0">
              <a:lnSpc>
                <a:spcPct val="160000"/>
              </a:lnSpc>
              <a:buNone/>
            </a:pPr>
            <a:r>
              <a:rPr lang="fr-FR" dirty="0">
                <a:latin typeface="Times New Roman" panose="02020603050405020304" pitchFamily="18" charset="0"/>
                <a:cs typeface="Times New Roman" panose="02020603050405020304" pitchFamily="18" charset="0"/>
              </a:rPr>
              <a:t>Le traitement des minerais (appelé minéralurgie) regroupe les méthodes mises en œuvre pour séparer les minéraux ou les métaux de la roche encaissante pour permettre leur récupération et leur valorisation. Un procédé minéralurgique comporte sommairement deux étapes successives </a:t>
            </a:r>
            <a:r>
              <a:rPr lang="fr-FR" dirty="0" smtClean="0">
                <a:latin typeface="Times New Roman" panose="02020603050405020304" pitchFamily="18" charset="0"/>
                <a:cs typeface="Times New Roman" panose="02020603050405020304" pitchFamily="18" charset="0"/>
              </a:rPr>
              <a:t>:la </a:t>
            </a:r>
            <a:r>
              <a:rPr lang="fr-FR" dirty="0">
                <a:latin typeface="Times New Roman" panose="02020603050405020304" pitchFamily="18" charset="0"/>
                <a:cs typeface="Times New Roman" panose="02020603050405020304" pitchFamily="18" charset="0"/>
              </a:rPr>
              <a:t>comminution (ou fragmentation) : elle se décompose en deux stades, une opération de concassage suivie d’un broyage plus ou moins fin du minerai ; ces deux opérations s’effectuent en plusieurs étapes, au travers de criblages intermédiaires visant, selon le cas, à éliminer une partie (stérile) du minerai ou à recycler vers l’amont les plus grosses </a:t>
            </a:r>
            <a:r>
              <a:rPr lang="fr-FR" dirty="0" smtClean="0">
                <a:latin typeface="Times New Roman" panose="02020603050405020304" pitchFamily="18" charset="0"/>
                <a:cs typeface="Times New Roman" panose="02020603050405020304" pitchFamily="18" charset="0"/>
              </a:rPr>
              <a:t>particules ; la </a:t>
            </a:r>
            <a:r>
              <a:rPr lang="fr-FR" dirty="0">
                <a:latin typeface="Times New Roman" panose="02020603050405020304" pitchFamily="18" charset="0"/>
                <a:cs typeface="Times New Roman" panose="02020603050405020304" pitchFamily="18" charset="0"/>
              </a:rPr>
              <a:t>séparation proprement dite, visant à dissocier les phases minérales valorisables de la roche encaissante stérile ; on peut utiliser des méthodes exclusivement physiques (magnétiques, gravimétriques, optiques, électrostatiques, etc.), physico-chimiques (flottation), biochimiques (action de bactéries) ou chimiques (cyanuration). Le concentré obtenu fait souvent l’objet d’un conditionnement final avant d’être envoyé vers la </a:t>
            </a:r>
            <a:r>
              <a:rPr lang="fr-FR" dirty="0" smtClean="0">
                <a:latin typeface="Times New Roman" panose="02020603050405020304" pitchFamily="18" charset="0"/>
                <a:cs typeface="Times New Roman" panose="02020603050405020304" pitchFamily="18" charset="0"/>
              </a:rPr>
              <a:t>métallurgie.</a:t>
            </a:r>
            <a:r>
              <a:rPr lang="fr-FR"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42458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2790" y="310602"/>
            <a:ext cx="8911687" cy="747490"/>
          </a:xfrm>
        </p:spPr>
        <p:txBody>
          <a:bodyPr>
            <a:normAutofit/>
          </a:bodyPr>
          <a:lstStyle/>
          <a:p>
            <a:pPr algn="ctr"/>
            <a:r>
              <a:rPr lang="fr-FR" sz="2400" dirty="0" smtClean="0">
                <a:solidFill>
                  <a:srgbClr val="7030A0"/>
                </a:solidFill>
                <a:latin typeface="Times New Roman" panose="02020603050405020304" pitchFamily="18" charset="0"/>
                <a:cs typeface="Times New Roman" panose="02020603050405020304" pitchFamily="18" charset="0"/>
              </a:rPr>
              <a:t>PLAN DE PRESENTATION</a:t>
            </a:r>
            <a:endParaRPr lang="en-US" sz="2400" dirty="0">
              <a:solidFill>
                <a:srgbClr val="7030A0"/>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822958" y="1058092"/>
            <a:ext cx="11155681" cy="4545874"/>
          </a:xfrm>
        </p:spPr>
        <p:txBody>
          <a:bodyPr>
            <a:normAutofit fontScale="25000" lnSpcReduction="20000"/>
          </a:bodyPr>
          <a:lstStyle/>
          <a:p>
            <a:r>
              <a:rPr lang="fr-FR" sz="7200" dirty="0">
                <a:latin typeface="Times New Roman" panose="02020603050405020304" pitchFamily="18" charset="0"/>
                <a:cs typeface="Times New Roman" panose="02020603050405020304" pitchFamily="18" charset="0"/>
              </a:rPr>
              <a:t>ChapI : Généralités sur les métaux précieux.</a:t>
            </a:r>
            <a:endParaRPr lang="en-US" sz="7200" dirty="0">
              <a:latin typeface="Times New Roman" panose="02020603050405020304" pitchFamily="18" charset="0"/>
              <a:cs typeface="Times New Roman" panose="02020603050405020304" pitchFamily="18" charset="0"/>
            </a:endParaRPr>
          </a:p>
          <a:p>
            <a:r>
              <a:rPr lang="fr-FR" sz="7200" dirty="0">
                <a:latin typeface="Times New Roman" panose="02020603050405020304" pitchFamily="18" charset="0"/>
                <a:cs typeface="Times New Roman" panose="02020603050405020304" pitchFamily="18" charset="0"/>
              </a:rPr>
              <a:t>Généralité</a:t>
            </a:r>
            <a:endParaRPr lang="en-US" sz="7200" dirty="0">
              <a:latin typeface="Times New Roman" panose="02020603050405020304" pitchFamily="18" charset="0"/>
              <a:cs typeface="Times New Roman" panose="02020603050405020304" pitchFamily="18" charset="0"/>
            </a:endParaRPr>
          </a:p>
          <a:p>
            <a:r>
              <a:rPr lang="fr-FR" sz="7200" dirty="0">
                <a:latin typeface="Times New Roman" panose="02020603050405020304" pitchFamily="18" charset="0"/>
                <a:cs typeface="Times New Roman" panose="02020603050405020304" pitchFamily="18" charset="0"/>
              </a:rPr>
              <a:t>I-1-Propriétés physico-chimiques de l’or </a:t>
            </a:r>
            <a:endParaRPr lang="en-US" sz="7200" dirty="0">
              <a:latin typeface="Times New Roman" panose="02020603050405020304" pitchFamily="18" charset="0"/>
              <a:cs typeface="Times New Roman" panose="02020603050405020304" pitchFamily="18" charset="0"/>
            </a:endParaRPr>
          </a:p>
          <a:p>
            <a:r>
              <a:rPr lang="fr-FR" sz="7200" dirty="0">
                <a:latin typeface="Times New Roman" panose="02020603050405020304" pitchFamily="18" charset="0"/>
                <a:cs typeface="Times New Roman" panose="02020603050405020304" pitchFamily="18" charset="0"/>
              </a:rPr>
              <a:t>I-2-Minéraux et Minerais de l’or  </a:t>
            </a:r>
            <a:endParaRPr lang="en-US" sz="7200" dirty="0">
              <a:latin typeface="Times New Roman" panose="02020603050405020304" pitchFamily="18" charset="0"/>
              <a:cs typeface="Times New Roman" panose="02020603050405020304" pitchFamily="18" charset="0"/>
            </a:endParaRPr>
          </a:p>
          <a:p>
            <a:r>
              <a:rPr lang="fr-FR" sz="7200" dirty="0">
                <a:latin typeface="Times New Roman" panose="02020603050405020304" pitchFamily="18" charset="0"/>
                <a:cs typeface="Times New Roman" panose="02020603050405020304" pitchFamily="18" charset="0"/>
              </a:rPr>
              <a:t>Minerais de </a:t>
            </a:r>
            <a:r>
              <a:rPr lang="fr-FR" sz="7200" dirty="0" smtClean="0">
                <a:latin typeface="Times New Roman" panose="02020603050405020304" pitchFamily="18" charset="0"/>
                <a:cs typeface="Times New Roman" panose="02020603050405020304" pitchFamily="18" charset="0"/>
              </a:rPr>
              <a:t>l’or</a:t>
            </a:r>
          </a:p>
          <a:p>
            <a:r>
              <a:rPr lang="fr-FR" sz="7200" dirty="0">
                <a:latin typeface="Times New Roman" panose="02020603050405020304" pitchFamily="18" charset="0"/>
                <a:cs typeface="Times New Roman" panose="02020603050405020304" pitchFamily="18" charset="0"/>
              </a:rPr>
              <a:t>I-Sables alluvionnaires ou d’alluvions </a:t>
            </a:r>
            <a:endParaRPr lang="en-US" sz="7200" dirty="0">
              <a:latin typeface="Times New Roman" panose="02020603050405020304" pitchFamily="18" charset="0"/>
              <a:cs typeface="Times New Roman" panose="02020603050405020304" pitchFamily="18" charset="0"/>
            </a:endParaRPr>
          </a:p>
          <a:p>
            <a:r>
              <a:rPr lang="fr-FR" sz="7200" dirty="0">
                <a:latin typeface="Times New Roman" panose="02020603050405020304" pitchFamily="18" charset="0"/>
                <a:cs typeface="Times New Roman" panose="02020603050405020304" pitchFamily="18" charset="0"/>
              </a:rPr>
              <a:t>II-Déluvionnaires ou déluvions </a:t>
            </a:r>
            <a:endParaRPr lang="en-US" sz="7200" dirty="0">
              <a:latin typeface="Times New Roman" panose="02020603050405020304" pitchFamily="18" charset="0"/>
              <a:cs typeface="Times New Roman" panose="02020603050405020304" pitchFamily="18" charset="0"/>
            </a:endParaRPr>
          </a:p>
          <a:p>
            <a:r>
              <a:rPr lang="fr-FR" sz="7200" dirty="0">
                <a:latin typeface="Times New Roman" panose="02020603050405020304" pitchFamily="18" charset="0"/>
                <a:cs typeface="Times New Roman" panose="02020603050405020304" pitchFamily="18" charset="0"/>
              </a:rPr>
              <a:t>I-3-Méthodes d’extraction de l’or</a:t>
            </a:r>
            <a:endParaRPr lang="en-US" sz="7200" dirty="0">
              <a:latin typeface="Times New Roman" panose="02020603050405020304" pitchFamily="18" charset="0"/>
              <a:cs typeface="Times New Roman" panose="02020603050405020304" pitchFamily="18" charset="0"/>
            </a:endParaRPr>
          </a:p>
          <a:p>
            <a:r>
              <a:rPr lang="fr-FR" sz="7200" dirty="0">
                <a:latin typeface="Times New Roman" panose="02020603050405020304" pitchFamily="18" charset="0"/>
                <a:cs typeface="Times New Roman" panose="02020603050405020304" pitchFamily="18" charset="0"/>
              </a:rPr>
              <a:t>Chapitre II : Amalgamation</a:t>
            </a:r>
            <a:endParaRPr lang="en-US" sz="7200" dirty="0">
              <a:latin typeface="Times New Roman" panose="02020603050405020304" pitchFamily="18" charset="0"/>
              <a:cs typeface="Times New Roman" panose="02020603050405020304" pitchFamily="18" charset="0"/>
            </a:endParaRPr>
          </a:p>
          <a:p>
            <a:r>
              <a:rPr lang="fr-FR" sz="7200" dirty="0">
                <a:latin typeface="Times New Roman" panose="02020603050405020304" pitchFamily="18" charset="0"/>
                <a:cs typeface="Times New Roman" panose="02020603050405020304" pitchFamily="18" charset="0"/>
              </a:rPr>
              <a:t>II-1-PRINCIPE DU PROCEDE</a:t>
            </a:r>
            <a:endParaRPr lang="en-US" sz="7200" dirty="0">
              <a:latin typeface="Times New Roman" panose="02020603050405020304" pitchFamily="18" charset="0"/>
              <a:cs typeface="Times New Roman" panose="02020603050405020304" pitchFamily="18" charset="0"/>
            </a:endParaRPr>
          </a:p>
          <a:p>
            <a:r>
              <a:rPr lang="fr-FR" sz="7200" dirty="0" smtClean="0">
                <a:latin typeface="Times New Roman" panose="02020603050405020304" pitchFamily="18" charset="0"/>
                <a:cs typeface="Times New Roman" panose="02020603050405020304" pitchFamily="18" charset="0"/>
              </a:rPr>
              <a:t>II-2-Methodes d’amalgamation</a:t>
            </a:r>
            <a:endParaRPr lang="en-US" sz="7200" dirty="0" smtClean="0">
              <a:latin typeface="Times New Roman" panose="02020603050405020304" pitchFamily="18" charset="0"/>
              <a:cs typeface="Times New Roman" panose="02020603050405020304" pitchFamily="18" charset="0"/>
            </a:endParaRPr>
          </a:p>
          <a:p>
            <a:r>
              <a:rPr lang="fr-FR" sz="7200" dirty="0" smtClean="0">
                <a:latin typeface="Times New Roman" panose="02020603050405020304" pitchFamily="18" charset="0"/>
                <a:cs typeface="Times New Roman" panose="02020603050405020304" pitchFamily="18" charset="0"/>
              </a:rPr>
              <a:t>II-3-Traitement </a:t>
            </a:r>
            <a:r>
              <a:rPr lang="fr-FR" sz="7200" dirty="0">
                <a:latin typeface="Times New Roman" panose="02020603050405020304" pitchFamily="18" charset="0"/>
                <a:cs typeface="Times New Roman" panose="02020603050405020304" pitchFamily="18" charset="0"/>
              </a:rPr>
              <a:t>de l’amalgame</a:t>
            </a:r>
            <a:endParaRPr lang="en-US" sz="7200" dirty="0">
              <a:latin typeface="Times New Roman" panose="02020603050405020304" pitchFamily="18" charset="0"/>
              <a:cs typeface="Times New Roman" panose="02020603050405020304" pitchFamily="18" charset="0"/>
            </a:endParaRPr>
          </a:p>
          <a:p>
            <a:r>
              <a:rPr lang="fr-FR" sz="7200" dirty="0" smtClean="0">
                <a:latin typeface="Times New Roman" panose="02020603050405020304" pitchFamily="18" charset="0"/>
                <a:cs typeface="Times New Roman" panose="02020603050405020304" pitchFamily="18" charset="0"/>
              </a:rPr>
              <a:t>Emploi d’amalgamation dans les schémas de fabriques de récupération de l’or </a:t>
            </a:r>
            <a:endParaRPr lang="en-US" sz="7200" dirty="0">
              <a:latin typeface="Times New Roman" panose="02020603050405020304" pitchFamily="18" charset="0"/>
              <a:cs typeface="Times New Roman" panose="02020603050405020304" pitchFamily="18" charset="0"/>
            </a:endParaRPr>
          </a:p>
          <a:p>
            <a:endParaRPr lang="en-US" dirty="0"/>
          </a:p>
          <a:p>
            <a:pPr marL="0" indent="0">
              <a:buNone/>
            </a:pPr>
            <a:endParaRPr lang="en-US" dirty="0"/>
          </a:p>
          <a:p>
            <a:endParaRPr lang="en-US" dirty="0"/>
          </a:p>
        </p:txBody>
      </p:sp>
    </p:spTree>
    <p:extLst>
      <p:ext uri="{BB962C8B-B14F-4D97-AF65-F5344CB8AC3E}">
        <p14:creationId xmlns:p14="http://schemas.microsoft.com/office/powerpoint/2010/main" val="38325451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43393" y="258350"/>
            <a:ext cx="8911687" cy="669113"/>
          </a:xfrm>
        </p:spPr>
        <p:txBody>
          <a:bodyPr/>
          <a:lstStyle/>
          <a:p>
            <a:r>
              <a:rPr lang="fr-FR" b="1" dirty="0">
                <a:latin typeface="Times New Roman" panose="02020603050405020304" pitchFamily="18" charset="0"/>
                <a:cs typeface="Times New Roman" panose="02020603050405020304" pitchFamily="18" charset="0"/>
              </a:rPr>
              <a:t>I-3-Méthodes d’extraction de l’or (suite)</a:t>
            </a:r>
            <a:endParaRPr lang="en-US" dirty="0"/>
          </a:p>
        </p:txBody>
      </p:sp>
      <p:sp>
        <p:nvSpPr>
          <p:cNvPr id="3" name="Espace réservé du contenu 2"/>
          <p:cNvSpPr>
            <a:spLocks noGrp="1"/>
          </p:cNvSpPr>
          <p:nvPr>
            <p:ph idx="1"/>
          </p:nvPr>
        </p:nvSpPr>
        <p:spPr>
          <a:xfrm>
            <a:off x="496388" y="1254034"/>
            <a:ext cx="11508377" cy="5799907"/>
          </a:xfrm>
        </p:spPr>
        <p:txBody>
          <a:bodyPr>
            <a:normAutofit/>
          </a:bodyPr>
          <a:lstStyle/>
          <a:p>
            <a:pPr marL="0" indent="0">
              <a:lnSpc>
                <a:spcPct val="150000"/>
              </a:lnSpc>
              <a:buNone/>
            </a:pPr>
            <a:r>
              <a:rPr lang="fr-FR" dirty="0">
                <a:latin typeface="Times New Roman" panose="02020603050405020304" pitchFamily="18" charset="0"/>
                <a:cs typeface="Times New Roman" panose="02020603050405020304" pitchFamily="18" charset="0"/>
              </a:rPr>
              <a:t>Le cas particulier des minerais </a:t>
            </a:r>
            <a:r>
              <a:rPr lang="fr-FR" dirty="0" smtClean="0">
                <a:latin typeface="Times New Roman" panose="02020603050405020304" pitchFamily="18" charset="0"/>
                <a:cs typeface="Times New Roman" panose="02020603050405020304" pitchFamily="18" charset="0"/>
              </a:rPr>
              <a:t>d’or, cet </a:t>
            </a:r>
            <a:r>
              <a:rPr lang="fr-FR" dirty="0">
                <a:latin typeface="Times New Roman" panose="02020603050405020304" pitchFamily="18" charset="0"/>
                <a:cs typeface="Times New Roman" panose="02020603050405020304" pitchFamily="18" charset="0"/>
              </a:rPr>
              <a:t>article étant consacré aux minerais d’or, nous ne présenterons ici que les types de traitements applicables à ces minerais. Lorsqu’il se présente sous forme native (le plus souvent le cas), l’or est quasi pur. Mais il peut être disséminé sous forme de particules de plus ou moins grandes dimensions (de quelques microns à quelques millimètres) dans la roche ou être un accompagnateur d’autres types de minerais (minerais d’arsenic, de cuivre, d’antimoine…). Le choix des procédés de traitement dépendra du fait que l’or est ou non libre, sa granulométrie a aussi une incidence.</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Le minerai extrait représente de gros morceau jusqu’à 500mm et même plus, alors avant tout on procède au concassage et broyage. La tâche principale de ces opérations est d’ouvrir partiellement ou complètement les grains de minéraux porteurs et surtout les particules d’or natif et de mettre le minerai à une condition pour que les procédées d’enrichissement et hydrométallurgiques se déroulent favorablement.</a:t>
            </a:r>
            <a:endParaRPr lang="en-US" dirty="0">
              <a:latin typeface="Times New Roman" panose="02020603050405020304" pitchFamily="18" charset="0"/>
              <a:cs typeface="Times New Roman" panose="02020603050405020304" pitchFamily="18" charset="0"/>
            </a:endParaRPr>
          </a:p>
          <a:p>
            <a:pPr marL="0" indent="0">
              <a:lnSpc>
                <a:spcPct val="160000"/>
              </a:lnSpc>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4156378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44285" y="415104"/>
            <a:ext cx="8911687" cy="721364"/>
          </a:xfrm>
        </p:spPr>
        <p:txBody>
          <a:bodyPr/>
          <a:lstStyle/>
          <a:p>
            <a:r>
              <a:rPr lang="fr-FR" b="1" dirty="0">
                <a:latin typeface="Times New Roman" panose="02020603050405020304" pitchFamily="18" charset="0"/>
                <a:cs typeface="Times New Roman" panose="02020603050405020304" pitchFamily="18" charset="0"/>
              </a:rPr>
              <a:t>I-3-Méthodes d’extraction de l’or (suite)</a:t>
            </a:r>
            <a:endParaRPr lang="en-US" dirty="0"/>
          </a:p>
        </p:txBody>
      </p:sp>
      <p:sp>
        <p:nvSpPr>
          <p:cNvPr id="3" name="Espace réservé du contenu 2"/>
          <p:cNvSpPr>
            <a:spLocks noGrp="1"/>
          </p:cNvSpPr>
          <p:nvPr>
            <p:ph idx="1"/>
          </p:nvPr>
        </p:nvSpPr>
        <p:spPr>
          <a:xfrm>
            <a:off x="574765" y="1467395"/>
            <a:ext cx="10786155" cy="4946468"/>
          </a:xfrm>
        </p:spPr>
        <p:txBody>
          <a:bodyPr/>
          <a:lstStyle/>
          <a:p>
            <a:pPr marL="0" indent="0">
              <a:lnSpc>
                <a:spcPct val="150000"/>
              </a:lnSpc>
              <a:buNone/>
            </a:pPr>
            <a:r>
              <a:rPr lang="fr-FR" dirty="0">
                <a:latin typeface="Times New Roman" panose="02020603050405020304" pitchFamily="18" charset="0"/>
                <a:cs typeface="Times New Roman" panose="02020603050405020304" pitchFamily="18" charset="0"/>
              </a:rPr>
              <a:t>Ce pendant le broyage des minerais aurifères dans les broyeurs avec les corps broyant en acier est lié à l’usure (</a:t>
            </a:r>
            <a:r>
              <a:rPr lang="fr-FR" b="1" dirty="0">
                <a:latin typeface="Times New Roman" panose="02020603050405020304" pitchFamily="18" charset="0"/>
                <a:cs typeface="Times New Roman" panose="02020603050405020304" pitchFamily="18" charset="0"/>
              </a:rPr>
              <a:t>de 0,5 à 4kg/t de minerai</a:t>
            </a:r>
            <a:r>
              <a:rPr lang="fr-FR" dirty="0">
                <a:latin typeface="Times New Roman" panose="02020603050405020304" pitchFamily="18" charset="0"/>
                <a:cs typeface="Times New Roman" panose="02020603050405020304" pitchFamily="18" charset="0"/>
              </a:rPr>
              <a:t>) du métal de base (Fe) et à la perte des particules de l’or avec le Fe dispersé. C’est pourquoi dans certains pays est employé le broyage autogène (République Sud-Africaine ; Ex-URSS ; Canada) où en qualité des corps broyant sont utilisés des blocs (galets) du minerai lui-même, du broyeur « Aérofol » il permet d’augmenter l’extraction de l’or en moyenne </a:t>
            </a:r>
            <a:r>
              <a:rPr lang="fr-FR" b="1" dirty="0">
                <a:latin typeface="Times New Roman" panose="02020603050405020304" pitchFamily="18" charset="0"/>
                <a:cs typeface="Times New Roman" panose="02020603050405020304" pitchFamily="18" charset="0"/>
              </a:rPr>
              <a:t>1,5-2%. </a:t>
            </a:r>
            <a:r>
              <a:rPr lang="fr-FR" dirty="0">
                <a:latin typeface="Times New Roman" panose="02020603050405020304" pitchFamily="18" charset="0"/>
                <a:cs typeface="Times New Roman" panose="02020603050405020304" pitchFamily="18" charset="0"/>
              </a:rPr>
              <a:t>Les minerais concassés et broyer sont envoyés au traitement gravimétrique par différents procédés.</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88625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63041" y="624110"/>
            <a:ext cx="7772400" cy="943433"/>
          </a:xfrm>
        </p:spPr>
        <p:txBody>
          <a:bodyPr>
            <a:normAutofit fontScale="90000"/>
          </a:bodyPr>
          <a:lstStyle/>
          <a:p>
            <a:r>
              <a:rPr lang="fr-FR" dirty="0"/>
              <a:t>PHOTOS DE QUELQUES EQUIPEMENTS GRAVIMETRIQUES</a:t>
            </a:r>
            <a:r>
              <a:rPr lang="en-US" dirty="0"/>
              <a:t/>
            </a:r>
            <a:br>
              <a:rPr lang="en-US" dirty="0"/>
            </a:br>
            <a:endParaRPr lang="en-US" dirty="0"/>
          </a:p>
        </p:txBody>
      </p:sp>
      <p:pic>
        <p:nvPicPr>
          <p:cNvPr id="4" name="Espace réservé du contenu 3" descr="C:\Users\HP\Desktop\SHEMA ORP.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97281" y="1658983"/>
            <a:ext cx="10685416" cy="4963885"/>
          </a:xfrm>
          <a:prstGeom prst="rect">
            <a:avLst/>
          </a:prstGeom>
          <a:noFill/>
          <a:ln>
            <a:noFill/>
          </a:ln>
        </p:spPr>
      </p:pic>
    </p:spTree>
    <p:extLst>
      <p:ext uri="{BB962C8B-B14F-4D97-AF65-F5344CB8AC3E}">
        <p14:creationId xmlns:p14="http://schemas.microsoft.com/office/powerpoint/2010/main" val="80792963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9703" y="310602"/>
            <a:ext cx="4826778" cy="564609"/>
          </a:xfrm>
        </p:spPr>
        <p:txBody>
          <a:bodyPr>
            <a:noAutofit/>
          </a:bodyPr>
          <a:lstStyle/>
          <a:p>
            <a:pPr algn="ctr"/>
            <a:r>
              <a:rPr lang="fr-FR" sz="2800" b="1" dirty="0">
                <a:latin typeface="Times New Roman" panose="02020603050405020304" pitchFamily="18" charset="0"/>
                <a:cs typeface="Times New Roman" panose="02020603050405020304" pitchFamily="18" charset="0"/>
              </a:rPr>
              <a:t>Chapitre II : Amalgamation</a:t>
            </a:r>
            <a:r>
              <a:rPr lang="en-US" sz="2800" dirty="0"/>
              <a:t/>
            </a:r>
            <a:br>
              <a:rPr lang="en-US" sz="2800" dirty="0"/>
            </a:br>
            <a:endParaRPr lang="en-US" sz="2800" dirty="0"/>
          </a:p>
        </p:txBody>
      </p:sp>
      <p:sp>
        <p:nvSpPr>
          <p:cNvPr id="3" name="Espace réservé du contenu 2"/>
          <p:cNvSpPr>
            <a:spLocks noGrp="1"/>
          </p:cNvSpPr>
          <p:nvPr>
            <p:ph idx="1"/>
          </p:nvPr>
        </p:nvSpPr>
        <p:spPr>
          <a:xfrm>
            <a:off x="226424" y="822959"/>
            <a:ext cx="11800114" cy="5886995"/>
          </a:xfrm>
        </p:spPr>
        <p:txBody>
          <a:bodyPr>
            <a:normAutofit/>
          </a:bodyPr>
          <a:lstStyle/>
          <a:p>
            <a:pPr marL="0" indent="0">
              <a:lnSpc>
                <a:spcPct val="150000"/>
              </a:lnSpc>
              <a:buNone/>
            </a:pPr>
            <a:r>
              <a:rPr lang="fr-FR" sz="1700" dirty="0">
                <a:latin typeface="Times New Roman" panose="02020603050405020304" pitchFamily="18" charset="0"/>
                <a:cs typeface="Times New Roman" panose="02020603050405020304" pitchFamily="18" charset="0"/>
              </a:rPr>
              <a:t>L’amalgamation est un procédé qui permet d’extraire à l’aide du mercure l’or et l’argent de leur gangue. Le mercure (Hg, du grec hydor-l ’eau et argyros-argent : hydrargyrum ; en latin Mercurius d’après la mythologie des romains : dieu du commerce et des voyageurs identifiés à l’hermès des Grecs) est un métal blanc brillant de densité </a:t>
            </a:r>
            <a:r>
              <a:rPr lang="fr-FR" sz="1700" b="1" dirty="0">
                <a:latin typeface="Times New Roman" panose="02020603050405020304" pitchFamily="18" charset="0"/>
                <a:cs typeface="Times New Roman" panose="02020603050405020304" pitchFamily="18" charset="0"/>
              </a:rPr>
              <a:t>1350 kg/m</a:t>
            </a:r>
            <a:r>
              <a:rPr lang="fr-FR" sz="1700" b="1" baseline="30000" dirty="0">
                <a:latin typeface="Times New Roman" panose="02020603050405020304" pitchFamily="18" charset="0"/>
                <a:cs typeface="Times New Roman" panose="02020603050405020304" pitchFamily="18" charset="0"/>
              </a:rPr>
              <a:t>3</a:t>
            </a:r>
            <a:r>
              <a:rPr lang="fr-FR" sz="1700" dirty="0">
                <a:latin typeface="Times New Roman" panose="02020603050405020304" pitchFamily="18" charset="0"/>
                <a:cs typeface="Times New Roman" panose="02020603050405020304" pitchFamily="18" charset="0"/>
              </a:rPr>
              <a:t>(</a:t>
            </a:r>
            <a:r>
              <a:rPr lang="fr-FR" sz="1700" b="1" dirty="0">
                <a:latin typeface="Times New Roman" panose="02020603050405020304" pitchFamily="18" charset="0"/>
                <a:cs typeface="Times New Roman" panose="02020603050405020304" pitchFamily="18" charset="0"/>
              </a:rPr>
              <a:t>13,6t/ m</a:t>
            </a:r>
            <a:r>
              <a:rPr lang="fr-FR" sz="1700" b="1" baseline="30000" dirty="0">
                <a:latin typeface="Times New Roman" panose="02020603050405020304" pitchFamily="18" charset="0"/>
                <a:cs typeface="Times New Roman" panose="02020603050405020304" pitchFamily="18" charset="0"/>
              </a:rPr>
              <a:t>3</a:t>
            </a:r>
            <a:r>
              <a:rPr lang="fr-FR" sz="1700" dirty="0">
                <a:latin typeface="Times New Roman" panose="02020603050405020304" pitchFamily="18" charset="0"/>
                <a:cs typeface="Times New Roman" panose="02020603050405020304" pitchFamily="18" charset="0"/>
              </a:rPr>
              <a:t>), liquide à la température ordinaire qui se solidifie à </a:t>
            </a:r>
            <a:r>
              <a:rPr lang="fr-FR" sz="1700" b="1" dirty="0">
                <a:latin typeface="Times New Roman" panose="02020603050405020304" pitchFamily="18" charset="0"/>
                <a:cs typeface="Times New Roman" panose="02020603050405020304" pitchFamily="18" charset="0"/>
              </a:rPr>
              <a:t>-38,97°C </a:t>
            </a:r>
            <a:r>
              <a:rPr lang="fr-FR" sz="1700" dirty="0">
                <a:latin typeface="Times New Roman" panose="02020603050405020304" pitchFamily="18" charset="0"/>
                <a:cs typeface="Times New Roman" panose="02020603050405020304" pitchFamily="18" charset="0"/>
              </a:rPr>
              <a:t>et bout à </a:t>
            </a:r>
            <a:r>
              <a:rPr lang="fr-FR" sz="1700" b="1" dirty="0">
                <a:latin typeface="Times New Roman" panose="02020603050405020304" pitchFamily="18" charset="0"/>
                <a:cs typeface="Times New Roman" panose="02020603050405020304" pitchFamily="18" charset="0"/>
              </a:rPr>
              <a:t>356,58°C</a:t>
            </a:r>
            <a:r>
              <a:rPr lang="fr-FR" sz="1700" dirty="0">
                <a:latin typeface="Times New Roman" panose="02020603050405020304" pitchFamily="18" charset="0"/>
                <a:cs typeface="Times New Roman" panose="02020603050405020304" pitchFamily="18" charset="0"/>
              </a:rPr>
              <a:t>(</a:t>
            </a:r>
            <a:r>
              <a:rPr lang="fr-FR" sz="1700" b="1" dirty="0">
                <a:latin typeface="Times New Roman" panose="02020603050405020304" pitchFamily="18" charset="0"/>
                <a:cs typeface="Times New Roman" panose="02020603050405020304" pitchFamily="18" charset="0"/>
              </a:rPr>
              <a:t>436°C</a:t>
            </a:r>
            <a:r>
              <a:rPr lang="fr-FR" sz="1700" dirty="0" smtClean="0">
                <a:latin typeface="Times New Roman" panose="02020603050405020304" pitchFamily="18" charset="0"/>
                <a:cs typeface="Times New Roman" panose="02020603050405020304" pitchFamily="18" charset="0"/>
              </a:rPr>
              <a:t>).</a:t>
            </a:r>
            <a:r>
              <a:rPr lang="fr-FR" sz="1700" dirty="0">
                <a:latin typeface="Times New Roman" panose="02020603050405020304" pitchFamily="18" charset="0"/>
                <a:cs typeface="Times New Roman" panose="02020603050405020304" pitchFamily="18" charset="0"/>
              </a:rPr>
              <a:t> </a:t>
            </a:r>
            <a:r>
              <a:rPr lang="fr-FR" sz="1700" dirty="0" smtClean="0">
                <a:latin typeface="Times New Roman" panose="02020603050405020304" pitchFamily="18" charset="0"/>
                <a:cs typeface="Times New Roman" panose="02020603050405020304" pitchFamily="18" charset="0"/>
              </a:rPr>
              <a:t>La méthode d’amalgamation a commencée </a:t>
            </a:r>
            <a:r>
              <a:rPr lang="fr-FR" sz="1700" dirty="0">
                <a:latin typeface="Times New Roman" panose="02020603050405020304" pitchFamily="18" charset="0"/>
                <a:cs typeface="Times New Roman" panose="02020603050405020304" pitchFamily="18" charset="0"/>
              </a:rPr>
              <a:t>depuis fort longtemps (on estime qu’elle était employée dès le 2</a:t>
            </a:r>
            <a:r>
              <a:rPr lang="fr-FR" sz="1700" baseline="30000" dirty="0">
                <a:latin typeface="Times New Roman" panose="02020603050405020304" pitchFamily="18" charset="0"/>
                <a:cs typeface="Times New Roman" panose="02020603050405020304" pitchFamily="18" charset="0"/>
              </a:rPr>
              <a:t>ème</a:t>
            </a:r>
            <a:r>
              <a:rPr lang="fr-FR" sz="1700" dirty="0">
                <a:latin typeface="Times New Roman" panose="02020603050405020304" pitchFamily="18" charset="0"/>
                <a:cs typeface="Times New Roman" panose="02020603050405020304" pitchFamily="18" charset="0"/>
              </a:rPr>
              <a:t> millénaire avant J.C),le materiau broyé contenant l’or et l’argent est mis en contact avec le mercure </a:t>
            </a:r>
            <a:r>
              <a:rPr lang="fr-FR" sz="1700" dirty="0" smtClean="0">
                <a:latin typeface="Times New Roman" panose="02020603050405020304" pitchFamily="18" charset="0"/>
                <a:cs typeface="Times New Roman" panose="02020603050405020304" pitchFamily="18" charset="0"/>
              </a:rPr>
              <a:t>.Les particules de métaux précieux se mouillent par mercure et  elles sont collectées  en formant l’amalgame : alliage, dont l’un des composants  est le mercure( en dépendance de la proportion du mercure  et du métal précieux, l’amalgame à la température ordinaire peut être en état liquide, semi-liquide ou solide, il se forme lors du mouillage du métal par le mercure à la suite de la diffusion du mercure dans le métal.</a:t>
            </a:r>
          </a:p>
          <a:p>
            <a:pPr marL="0" indent="0">
              <a:lnSpc>
                <a:spcPct val="150000"/>
              </a:lnSpc>
              <a:buNone/>
            </a:pPr>
            <a:r>
              <a:rPr lang="fr-FR" sz="1700" dirty="0" smtClean="0">
                <a:latin typeface="Times New Roman" panose="02020603050405020304" pitchFamily="18" charset="0"/>
                <a:ea typeface="Tahoma" panose="020B0604030504040204" pitchFamily="34" charset="0"/>
                <a:cs typeface="Times New Roman" panose="02020603050405020304" pitchFamily="18" charset="0"/>
              </a:rPr>
              <a:t>Les stériles de roche contenant le fer et les métaux non-ferreux(non-précieux), ne sont pas mouillés par mercure et ils ne passent pas dans l’amalgame.</a:t>
            </a:r>
            <a:endParaRPr lang="en-US" sz="1700" dirty="0" smtClean="0">
              <a:latin typeface="Times New Roman" panose="02020603050405020304" pitchFamily="18" charset="0"/>
              <a:ea typeface="Tahoma" panose="020B0604030504040204" pitchFamily="34" charset="0"/>
              <a:cs typeface="Times New Roman" panose="02020603050405020304" pitchFamily="18" charset="0"/>
            </a:endParaRPr>
          </a:p>
          <a:p>
            <a:pPr marL="0" indent="0">
              <a:lnSpc>
                <a:spcPct val="150000"/>
              </a:lnSpc>
              <a:buNone/>
            </a:pPr>
            <a:r>
              <a:rPr lang="fr-FR" sz="1700" dirty="0" smtClean="0">
                <a:latin typeface="Times New Roman" panose="02020603050405020304" pitchFamily="18" charset="0"/>
                <a:ea typeface="Tahoma" panose="020B0604030504040204" pitchFamily="34" charset="0"/>
                <a:cs typeface="Times New Roman" panose="02020603050405020304" pitchFamily="18" charset="0"/>
              </a:rPr>
              <a:t>Ainsi, le procédé est fondé sur la capacité du mercure liquide de mouiller sélectivement l’or, l’argent avec la formation de l’amalgame dont du fait de sa grande densité, peut être facilement séparé de la gangue.</a:t>
            </a:r>
            <a:endParaRPr lang="en-US" sz="1700" dirty="0" smtClean="0">
              <a:latin typeface="Times New Roman" panose="02020603050405020304" pitchFamily="18" charset="0"/>
              <a:ea typeface="Tahoma" panose="020B0604030504040204" pitchFamily="34" charset="0"/>
              <a:cs typeface="Times New Roman" panose="02020603050405020304" pitchFamily="18" charset="0"/>
            </a:endParaRPr>
          </a:p>
          <a:p>
            <a:pPr marL="0" indent="0">
              <a:lnSpc>
                <a:spcPct val="150000"/>
              </a:lnSpc>
              <a:buNone/>
            </a:pPr>
            <a:endParaRPr lang="en-US" dirty="0" smtClean="0">
              <a:latin typeface="Times New Roman" panose="02020603050405020304" pitchFamily="18" charset="0"/>
              <a:ea typeface="Tahoma" panose="020B0604030504040204" pitchFamily="34" charset="0"/>
              <a:cs typeface="Times New Roman" panose="02020603050405020304" pitchFamily="18" charset="0"/>
            </a:endParaRPr>
          </a:p>
          <a:p>
            <a:pPr marL="0" indent="0">
              <a:lnSpc>
                <a:spcPct val="160000"/>
              </a:lnSpc>
              <a:buNone/>
            </a:pPr>
            <a:endParaRPr lang="en-US" sz="17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184584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65462" y="297538"/>
            <a:ext cx="8911687" cy="577673"/>
          </a:xfrm>
        </p:spPr>
        <p:txBody>
          <a:bodyPr>
            <a:normAutofit fontScale="90000"/>
          </a:bodyPr>
          <a:lstStyle/>
          <a:p>
            <a:pPr algn="ctr"/>
            <a:r>
              <a:rPr lang="fr-FR" b="1" dirty="0"/>
              <a:t>II-1-PRINCIPE DU PROCEDE</a:t>
            </a:r>
            <a:r>
              <a:rPr lang="en-US" dirty="0"/>
              <a:t/>
            </a:r>
            <a:br>
              <a:rPr lang="en-US" dirty="0"/>
            </a:br>
            <a:endParaRPr lang="en-US" dirty="0"/>
          </a:p>
        </p:txBody>
      </p:sp>
      <p:sp>
        <p:nvSpPr>
          <p:cNvPr id="3" name="Espace réservé du contenu 2"/>
          <p:cNvSpPr>
            <a:spLocks noGrp="1"/>
          </p:cNvSpPr>
          <p:nvPr>
            <p:ph idx="1"/>
          </p:nvPr>
        </p:nvSpPr>
        <p:spPr>
          <a:xfrm>
            <a:off x="940524" y="1515291"/>
            <a:ext cx="11103429" cy="4539622"/>
          </a:xfrm>
        </p:spPr>
        <p:txBody>
          <a:bodyPr/>
          <a:lstStyle/>
          <a:p>
            <a:pPr marL="0" indent="0">
              <a:lnSpc>
                <a:spcPct val="150000"/>
              </a:lnSpc>
              <a:buNone/>
            </a:pPr>
            <a:r>
              <a:rPr lang="fr-FR" dirty="0">
                <a:latin typeface="Times New Roman" panose="02020603050405020304" pitchFamily="18" charset="0"/>
                <a:cs typeface="Times New Roman" panose="02020603050405020304" pitchFamily="18" charset="0"/>
              </a:rPr>
              <a:t>Le procédé d’amalgamation est composé de deux stades successifs :</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1/-Mouillage de l’or et de l’argent par le mercure </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2/-Diffusion ou interaction du mercure avec l’or</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C’est le premier stade qui est déterminant. Plus la mouillabilité est mieux plus les indices d’amalgamation sont élevées.</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La mouillabilité est une manifestation de l’interaction moléculaire sur la limite du contact de trois phases : solide-liquide-gaz ; la surface liquide de partage traversant la surface solide, crée avec elle un angle de capillarité ou l’angle de contact inter facial : </a:t>
            </a:r>
            <a:r>
              <a:rPr lang="fr-FR" b="1" dirty="0">
                <a:latin typeface="Times New Roman" panose="02020603050405020304" pitchFamily="18" charset="0"/>
                <a:cs typeface="Times New Roman" panose="02020603050405020304" pitchFamily="18" charset="0"/>
              </a:rPr>
              <a:t>Ɵ</a:t>
            </a:r>
            <a:r>
              <a:rPr lang="fr-FR" dirty="0">
                <a:latin typeface="Times New Roman" panose="02020603050405020304" pitchFamily="18" charset="0"/>
                <a:cs typeface="Times New Roman" panose="02020603050405020304" pitchFamily="18" charset="0"/>
              </a:rPr>
              <a:t> (</a:t>
            </a:r>
            <a:r>
              <a:rPr lang="fr-FR" b="1" dirty="0">
                <a:latin typeface="Times New Roman" panose="02020603050405020304" pitchFamily="18" charset="0"/>
                <a:cs typeface="Times New Roman" panose="02020603050405020304" pitchFamily="18" charset="0"/>
              </a:rPr>
              <a:t>Fig1 : a et b</a:t>
            </a:r>
            <a:r>
              <a:rPr lang="fr-FR"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69004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97128" y="100148"/>
            <a:ext cx="5423021" cy="539931"/>
          </a:xfrm>
        </p:spPr>
        <p:txBody>
          <a:bodyPr>
            <a:normAutofit/>
          </a:bodyPr>
          <a:lstStyle/>
          <a:p>
            <a:r>
              <a:rPr lang="fr-FR" sz="2800" dirty="0" smtClean="0">
                <a:solidFill>
                  <a:schemeClr val="accent6">
                    <a:lumMod val="50000"/>
                  </a:schemeClr>
                </a:solidFill>
                <a:latin typeface="Times New Roman" panose="02020603050405020304" pitchFamily="18" charset="0"/>
                <a:cs typeface="Times New Roman" panose="02020603050405020304" pitchFamily="18" charset="0"/>
              </a:rPr>
              <a:t>Schéma du procédé de mouillage</a:t>
            </a:r>
            <a:endParaRPr lang="en-US" sz="2800" dirty="0">
              <a:solidFill>
                <a:schemeClr val="accent6">
                  <a:lumMod val="50000"/>
                </a:schemeClr>
              </a:solidFill>
              <a:latin typeface="Times New Roman" panose="02020603050405020304" pitchFamily="18" charset="0"/>
              <a:cs typeface="Times New Roman" panose="02020603050405020304" pitchFamily="18" charset="0"/>
            </a:endParaRPr>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46607" y="888274"/>
            <a:ext cx="8894261" cy="5290457"/>
          </a:xfrm>
        </p:spPr>
      </p:pic>
    </p:spTree>
    <p:extLst>
      <p:ext uri="{BB962C8B-B14F-4D97-AF65-F5344CB8AC3E}">
        <p14:creationId xmlns:p14="http://schemas.microsoft.com/office/powerpoint/2010/main" val="1148699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II-1-PRINCIPE DU </a:t>
            </a:r>
            <a:r>
              <a:rPr lang="fr-FR" b="1" dirty="0" smtClean="0"/>
              <a:t>PROCEDE(suite)</a:t>
            </a:r>
            <a:endParaRPr lang="en-US" dirty="0"/>
          </a:p>
        </p:txBody>
      </p:sp>
      <p:sp>
        <p:nvSpPr>
          <p:cNvPr id="3" name="Espace réservé du contenu 2"/>
          <p:cNvSpPr>
            <a:spLocks noGrp="1"/>
          </p:cNvSpPr>
          <p:nvPr>
            <p:ph idx="1"/>
          </p:nvPr>
        </p:nvSpPr>
        <p:spPr>
          <a:xfrm>
            <a:off x="679269" y="1624149"/>
            <a:ext cx="11051177" cy="5090160"/>
          </a:xfrm>
        </p:spPr>
        <p:txBody>
          <a:bodyPr>
            <a:noAutofit/>
          </a:bodyPr>
          <a:lstStyle/>
          <a:p>
            <a:pPr marL="0" indent="0">
              <a:lnSpc>
                <a:spcPct val="160000"/>
              </a:lnSpc>
              <a:buNone/>
            </a:pPr>
            <a:r>
              <a:rPr lang="fr-FR" dirty="0">
                <a:latin typeface="Times New Roman" panose="02020603050405020304" pitchFamily="18" charset="0"/>
                <a:cs typeface="Times New Roman" panose="02020603050405020304" pitchFamily="18" charset="0"/>
              </a:rPr>
              <a:t>Au fur à mesure que l’angle </a:t>
            </a:r>
            <a:r>
              <a:rPr lang="fr-FR" b="1" dirty="0">
                <a:latin typeface="Times New Roman" panose="02020603050405020304" pitchFamily="18" charset="0"/>
                <a:cs typeface="Times New Roman" panose="02020603050405020304" pitchFamily="18" charset="0"/>
              </a:rPr>
              <a:t>Ɵ </a:t>
            </a:r>
            <a:r>
              <a:rPr lang="fr-FR" dirty="0">
                <a:latin typeface="Times New Roman" panose="02020603050405020304" pitchFamily="18" charset="0"/>
                <a:cs typeface="Times New Roman" panose="02020603050405020304" pitchFamily="18" charset="0"/>
              </a:rPr>
              <a:t>dimunie la mouillabilité de la surface solide par le liquide augmente. Le mouillage se manifeste par courbure de surface libre du liquide : si le liquide mouille le solide (</a:t>
            </a:r>
            <a:r>
              <a:rPr lang="fr-FR" b="1" dirty="0">
                <a:latin typeface="Times New Roman" panose="02020603050405020304" pitchFamily="18" charset="0"/>
                <a:cs typeface="Times New Roman" panose="02020603050405020304" pitchFamily="18" charset="0"/>
              </a:rPr>
              <a:t>a</a:t>
            </a:r>
            <a:r>
              <a:rPr lang="fr-FR" dirty="0">
                <a:latin typeface="Times New Roman" panose="02020603050405020304" pitchFamily="18" charset="0"/>
                <a:cs typeface="Times New Roman" panose="02020603050405020304" pitchFamily="18" charset="0"/>
              </a:rPr>
              <a:t>), l’angle de raccordement est inférieur à </a:t>
            </a:r>
            <a:r>
              <a:rPr lang="fr-FR" b="1" dirty="0">
                <a:latin typeface="Times New Roman" panose="02020603050405020304" pitchFamily="18" charset="0"/>
                <a:cs typeface="Times New Roman" panose="02020603050405020304" pitchFamily="18" charset="0"/>
              </a:rPr>
              <a:t>90</a:t>
            </a:r>
            <a:r>
              <a:rPr lang="fr-FR" dirty="0">
                <a:latin typeface="Times New Roman" panose="02020603050405020304" pitchFamily="18" charset="0"/>
                <a:cs typeface="Times New Roman" panose="02020603050405020304" pitchFamily="18" charset="0"/>
              </a:rPr>
              <a:t>, si le liquide ne mouille pas (</a:t>
            </a:r>
            <a:r>
              <a:rPr lang="fr-FR" b="1" dirty="0">
                <a:latin typeface="Times New Roman" panose="02020603050405020304" pitchFamily="18" charset="0"/>
                <a:cs typeface="Times New Roman" panose="02020603050405020304" pitchFamily="18" charset="0"/>
              </a:rPr>
              <a:t>b</a:t>
            </a:r>
            <a:r>
              <a:rPr lang="fr-FR" dirty="0">
                <a:latin typeface="Times New Roman" panose="02020603050405020304" pitchFamily="18" charset="0"/>
                <a:cs typeface="Times New Roman" panose="02020603050405020304" pitchFamily="18" charset="0"/>
              </a:rPr>
              <a:t>), l’angle de raccordement est supérieur à </a:t>
            </a:r>
            <a:r>
              <a:rPr lang="fr-FR" b="1" dirty="0">
                <a:latin typeface="Times New Roman" panose="02020603050405020304" pitchFamily="18" charset="0"/>
                <a:cs typeface="Times New Roman" panose="02020603050405020304" pitchFamily="18" charset="0"/>
              </a:rPr>
              <a:t>90°</a:t>
            </a:r>
            <a:r>
              <a:rPr lang="fr-FR" dirty="0">
                <a:latin typeface="Times New Roman" panose="02020603050405020304" pitchFamily="18" charset="0"/>
                <a:cs typeface="Times New Roman" panose="02020603050405020304" pitchFamily="18" charset="0"/>
              </a:rPr>
              <a:t>.Les cas limite </a:t>
            </a:r>
            <a:r>
              <a:rPr lang="fr-FR" b="1" dirty="0">
                <a:latin typeface="Times New Roman" panose="02020603050405020304" pitchFamily="18" charset="0"/>
                <a:cs typeface="Times New Roman" panose="02020603050405020304" pitchFamily="18" charset="0"/>
              </a:rPr>
              <a:t>Ɵ= 0,</a:t>
            </a:r>
            <a:r>
              <a:rPr lang="fr-FR" dirty="0">
                <a:latin typeface="Times New Roman" panose="02020603050405020304" pitchFamily="18" charset="0"/>
                <a:cs typeface="Times New Roman" panose="02020603050405020304" pitchFamily="18" charset="0"/>
              </a:rPr>
              <a:t> le mouillage est complet,</a:t>
            </a:r>
            <a:r>
              <a:rPr lang="fr-FR" b="1" dirty="0">
                <a:latin typeface="Times New Roman" panose="02020603050405020304" pitchFamily="18" charset="0"/>
                <a:cs typeface="Times New Roman" panose="02020603050405020304" pitchFamily="18" charset="0"/>
              </a:rPr>
              <a:t> Ɵ= 180°, </a:t>
            </a:r>
            <a:r>
              <a:rPr lang="fr-FR" dirty="0">
                <a:latin typeface="Times New Roman" panose="02020603050405020304" pitchFamily="18" charset="0"/>
                <a:cs typeface="Times New Roman" panose="02020603050405020304" pitchFamily="18" charset="0"/>
              </a:rPr>
              <a:t>le solide est non mouillable complètement.</a:t>
            </a:r>
            <a:endParaRPr lang="en-US" dirty="0">
              <a:latin typeface="Times New Roman" panose="02020603050405020304" pitchFamily="18" charset="0"/>
              <a:cs typeface="Times New Roman" panose="02020603050405020304" pitchFamily="18" charset="0"/>
            </a:endParaRPr>
          </a:p>
          <a:p>
            <a:pPr marL="0" indent="0">
              <a:lnSpc>
                <a:spcPct val="160000"/>
              </a:lnSpc>
              <a:buNone/>
            </a:pPr>
            <a:r>
              <a:rPr lang="fr-FR" dirty="0">
                <a:latin typeface="Times New Roman" panose="02020603050405020304" pitchFamily="18" charset="0"/>
                <a:cs typeface="Times New Roman" panose="02020603050405020304" pitchFamily="18" charset="0"/>
              </a:rPr>
              <a:t>Le mouillage joue un grand rôle aussi dans d’autres procédés technologiques : flottation, broyage etc. La mouillabilité de l’or par mercure se détermine par la composition chimique de l’or(l’argent) et du mercure par l’état de leurs </a:t>
            </a:r>
            <a:r>
              <a:rPr lang="fr-FR" dirty="0" smtClean="0">
                <a:latin typeface="Times New Roman" panose="02020603050405020304" pitchFamily="18" charset="0"/>
                <a:cs typeface="Times New Roman" panose="02020603050405020304" pitchFamily="18" charset="0"/>
              </a:rPr>
              <a:t>surfaces.</a:t>
            </a:r>
          </a:p>
          <a:p>
            <a:pPr marL="0" indent="0">
              <a:lnSpc>
                <a:spcPct val="150000"/>
              </a:lnSpc>
              <a:buNone/>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488776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00594" y="284476"/>
            <a:ext cx="8911687" cy="1280890"/>
          </a:xfrm>
        </p:spPr>
        <p:txBody>
          <a:bodyPr/>
          <a:lstStyle/>
          <a:p>
            <a:r>
              <a:rPr lang="fr-FR" b="1" dirty="0"/>
              <a:t>II-1-PRINCIPE DU PROCEDE(suite)</a:t>
            </a:r>
            <a:endParaRPr lang="en-US" dirty="0"/>
          </a:p>
        </p:txBody>
      </p:sp>
      <p:sp>
        <p:nvSpPr>
          <p:cNvPr id="3" name="Espace réservé du contenu 2"/>
          <p:cNvSpPr>
            <a:spLocks noGrp="1"/>
          </p:cNvSpPr>
          <p:nvPr>
            <p:ph idx="1"/>
          </p:nvPr>
        </p:nvSpPr>
        <p:spPr>
          <a:xfrm>
            <a:off x="574766" y="1428205"/>
            <a:ext cx="11377748" cy="4410892"/>
          </a:xfrm>
        </p:spPr>
        <p:txBody>
          <a:bodyPr>
            <a:normAutofit/>
          </a:bodyPr>
          <a:lstStyle/>
          <a:p>
            <a:pPr marL="0" indent="0">
              <a:lnSpc>
                <a:spcPct val="160000"/>
              </a:lnSpc>
              <a:buNone/>
            </a:pPr>
            <a:r>
              <a:rPr lang="fr-FR" sz="1900" dirty="0">
                <a:latin typeface="Times New Roman" panose="02020603050405020304" pitchFamily="18" charset="0"/>
                <a:cs typeface="Times New Roman" panose="02020603050405020304" pitchFamily="18" charset="0"/>
              </a:rPr>
              <a:t>L’or pur se mouille par </a:t>
            </a:r>
            <a:r>
              <a:rPr lang="fr-FR" dirty="0">
                <a:latin typeface="Times New Roman" panose="02020603050405020304" pitchFamily="18" charset="0"/>
                <a:cs typeface="Times New Roman" panose="02020603050405020304" pitchFamily="18" charset="0"/>
              </a:rPr>
              <a:t>mercure plus mieux que l’or contenant des additions de l’Ag et surtout de celles du fer et des métaux non-ferreux. Cela s’explique du fait que les additions se trouvant avec l’or, formant une pellicule d’oxyde sur la surface de l’or dont provoque l’altération de la mouillabilité. Notamment à cause de cela que le mercure ne mouille pas les métaux non-précieux, parce qu’ils sont recouverts par pellicule d’oxydes. </a:t>
            </a:r>
            <a:endParaRPr lang="fr-FR" dirty="0" smtClean="0">
              <a:latin typeface="Times New Roman" panose="02020603050405020304" pitchFamily="18" charset="0"/>
              <a:cs typeface="Times New Roman" panose="02020603050405020304" pitchFamily="18" charset="0"/>
            </a:endParaRPr>
          </a:p>
          <a:p>
            <a:pPr marL="0" indent="0">
              <a:lnSpc>
                <a:spcPct val="160000"/>
              </a:lnSpc>
              <a:buNone/>
            </a:pPr>
            <a:r>
              <a:rPr lang="fr-FR" dirty="0">
                <a:latin typeface="Times New Roman" panose="02020603050405020304" pitchFamily="18" charset="0"/>
                <a:cs typeface="Times New Roman" panose="02020603050405020304" pitchFamily="18" charset="0"/>
              </a:rPr>
              <a:t>Cependant, la surface fraiche formée récemment (sans avoir le temps de s’oxyder) de ces métaux est mouillé par mercure aussi bien que l’or pur. Par exemple, si une plaque de zinc est cassée et plonger dans le mercure, alors la surface de cassure est momentanément mouillée par mercure. </a:t>
            </a:r>
            <a:endParaRPr lang="en-US" dirty="0">
              <a:latin typeface="Times New Roman" panose="02020603050405020304" pitchFamily="18" charset="0"/>
              <a:cs typeface="Times New Roman" panose="02020603050405020304" pitchFamily="18" charset="0"/>
            </a:endParaRPr>
          </a:p>
          <a:p>
            <a:pPr marL="0" indent="0">
              <a:lnSpc>
                <a:spcPct val="160000"/>
              </a:lnSpc>
              <a:buNone/>
            </a:pPr>
            <a:r>
              <a:rPr lang="fr-FR" dirty="0">
                <a:latin typeface="Times New Roman" panose="02020603050405020304" pitchFamily="18" charset="0"/>
                <a:cs typeface="Times New Roman" panose="02020603050405020304" pitchFamily="18" charset="0"/>
              </a:rPr>
              <a:t>Le mercure chimiquement pur mouille l’or plus mal que </a:t>
            </a:r>
            <a:r>
              <a:rPr lang="fr-FR" sz="1900" dirty="0">
                <a:latin typeface="Times New Roman" panose="02020603050405020304" pitchFamily="18" charset="0"/>
                <a:cs typeface="Times New Roman" panose="02020603050405020304" pitchFamily="18" charset="0"/>
              </a:rPr>
              <a:t>le mercure contenant la petite quantité (jusqu’à 0,1%) d’autres métaux. </a:t>
            </a:r>
            <a:endParaRPr lang="en-US" sz="1900"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214623969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56902" y="375915"/>
            <a:ext cx="8911687" cy="786679"/>
          </a:xfrm>
        </p:spPr>
        <p:txBody>
          <a:bodyPr/>
          <a:lstStyle/>
          <a:p>
            <a:r>
              <a:rPr lang="fr-FR" b="1" dirty="0"/>
              <a:t>II-1-PRINCIPE DU PROCEDE(suite)</a:t>
            </a:r>
            <a:endParaRPr lang="en-US" dirty="0"/>
          </a:p>
        </p:txBody>
      </p:sp>
      <p:sp>
        <p:nvSpPr>
          <p:cNvPr id="3" name="Espace réservé du contenu 2"/>
          <p:cNvSpPr>
            <a:spLocks noGrp="1"/>
          </p:cNvSpPr>
          <p:nvPr>
            <p:ph idx="1"/>
          </p:nvPr>
        </p:nvSpPr>
        <p:spPr>
          <a:xfrm>
            <a:off x="731519" y="1356360"/>
            <a:ext cx="11299372" cy="4482738"/>
          </a:xfrm>
        </p:spPr>
        <p:txBody>
          <a:bodyPr/>
          <a:lstStyle/>
          <a:p>
            <a:pPr marL="0" indent="0">
              <a:lnSpc>
                <a:spcPct val="150000"/>
              </a:lnSpc>
              <a:buNone/>
            </a:pPr>
            <a:r>
              <a:rPr lang="fr-FR" dirty="0">
                <a:latin typeface="Times New Roman" panose="02020603050405020304" pitchFamily="18" charset="0"/>
                <a:cs typeface="Times New Roman" panose="02020603050405020304" pitchFamily="18" charset="0"/>
              </a:rPr>
              <a:t>L’augmentation du contenu des métaux non-ferreux dans le mercure au-dessus de cette limite altère la mouillabilité. Dans ce cas, la diminution de la mouillabilité s’explique par la formation sur la surface du mercure des pellicules d’oxydées des métaux non-ferreux.</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L’état de surface de l’or influe aussi sur la mouillabilité de l’or par mercure. Par exemple, la surface des paillettes dénudées fraichement (étant découverte lors du broyage de matière brute) est bien mouillé par mercure. Au cas du broyage ultérieur, la surface des paillettes peut se couvrir par la couche de fines particules forgées de sulfures ou de minéraux de la gangue stérile, ce qui va brusquement diminuer la mouillabilité et les résultats du procédé d’amalgamation. C’est pourquoi le contact, dès le moment d’ouverture de l’or avec le mercure est plus efficace.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202575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50423" y="245288"/>
            <a:ext cx="8112033" cy="551546"/>
          </a:xfrm>
        </p:spPr>
        <p:txBody>
          <a:bodyPr>
            <a:normAutofit fontScale="90000"/>
          </a:bodyPr>
          <a:lstStyle/>
          <a:p>
            <a:pPr algn="ctr"/>
            <a:r>
              <a:rPr lang="fr-FR" b="1" dirty="0"/>
              <a:t>II-1-PRINCIPE DU PROCEDE(suite)</a:t>
            </a:r>
            <a:endParaRPr lang="en-US" dirty="0"/>
          </a:p>
        </p:txBody>
      </p:sp>
      <p:sp>
        <p:nvSpPr>
          <p:cNvPr id="3" name="Espace réservé du contenu 2"/>
          <p:cNvSpPr>
            <a:spLocks noGrp="1"/>
          </p:cNvSpPr>
          <p:nvPr>
            <p:ph idx="1"/>
          </p:nvPr>
        </p:nvSpPr>
        <p:spPr>
          <a:xfrm>
            <a:off x="391885" y="1162594"/>
            <a:ext cx="11612881" cy="5368834"/>
          </a:xfrm>
        </p:spPr>
        <p:txBody>
          <a:bodyPr>
            <a:normAutofit/>
          </a:bodyPr>
          <a:lstStyle/>
          <a:p>
            <a:pPr marL="0" indent="0">
              <a:lnSpc>
                <a:spcPct val="150000"/>
              </a:lnSpc>
              <a:buNone/>
            </a:pPr>
            <a:r>
              <a:rPr lang="fr-FR" dirty="0">
                <a:latin typeface="Times New Roman" panose="02020603050405020304" pitchFamily="18" charset="0"/>
                <a:cs typeface="Times New Roman" panose="02020603050405020304" pitchFamily="18" charset="0"/>
              </a:rPr>
              <a:t>A son tour, l’état de surface du mercure employé pour </a:t>
            </a:r>
            <a:r>
              <a:rPr lang="fr-FR" dirty="0" smtClean="0">
                <a:latin typeface="Times New Roman" panose="02020603050405020304" pitchFamily="18" charset="0"/>
                <a:cs typeface="Times New Roman" panose="02020603050405020304" pitchFamily="18" charset="0"/>
              </a:rPr>
              <a:t>amalgamer </a:t>
            </a:r>
            <a:r>
              <a:rPr lang="fr-FR" dirty="0">
                <a:latin typeface="Times New Roman" panose="02020603050405020304" pitchFamily="18" charset="0"/>
                <a:cs typeface="Times New Roman" panose="02020603050405020304" pitchFamily="18" charset="0"/>
              </a:rPr>
              <a:t>l’or à une grande importance pour le mouillage des particules d’or. Le mercure doit être mobile et avoir une fraiche surface brillante. Le mercure étant brisé mécaniquement en fine goutte, au cours du contact des gouttes séparés doit fusionnés rapidement dans une masse. Au cas contraire, c’est-à-dire si le mercure en se brisant facilement en petites gouttes ne fusionne pas entre elles sont appelé </a:t>
            </a:r>
            <a:r>
              <a:rPr lang="fr-FR" b="1" dirty="0">
                <a:latin typeface="Times New Roman" panose="02020603050405020304" pitchFamily="18" charset="0"/>
                <a:cs typeface="Times New Roman" panose="02020603050405020304" pitchFamily="18" charset="0"/>
              </a:rPr>
              <a:t>ponçage. </a:t>
            </a:r>
            <a:r>
              <a:rPr lang="fr-FR" dirty="0">
                <a:latin typeface="Times New Roman" panose="02020603050405020304" pitchFamily="18" charset="0"/>
                <a:cs typeface="Times New Roman" panose="02020603050405020304" pitchFamily="18" charset="0"/>
              </a:rPr>
              <a:t>Le mercure poncé mouille mal les particules d’or et il s’en porte facilement du cycle et se perd avec le déchet du traitement</a:t>
            </a:r>
            <a:r>
              <a:rPr lang="fr-FR" dirty="0" smtClean="0">
                <a:latin typeface="Times New Roman" panose="02020603050405020304" pitchFamily="18" charset="0"/>
                <a:cs typeface="Times New Roman" panose="02020603050405020304" pitchFamily="18" charset="0"/>
              </a:rPr>
              <a:t>.</a:t>
            </a:r>
          </a:p>
          <a:p>
            <a:pPr marL="0" indent="0">
              <a:lnSpc>
                <a:spcPct val="150000"/>
              </a:lnSpc>
              <a:buNone/>
            </a:pPr>
            <a:r>
              <a:rPr lang="fr-FR" dirty="0">
                <a:latin typeface="Times New Roman" panose="02020603050405020304" pitchFamily="18" charset="0"/>
                <a:ea typeface="Tahoma" panose="020B0604030504040204" pitchFamily="34" charset="0"/>
                <a:cs typeface="Times New Roman" panose="02020603050405020304" pitchFamily="18" charset="0"/>
              </a:rPr>
              <a:t>Le ponçage du mercure (transformation en une masse de petite boule dont amène à la perte du mercure et des métaux précieux) peut s’engendrer par exemple à cause de l’huile de graisse, de matière charbonneuse tombé dans la pulpe ainsi que par l’action du milieu broyant. Les sulfures broyés finement, parfois des silicates </a:t>
            </a:r>
            <a:r>
              <a:rPr lang="fr-FR" dirty="0" smtClean="0">
                <a:latin typeface="Times New Roman" panose="02020603050405020304" pitchFamily="18" charset="0"/>
                <a:ea typeface="Tahoma" panose="020B0604030504040204" pitchFamily="34" charset="0"/>
                <a:cs typeface="Times New Roman" panose="02020603050405020304" pitchFamily="18" charset="0"/>
              </a:rPr>
              <a:t>et </a:t>
            </a:r>
            <a:r>
              <a:rPr lang="fr-FR" dirty="0">
                <a:latin typeface="Times New Roman" panose="02020603050405020304" pitchFamily="18" charset="0"/>
                <a:ea typeface="Tahoma" panose="020B0604030504040204" pitchFamily="34" charset="0"/>
                <a:cs typeface="Times New Roman" panose="02020603050405020304" pitchFamily="18" charset="0"/>
              </a:rPr>
              <a:t>les quartz blindent les particules sphériques du mercure, empêchant ainsi non seulement de leurs contacts mais aussi le contact entre elles-mêmes. Pour diminuer la possibilité de ponçage, il est nécessaire d’éviter le sur broyage du matériau à </a:t>
            </a:r>
            <a:r>
              <a:rPr lang="fr-FR" dirty="0" smtClean="0">
                <a:latin typeface="Times New Roman" panose="02020603050405020304" pitchFamily="18" charset="0"/>
                <a:ea typeface="Tahoma" panose="020B0604030504040204" pitchFamily="34" charset="0"/>
                <a:cs typeface="Times New Roman" panose="02020603050405020304" pitchFamily="18" charset="0"/>
              </a:rPr>
              <a:t>amalgamer.</a:t>
            </a:r>
            <a:endParaRPr lang="en-US" dirty="0">
              <a:latin typeface="Times New Roman" panose="02020603050405020304" pitchFamily="18" charset="0"/>
              <a:ea typeface="Tahoma" panose="020B0604030504040204" pitchFamily="34" charset="0"/>
              <a:cs typeface="Times New Roman" panose="02020603050405020304" pitchFamily="18" charset="0"/>
            </a:endParaRPr>
          </a:p>
          <a:p>
            <a:pPr marL="0" indent="0">
              <a:lnSpc>
                <a:spcPct val="150000"/>
              </a:lnSpc>
              <a:buNone/>
            </a:pPr>
            <a:endParaRPr lang="en-US" dirty="0">
              <a:latin typeface="Times New Roman" panose="02020603050405020304" pitchFamily="18" charset="0"/>
              <a:cs typeface="Times New Roman" panose="02020603050405020304" pitchFamily="18" charset="0"/>
            </a:endParaRPr>
          </a:p>
          <a:p>
            <a:pPr marL="0" indent="0">
              <a:lnSpc>
                <a:spcPct val="150000"/>
              </a:lnSpc>
              <a:buNone/>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692336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dirty="0">
                <a:solidFill>
                  <a:srgbClr val="7030A0"/>
                </a:solidFill>
                <a:latin typeface="Times New Roman" panose="02020603050405020304" pitchFamily="18" charset="0"/>
                <a:cs typeface="Times New Roman" panose="02020603050405020304" pitchFamily="18" charset="0"/>
              </a:rPr>
              <a:t>PLAN DE PRESENTATION</a:t>
            </a:r>
            <a:endParaRPr lang="en-US" sz="2800" dirty="0"/>
          </a:p>
        </p:txBody>
      </p:sp>
      <p:sp>
        <p:nvSpPr>
          <p:cNvPr id="3" name="Espace réservé du contenu 2"/>
          <p:cNvSpPr>
            <a:spLocks noGrp="1"/>
          </p:cNvSpPr>
          <p:nvPr>
            <p:ph idx="1"/>
          </p:nvPr>
        </p:nvSpPr>
        <p:spPr>
          <a:xfrm>
            <a:off x="705395" y="1264554"/>
            <a:ext cx="9545183" cy="4156531"/>
          </a:xfrm>
        </p:spPr>
        <p:txBody>
          <a:bodyPr>
            <a:normAutofit fontScale="92500" lnSpcReduction="10000"/>
          </a:bodyPr>
          <a:lstStyle/>
          <a:p>
            <a:r>
              <a:rPr lang="fr-FR" sz="1900" b="1" dirty="0">
                <a:latin typeface="Times New Roman" panose="02020603050405020304" pitchFamily="18" charset="0"/>
                <a:cs typeface="Times New Roman" panose="02020603050405020304" pitchFamily="18" charset="0"/>
              </a:rPr>
              <a:t>Chapitre III : Cyanuration</a:t>
            </a:r>
            <a:endParaRPr lang="en-US" sz="1900" b="1" dirty="0">
              <a:latin typeface="Times New Roman" panose="02020603050405020304" pitchFamily="18" charset="0"/>
              <a:cs typeface="Times New Roman" panose="02020603050405020304" pitchFamily="18" charset="0"/>
            </a:endParaRPr>
          </a:p>
          <a:p>
            <a:r>
              <a:rPr lang="fr-FR" sz="1900" dirty="0">
                <a:latin typeface="Times New Roman" panose="02020603050405020304" pitchFamily="18" charset="0"/>
                <a:cs typeface="Times New Roman" panose="02020603050405020304" pitchFamily="18" charset="0"/>
              </a:rPr>
              <a:t>PRINCIPE DU PROCEDE DE CYANURATION</a:t>
            </a:r>
            <a:endParaRPr lang="en-US" sz="1900" dirty="0">
              <a:latin typeface="Times New Roman" panose="02020603050405020304" pitchFamily="18" charset="0"/>
              <a:cs typeface="Times New Roman" panose="02020603050405020304" pitchFamily="18" charset="0"/>
            </a:endParaRPr>
          </a:p>
          <a:p>
            <a:r>
              <a:rPr lang="fr-FR" sz="1900" dirty="0">
                <a:latin typeface="Times New Roman" panose="02020603050405020304" pitchFamily="18" charset="0"/>
                <a:cs typeface="Times New Roman" panose="02020603050405020304" pitchFamily="18" charset="0"/>
              </a:rPr>
              <a:t>II-1-Méthodes de Cyanuration</a:t>
            </a:r>
            <a:endParaRPr lang="en-US" sz="1900" dirty="0">
              <a:latin typeface="Times New Roman" panose="02020603050405020304" pitchFamily="18" charset="0"/>
              <a:cs typeface="Times New Roman" panose="02020603050405020304" pitchFamily="18" charset="0"/>
            </a:endParaRPr>
          </a:p>
          <a:p>
            <a:r>
              <a:rPr lang="fr-FR" sz="1900" dirty="0">
                <a:latin typeface="Times New Roman" panose="02020603050405020304" pitchFamily="18" charset="0"/>
                <a:cs typeface="Times New Roman" panose="02020603050405020304" pitchFamily="18" charset="0"/>
              </a:rPr>
              <a:t>1</a:t>
            </a:r>
            <a:r>
              <a:rPr lang="fr-FR" sz="1900" dirty="0" smtClean="0">
                <a:latin typeface="Times New Roman" panose="02020603050405020304" pitchFamily="18" charset="0"/>
                <a:cs typeface="Times New Roman" panose="02020603050405020304" pitchFamily="18" charset="0"/>
              </a:rPr>
              <a:t>-Infiltration </a:t>
            </a:r>
            <a:r>
              <a:rPr lang="fr-FR" sz="1900" dirty="0">
                <a:latin typeface="Times New Roman" panose="02020603050405020304" pitchFamily="18" charset="0"/>
                <a:cs typeface="Times New Roman" panose="02020603050405020304" pitchFamily="18" charset="0"/>
              </a:rPr>
              <a:t>ou percolation (</a:t>
            </a:r>
            <a:r>
              <a:rPr lang="fr-FR" sz="1900" dirty="0" smtClean="0">
                <a:latin typeface="Times New Roman" panose="02020603050405020304" pitchFamily="18" charset="0"/>
                <a:cs typeface="Times New Roman" panose="02020603050405020304" pitchFamily="18" charset="0"/>
              </a:rPr>
              <a:t>transsudation) </a:t>
            </a:r>
            <a:endParaRPr lang="en-US" sz="1900" dirty="0">
              <a:latin typeface="Times New Roman" panose="02020603050405020304" pitchFamily="18" charset="0"/>
              <a:cs typeface="Times New Roman" panose="02020603050405020304" pitchFamily="18" charset="0"/>
            </a:endParaRPr>
          </a:p>
          <a:p>
            <a:r>
              <a:rPr lang="fr-FR" sz="1900" dirty="0">
                <a:latin typeface="Times New Roman" panose="02020603050405020304" pitchFamily="18" charset="0"/>
                <a:cs typeface="Times New Roman" panose="02020603050405020304" pitchFamily="18" charset="0"/>
              </a:rPr>
              <a:t>2/- Cyanuration par agitation ou lixiviation en cuve (CIP, CIL)   </a:t>
            </a:r>
            <a:endParaRPr lang="en-US" sz="1900" dirty="0">
              <a:latin typeface="Times New Roman" panose="02020603050405020304" pitchFamily="18" charset="0"/>
              <a:cs typeface="Times New Roman" panose="02020603050405020304" pitchFamily="18" charset="0"/>
            </a:endParaRPr>
          </a:p>
          <a:p>
            <a:r>
              <a:rPr lang="fr-FR" sz="1900" dirty="0">
                <a:latin typeface="Times New Roman" panose="02020603050405020304" pitchFamily="18" charset="0"/>
                <a:cs typeface="Times New Roman" panose="02020603050405020304" pitchFamily="18" charset="0"/>
              </a:rPr>
              <a:t>AFFINAGE DE </a:t>
            </a:r>
            <a:r>
              <a:rPr lang="fr-FR" sz="1900" dirty="0" smtClean="0">
                <a:latin typeface="Times New Roman" panose="02020603050405020304" pitchFamily="18" charset="0"/>
                <a:cs typeface="Times New Roman" panose="02020603050405020304" pitchFamily="18" charset="0"/>
              </a:rPr>
              <a:t>L’OR</a:t>
            </a:r>
            <a:r>
              <a:rPr lang="fr-FR" sz="1900" b="1" dirty="0">
                <a:latin typeface="Times New Roman" panose="02020603050405020304" pitchFamily="18" charset="0"/>
                <a:cs typeface="Times New Roman" panose="02020603050405020304" pitchFamily="18" charset="0"/>
              </a:rPr>
              <a:t> </a:t>
            </a:r>
            <a:endParaRPr lang="en-US" sz="1900" dirty="0">
              <a:latin typeface="Times New Roman" panose="02020603050405020304" pitchFamily="18" charset="0"/>
              <a:cs typeface="Times New Roman" panose="02020603050405020304" pitchFamily="18" charset="0"/>
            </a:endParaRPr>
          </a:p>
          <a:p>
            <a:r>
              <a:rPr lang="fr-FR" sz="1900" b="1" dirty="0">
                <a:latin typeface="Times New Roman" panose="02020603050405020304" pitchFamily="18" charset="0"/>
                <a:cs typeface="Times New Roman" panose="02020603050405020304" pitchFamily="18" charset="0"/>
              </a:rPr>
              <a:t>Chapitre IV : Extraction de l’argent</a:t>
            </a:r>
            <a:endParaRPr lang="en-US" sz="1900" b="1" dirty="0">
              <a:latin typeface="Times New Roman" panose="02020603050405020304" pitchFamily="18" charset="0"/>
              <a:cs typeface="Times New Roman" panose="02020603050405020304" pitchFamily="18" charset="0"/>
            </a:endParaRPr>
          </a:p>
          <a:p>
            <a:r>
              <a:rPr lang="fr-FR" sz="1900" dirty="0">
                <a:latin typeface="Times New Roman" panose="02020603050405020304" pitchFamily="18" charset="0"/>
                <a:cs typeface="Times New Roman" panose="02020603050405020304" pitchFamily="18" charset="0"/>
              </a:rPr>
              <a:t>IV-1-Minéraux et Minerais de l’argent</a:t>
            </a:r>
            <a:endParaRPr lang="en-US" sz="1900" dirty="0">
              <a:latin typeface="Times New Roman" panose="02020603050405020304" pitchFamily="18" charset="0"/>
              <a:cs typeface="Times New Roman" panose="02020603050405020304" pitchFamily="18" charset="0"/>
            </a:endParaRPr>
          </a:p>
          <a:p>
            <a:r>
              <a:rPr lang="fr-FR" sz="1900" dirty="0">
                <a:latin typeface="Times New Roman" panose="02020603050405020304" pitchFamily="18" charset="0"/>
                <a:cs typeface="Times New Roman" panose="02020603050405020304" pitchFamily="18" charset="0"/>
              </a:rPr>
              <a:t>IV-1- Traitement de l’argent</a:t>
            </a:r>
            <a:endParaRPr lang="en-US" sz="1900" dirty="0">
              <a:latin typeface="Times New Roman" panose="02020603050405020304" pitchFamily="18" charset="0"/>
              <a:cs typeface="Times New Roman" panose="02020603050405020304" pitchFamily="18" charset="0"/>
            </a:endParaRPr>
          </a:p>
          <a:p>
            <a:r>
              <a:rPr lang="fr-FR" sz="1900" cap="all" dirty="0" smtClean="0">
                <a:latin typeface="Times New Roman" panose="02020603050405020304" pitchFamily="18" charset="0"/>
                <a:cs typeface="Times New Roman" panose="02020603050405020304" pitchFamily="18" charset="0"/>
              </a:rPr>
              <a:t>A</a:t>
            </a:r>
            <a:r>
              <a:rPr lang="fr-FR" sz="1900" dirty="0" smtClean="0">
                <a:latin typeface="Times New Roman" panose="02020603050405020304" pitchFamily="18" charset="0"/>
                <a:cs typeface="Times New Roman" panose="02020603050405020304" pitchFamily="18" charset="0"/>
              </a:rPr>
              <a:t>dsorption du cyanure d’argent sur le charbon actif</a:t>
            </a:r>
            <a:endParaRPr lang="en-US" sz="1900" dirty="0" smtClean="0">
              <a:latin typeface="Times New Roman" panose="02020603050405020304" pitchFamily="18" charset="0"/>
              <a:cs typeface="Times New Roman" panose="02020603050405020304" pitchFamily="18" charset="0"/>
            </a:endParaRPr>
          </a:p>
          <a:p>
            <a:r>
              <a:rPr lang="fr-FR" sz="1900" dirty="0" smtClean="0">
                <a:latin typeface="Times New Roman" panose="02020603050405020304" pitchFamily="18" charset="0"/>
                <a:cs typeface="Times New Roman" panose="02020603050405020304" pitchFamily="18" charset="0"/>
              </a:rPr>
              <a:t>IV-2- Domaine d’emploi de l’or et d’argent</a:t>
            </a:r>
            <a:endParaRPr lang="en-US" sz="1900" dirty="0" smtClean="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69589523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91588" y="297539"/>
            <a:ext cx="8911687" cy="1280890"/>
          </a:xfrm>
        </p:spPr>
        <p:txBody>
          <a:bodyPr/>
          <a:lstStyle/>
          <a:p>
            <a:r>
              <a:rPr lang="fr-FR" b="1" dirty="0"/>
              <a:t>II-1-PRINCIPE DU PROCEDE(suite)</a:t>
            </a:r>
            <a:endParaRPr lang="en-US" dirty="0"/>
          </a:p>
        </p:txBody>
      </p:sp>
      <p:sp>
        <p:nvSpPr>
          <p:cNvPr id="3" name="Espace réservé du contenu 2"/>
          <p:cNvSpPr>
            <a:spLocks noGrp="1"/>
          </p:cNvSpPr>
          <p:nvPr>
            <p:ph idx="1"/>
          </p:nvPr>
        </p:nvSpPr>
        <p:spPr>
          <a:xfrm>
            <a:off x="600891" y="1578429"/>
            <a:ext cx="11064240" cy="4508862"/>
          </a:xfrm>
        </p:spPr>
        <p:txBody>
          <a:bodyPr/>
          <a:lstStyle/>
          <a:p>
            <a:pPr marL="0" indent="0">
              <a:lnSpc>
                <a:spcPct val="150000"/>
              </a:lnSpc>
              <a:buNone/>
            </a:pPr>
            <a:r>
              <a:rPr lang="fr-FR" dirty="0">
                <a:latin typeface="Times New Roman" panose="02020603050405020304" pitchFamily="18" charset="0"/>
                <a:cs typeface="Times New Roman" panose="02020603050405020304" pitchFamily="18" charset="0"/>
              </a:rPr>
              <a:t>La diffusion du mercure dans l’or, constituant le deuxième stade d’amalgamation dépend peu des paramètres technologiques du procédé d’amalgamation et se détermine essentiellement par la nature des métaux de départ.</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Si un morceau de l’or est immergé dans le mercure et maintenu suffisamment longtemps, puis il est coupé, alors en première approximation, on peut considérer que la constitution du morceau d’après la coupe changera conformément au schéma suivant (</a:t>
            </a:r>
            <a:r>
              <a:rPr lang="fr-FR" b="1" dirty="0">
                <a:latin typeface="Times New Roman" panose="02020603050405020304" pitchFamily="18" charset="0"/>
                <a:cs typeface="Times New Roman" panose="02020603050405020304" pitchFamily="18" charset="0"/>
              </a:rPr>
              <a:t>Figure 2</a:t>
            </a:r>
            <a:r>
              <a:rPr lang="fr-FR"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335445198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45920" y="245288"/>
            <a:ext cx="9728063" cy="499296"/>
          </a:xfrm>
        </p:spPr>
        <p:txBody>
          <a:bodyPr>
            <a:noAutofit/>
          </a:bodyPr>
          <a:lstStyle/>
          <a:p>
            <a:pPr algn="ctr"/>
            <a:r>
              <a:rPr lang="fr-FR" sz="2800" dirty="0" smtClean="0">
                <a:solidFill>
                  <a:srgbClr val="002060"/>
                </a:solidFill>
                <a:latin typeface="Times New Roman" panose="02020603050405020304" pitchFamily="18" charset="0"/>
                <a:cs typeface="Times New Roman" panose="02020603050405020304" pitchFamily="18" charset="0"/>
              </a:rPr>
              <a:t>Schéma de diffusion du mercure dans l’or</a:t>
            </a:r>
            <a:endParaRPr lang="en-US" sz="2800" dirty="0">
              <a:solidFill>
                <a:srgbClr val="002060"/>
              </a:solidFill>
              <a:latin typeface="Times New Roman" panose="02020603050405020304" pitchFamily="18" charset="0"/>
              <a:cs typeface="Times New Roman" panose="02020603050405020304" pitchFamily="18" charset="0"/>
            </a:endParaRPr>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62149" y="1031966"/>
            <a:ext cx="10511834" cy="5476431"/>
          </a:xfrm>
        </p:spPr>
      </p:pic>
    </p:spTree>
    <p:extLst>
      <p:ext uri="{BB962C8B-B14F-4D97-AF65-F5344CB8AC3E}">
        <p14:creationId xmlns:p14="http://schemas.microsoft.com/office/powerpoint/2010/main" val="373646023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63487" y="624110"/>
            <a:ext cx="9741126" cy="721364"/>
          </a:xfrm>
        </p:spPr>
        <p:txBody>
          <a:bodyPr>
            <a:normAutofit fontScale="90000"/>
          </a:bodyPr>
          <a:lstStyle/>
          <a:p>
            <a:r>
              <a:rPr lang="fr-FR" b="1" dirty="0"/>
              <a:t>PHOTOS DE DIFFUSION DU MERCURE DANS L’OR</a:t>
            </a:r>
            <a:r>
              <a:rPr lang="en-US" dirty="0"/>
              <a:t/>
            </a:r>
            <a:br>
              <a:rPr lang="en-US" dirty="0"/>
            </a:br>
            <a:endParaRPr lang="en-US" dirty="0"/>
          </a:p>
        </p:txBody>
      </p:sp>
      <p:pic>
        <p:nvPicPr>
          <p:cNvPr id="4" name="Espace réservé du contenu 3" descr="C:\Users\HP\Desktop\cap propagation mercure.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27016" y="1376219"/>
            <a:ext cx="3470486" cy="3052089"/>
          </a:xfrm>
          <a:prstGeom prst="rect">
            <a:avLst/>
          </a:prstGeom>
          <a:noFill/>
          <a:ln>
            <a:noFill/>
          </a:ln>
        </p:spPr>
      </p:pic>
      <p:pic>
        <p:nvPicPr>
          <p:cNvPr id="5" name="Image 4" descr="C:\Users\HP\Desktop\cap propag.png"/>
          <p:cNvPicPr/>
          <p:nvPr/>
        </p:nvPicPr>
        <p:blipFill>
          <a:blip r:embed="rId3">
            <a:extLst>
              <a:ext uri="{28A0092B-C50C-407E-A947-70E740481C1C}">
                <a14:useLocalDpi xmlns:a14="http://schemas.microsoft.com/office/drawing/2010/main" val="0"/>
              </a:ext>
            </a:extLst>
          </a:blip>
          <a:srcRect/>
          <a:stretch>
            <a:fillRect/>
          </a:stretch>
        </p:blipFill>
        <p:spPr bwMode="auto">
          <a:xfrm>
            <a:off x="4097502" y="1345475"/>
            <a:ext cx="3941053" cy="3167742"/>
          </a:xfrm>
          <a:prstGeom prst="rect">
            <a:avLst/>
          </a:prstGeom>
          <a:noFill/>
          <a:ln>
            <a:noFill/>
          </a:ln>
        </p:spPr>
      </p:pic>
      <p:pic>
        <p:nvPicPr>
          <p:cNvPr id="6" name="Image 5" descr="C:\Users\HP\Desktop\cap propagagation merc.png"/>
          <p:cNvPicPr/>
          <p:nvPr/>
        </p:nvPicPr>
        <p:blipFill>
          <a:blip r:embed="rId4">
            <a:extLst>
              <a:ext uri="{28A0092B-C50C-407E-A947-70E740481C1C}">
                <a14:useLocalDpi xmlns:a14="http://schemas.microsoft.com/office/drawing/2010/main" val="0"/>
              </a:ext>
            </a:extLst>
          </a:blip>
          <a:srcRect/>
          <a:stretch>
            <a:fillRect/>
          </a:stretch>
        </p:blipFill>
        <p:spPr bwMode="auto">
          <a:xfrm>
            <a:off x="8038555" y="1376219"/>
            <a:ext cx="3731078" cy="2967183"/>
          </a:xfrm>
          <a:prstGeom prst="rect">
            <a:avLst/>
          </a:prstGeom>
          <a:noFill/>
          <a:ln>
            <a:noFill/>
          </a:ln>
        </p:spPr>
      </p:pic>
      <p:pic>
        <p:nvPicPr>
          <p:cNvPr id="7" name="Image 6" descr="C:\Users\HP\Desktop\capt or amalg1.png"/>
          <p:cNvPicPr/>
          <p:nvPr/>
        </p:nvPicPr>
        <p:blipFill>
          <a:blip r:embed="rId5">
            <a:extLst>
              <a:ext uri="{28A0092B-C50C-407E-A947-70E740481C1C}">
                <a14:useLocalDpi xmlns:a14="http://schemas.microsoft.com/office/drawing/2010/main" val="0"/>
              </a:ext>
            </a:extLst>
          </a:blip>
          <a:srcRect/>
          <a:stretch>
            <a:fillRect/>
          </a:stretch>
        </p:blipFill>
        <p:spPr bwMode="auto">
          <a:xfrm>
            <a:off x="4097502" y="4543961"/>
            <a:ext cx="3191572" cy="2131159"/>
          </a:xfrm>
          <a:prstGeom prst="rect">
            <a:avLst/>
          </a:prstGeom>
          <a:noFill/>
          <a:ln>
            <a:noFill/>
          </a:ln>
        </p:spPr>
      </p:pic>
    </p:spTree>
    <p:extLst>
      <p:ext uri="{BB962C8B-B14F-4D97-AF65-F5344CB8AC3E}">
        <p14:creationId xmlns:p14="http://schemas.microsoft.com/office/powerpoint/2010/main" val="14143940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777740" y="258350"/>
            <a:ext cx="6867298" cy="669113"/>
          </a:xfrm>
        </p:spPr>
        <p:txBody>
          <a:bodyPr>
            <a:normAutofit fontScale="90000"/>
          </a:bodyPr>
          <a:lstStyle/>
          <a:p>
            <a:pPr algn="ctr"/>
            <a:r>
              <a:rPr lang="fr-FR" dirty="0"/>
              <a:t>II-2-</a:t>
            </a:r>
            <a:r>
              <a:rPr lang="fr-FR" b="1" dirty="0"/>
              <a:t>METHODES D’AMALGAMATION</a:t>
            </a:r>
            <a:r>
              <a:rPr lang="en-US" dirty="0"/>
              <a:t/>
            </a:r>
            <a:br>
              <a:rPr lang="en-US" dirty="0"/>
            </a:br>
            <a:endParaRPr lang="en-US" dirty="0"/>
          </a:p>
        </p:txBody>
      </p:sp>
      <p:sp>
        <p:nvSpPr>
          <p:cNvPr id="3" name="Espace réservé du contenu 2"/>
          <p:cNvSpPr>
            <a:spLocks noGrp="1"/>
          </p:cNvSpPr>
          <p:nvPr>
            <p:ph idx="1"/>
          </p:nvPr>
        </p:nvSpPr>
        <p:spPr>
          <a:xfrm>
            <a:off x="679269" y="1293224"/>
            <a:ext cx="11377748" cy="5329646"/>
          </a:xfrm>
        </p:spPr>
        <p:txBody>
          <a:bodyPr>
            <a:normAutofit/>
          </a:bodyPr>
          <a:lstStyle/>
          <a:p>
            <a:pPr marL="0" indent="0">
              <a:lnSpc>
                <a:spcPct val="150000"/>
              </a:lnSpc>
              <a:buNone/>
            </a:pPr>
            <a:r>
              <a:rPr lang="fr-FR" dirty="0">
                <a:latin typeface="Times New Roman" panose="02020603050405020304" pitchFamily="18" charset="0"/>
                <a:cs typeface="Times New Roman" panose="02020603050405020304" pitchFamily="18" charset="0"/>
              </a:rPr>
              <a:t>Le procédé d’amalgamation s’effectue par deux (2) méthodes :</a:t>
            </a:r>
            <a:endParaRPr lang="en-US" dirty="0">
              <a:latin typeface="Times New Roman" panose="02020603050405020304" pitchFamily="18" charset="0"/>
              <a:cs typeface="Times New Roman" panose="02020603050405020304" pitchFamily="18" charset="0"/>
            </a:endParaRPr>
          </a:p>
          <a:p>
            <a:pPr marL="0" lvl="0" indent="0">
              <a:lnSpc>
                <a:spcPct val="150000"/>
              </a:lnSpc>
              <a:buNone/>
            </a:pPr>
            <a:r>
              <a:rPr lang="fr-FR" dirty="0" smtClean="0">
                <a:latin typeface="Times New Roman" panose="02020603050405020304" pitchFamily="18" charset="0"/>
                <a:cs typeface="Times New Roman" panose="02020603050405020304" pitchFamily="18" charset="0"/>
              </a:rPr>
              <a:t>1-Amalgamation </a:t>
            </a:r>
            <a:r>
              <a:rPr lang="fr-FR" dirty="0">
                <a:latin typeface="Times New Roman" panose="02020603050405020304" pitchFamily="18" charset="0"/>
                <a:cs typeface="Times New Roman" panose="02020603050405020304" pitchFamily="18" charset="0"/>
              </a:rPr>
              <a:t>intérieure réalisée simultanément avec le broyage du minerai ou plus souvent des concentrés, dans l’appareil broyant.  </a:t>
            </a:r>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pPr marL="0" lvl="0" indent="0">
              <a:lnSpc>
                <a:spcPct val="150000"/>
              </a:lnSpc>
              <a:buNone/>
            </a:pPr>
            <a:r>
              <a:rPr lang="fr-FR" dirty="0" smtClean="0">
                <a:latin typeface="Times New Roman" panose="02020603050405020304" pitchFamily="18" charset="0"/>
                <a:cs typeface="Times New Roman" panose="02020603050405020304" pitchFamily="18" charset="0"/>
              </a:rPr>
              <a:t>2-Amalgamation </a:t>
            </a:r>
            <a:r>
              <a:rPr lang="fr-FR" dirty="0">
                <a:latin typeface="Times New Roman" panose="02020603050405020304" pitchFamily="18" charset="0"/>
                <a:cs typeface="Times New Roman" panose="02020603050405020304" pitchFamily="18" charset="0"/>
              </a:rPr>
              <a:t>extérieure </a:t>
            </a:r>
            <a:r>
              <a:rPr lang="fr-FR" dirty="0" smtClean="0">
                <a:latin typeface="Times New Roman" panose="02020603050405020304" pitchFamily="18" charset="0"/>
                <a:cs typeface="Times New Roman" panose="02020603050405020304" pitchFamily="18" charset="0"/>
              </a:rPr>
              <a:t>effectuée </a:t>
            </a:r>
            <a:r>
              <a:rPr lang="fr-FR" dirty="0">
                <a:latin typeface="Times New Roman" panose="02020603050405020304" pitchFamily="18" charset="0"/>
                <a:cs typeface="Times New Roman" panose="02020603050405020304" pitchFamily="18" charset="0"/>
              </a:rPr>
              <a:t>en dehors de l’appareil broyant, d’habitude elle est faite sur les écluses</a:t>
            </a:r>
            <a:r>
              <a:rPr lang="fr-FR" dirty="0" smtClean="0">
                <a:latin typeface="Times New Roman" panose="02020603050405020304" pitchFamily="18" charset="0"/>
                <a:cs typeface="Times New Roman" panose="02020603050405020304" pitchFamily="18" charset="0"/>
              </a:rPr>
              <a:t>.</a:t>
            </a:r>
            <a:r>
              <a:rPr lang="fr-FR"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pPr lvl="0">
              <a:lnSpc>
                <a:spcPct val="150000"/>
              </a:lnSpc>
            </a:pPr>
            <a:r>
              <a:rPr lang="fr-FR" dirty="0">
                <a:latin typeface="Times New Roman" panose="02020603050405020304" pitchFamily="18" charset="0"/>
                <a:cs typeface="Times New Roman" panose="02020603050405020304" pitchFamily="18" charset="0"/>
              </a:rPr>
              <a:t>L’amalgamation intérieure assure les plus favorables conditions pour l’extraction de l’or parce qu’il est en contact avec le mercure au moment de la dénudation des particules d’or. Lors du broyage du minerai à traiter, la surface des paillettes dénudées fraichement, sans avoir le temps pour se couvrir par pellicule, se mouille bien par le Hg, cela est une condition essentielle pour une bonne amalgamation de l’or.</a:t>
            </a:r>
            <a:endParaRPr lang="en-US" dirty="0">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37023320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89611" y="179973"/>
            <a:ext cx="9688875" cy="760553"/>
          </a:xfrm>
        </p:spPr>
        <p:txBody>
          <a:bodyPr>
            <a:normAutofit fontScale="90000"/>
          </a:bodyPr>
          <a:lstStyle/>
          <a:p>
            <a:r>
              <a:rPr lang="fr-FR" dirty="0"/>
              <a:t>II-2-</a:t>
            </a:r>
            <a:r>
              <a:rPr lang="fr-FR" b="1" dirty="0"/>
              <a:t>METHODES </a:t>
            </a:r>
            <a:r>
              <a:rPr lang="fr-FR" b="1" dirty="0" smtClean="0"/>
              <a:t>D’AMALGAMATION(</a:t>
            </a:r>
            <a:r>
              <a:rPr lang="fr-FR" sz="4400" b="1" dirty="0" smtClean="0"/>
              <a:t>suite</a:t>
            </a:r>
            <a:r>
              <a:rPr lang="fr-FR" b="1" dirty="0" smtClean="0"/>
              <a:t>)</a:t>
            </a:r>
            <a:endParaRPr lang="en-US" dirty="0"/>
          </a:p>
        </p:txBody>
      </p:sp>
      <p:sp>
        <p:nvSpPr>
          <p:cNvPr id="3" name="Espace réservé du contenu 2"/>
          <p:cNvSpPr>
            <a:spLocks noGrp="1"/>
          </p:cNvSpPr>
          <p:nvPr>
            <p:ph idx="1"/>
          </p:nvPr>
        </p:nvSpPr>
        <p:spPr>
          <a:xfrm>
            <a:off x="391887" y="1214845"/>
            <a:ext cx="11691256" cy="5486400"/>
          </a:xfrm>
        </p:spPr>
        <p:txBody>
          <a:bodyPr/>
          <a:lstStyle/>
          <a:p>
            <a:pPr marL="0" indent="0">
              <a:lnSpc>
                <a:spcPct val="150000"/>
              </a:lnSpc>
              <a:buNone/>
            </a:pPr>
            <a:r>
              <a:rPr lang="fr-FR" dirty="0" smtClean="0">
                <a:latin typeface="Times New Roman" panose="02020603050405020304" pitchFamily="18" charset="0"/>
                <a:cs typeface="Times New Roman" panose="02020603050405020304" pitchFamily="18" charset="0"/>
              </a:rPr>
              <a:t>Au cours de l’amalgamation intérieure dans l’appareil broyant avec le minerai (ou concentré) est simultanément introduit par le Hg. La quantité du Hg à verser et l’intervalle de temps entre les coulées sont dépendant du caractère de minerai (composition matérielle, de forme et de grosseur d’inclusion de l’or), de la teneur en or dans le minerai (ou concentré) et les conditions de conduite du procédé.  </a:t>
            </a:r>
            <a:endParaRPr lang="en-US" dirty="0" smtClean="0">
              <a:latin typeface="Times New Roman" panose="02020603050405020304" pitchFamily="18" charset="0"/>
              <a:cs typeface="Times New Roman" panose="02020603050405020304" pitchFamily="18" charset="0"/>
            </a:endParaRPr>
          </a:p>
          <a:p>
            <a:pPr marL="0" indent="0">
              <a:lnSpc>
                <a:spcPct val="150000"/>
              </a:lnSpc>
              <a:buNone/>
            </a:pPr>
            <a:r>
              <a:rPr lang="fr-FR" dirty="0" smtClean="0">
                <a:latin typeface="Times New Roman" panose="02020603050405020304" pitchFamily="18" charset="0"/>
                <a:cs typeface="Times New Roman" panose="02020603050405020304" pitchFamily="18" charset="0"/>
              </a:rPr>
              <a:t>Les paramètres du procédé (quantité du Hg, le temps entre les coulées) etc.., sont établis par des études préalables et sont corrigés par la pratique de travail lors du réglage du procédé dans les conditions industrielles. La quantité du Hg à verser sur le minerai(ou </a:t>
            </a:r>
            <a:r>
              <a:rPr lang="fr-FR" dirty="0">
                <a:latin typeface="Times New Roman" panose="02020603050405020304" pitchFamily="18" charset="0"/>
                <a:cs typeface="Times New Roman" panose="02020603050405020304" pitchFamily="18" charset="0"/>
              </a:rPr>
              <a:t>concentré) , </a:t>
            </a:r>
            <a:r>
              <a:rPr lang="fr-FR" dirty="0" smtClean="0">
                <a:latin typeface="Times New Roman" panose="02020603050405020304" pitchFamily="18" charset="0"/>
                <a:cs typeface="Times New Roman" panose="02020603050405020304" pitchFamily="18" charset="0"/>
              </a:rPr>
              <a:t>varie en fonction de la grosseur et de la teneur en or dans le minerai (ou concentré).</a:t>
            </a:r>
          </a:p>
          <a:p>
            <a:pPr marL="0" indent="0">
              <a:lnSpc>
                <a:spcPct val="150000"/>
              </a:lnSpc>
              <a:buNone/>
            </a:pPr>
            <a:r>
              <a:rPr lang="fr-FR" dirty="0">
                <a:latin typeface="Times New Roman" panose="02020603050405020304" pitchFamily="18" charset="0"/>
                <a:cs typeface="Times New Roman" panose="02020603050405020304" pitchFamily="18" charset="0"/>
              </a:rPr>
              <a:t>Au cas de grosse particule de l’or, </a:t>
            </a:r>
            <a:r>
              <a:rPr lang="fr-FR" dirty="0" smtClean="0">
                <a:latin typeface="Times New Roman" panose="02020603050405020304" pitchFamily="18" charset="0"/>
                <a:cs typeface="Times New Roman" panose="02020603050405020304" pitchFamily="18" charset="0"/>
              </a:rPr>
              <a:t>la quantité du mercure utilisée est petite par rapport à </a:t>
            </a:r>
            <a:r>
              <a:rPr lang="fr-FR" dirty="0">
                <a:latin typeface="Times New Roman" panose="02020603050405020304" pitchFamily="18" charset="0"/>
                <a:cs typeface="Times New Roman" panose="02020603050405020304" pitchFamily="18" charset="0"/>
              </a:rPr>
              <a:t>l’or fin </a:t>
            </a:r>
            <a:r>
              <a:rPr lang="fr-FR" b="1" dirty="0" smtClean="0">
                <a:latin typeface="Times New Roman" panose="02020603050405020304" pitchFamily="18" charset="0"/>
                <a:cs typeface="Times New Roman" panose="02020603050405020304" pitchFamily="18" charset="0"/>
              </a:rPr>
              <a:t>.</a:t>
            </a:r>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La coulée du Hg avec petit intervalle est plus profitable parce qu’elle permet d’effectuer le procédé d’amalgamation d’une manière plus régulière.</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Pour </a:t>
            </a:r>
            <a:r>
              <a:rPr lang="fr-FR" dirty="0" smtClean="0">
                <a:latin typeface="Times New Roman" panose="02020603050405020304" pitchFamily="18" charset="0"/>
                <a:cs typeface="Times New Roman" panose="02020603050405020304" pitchFamily="18" charset="0"/>
              </a:rPr>
              <a:t>effectuer </a:t>
            </a:r>
            <a:r>
              <a:rPr lang="fr-FR" dirty="0">
                <a:latin typeface="Times New Roman" panose="02020603050405020304" pitchFamily="18" charset="0"/>
                <a:cs typeface="Times New Roman" panose="02020603050405020304" pitchFamily="18" charset="0"/>
              </a:rPr>
              <a:t>l’amalgamation intérieure, </a:t>
            </a:r>
            <a:r>
              <a:rPr lang="fr-FR" dirty="0" smtClean="0">
                <a:latin typeface="Times New Roman" panose="02020603050405020304" pitchFamily="18" charset="0"/>
                <a:cs typeface="Times New Roman" panose="02020603050405020304" pitchFamily="18" charset="0"/>
              </a:rPr>
              <a:t>le </a:t>
            </a:r>
            <a:r>
              <a:rPr lang="fr-FR" dirty="0">
                <a:latin typeface="Times New Roman" panose="02020603050405020304" pitchFamily="18" charset="0"/>
                <a:cs typeface="Times New Roman" panose="02020603050405020304" pitchFamily="18" charset="0"/>
              </a:rPr>
              <a:t>tonneau </a:t>
            </a:r>
            <a:r>
              <a:rPr lang="fr-FR" dirty="0" smtClean="0">
                <a:latin typeface="Times New Roman" panose="02020603050405020304" pitchFamily="18" charset="0"/>
                <a:cs typeface="Times New Roman" panose="02020603050405020304" pitchFamily="18" charset="0"/>
              </a:rPr>
              <a:t>d’amalgamation est souvent </a:t>
            </a:r>
            <a:r>
              <a:rPr lang="fr-FR" dirty="0">
                <a:latin typeface="Times New Roman" panose="02020603050405020304" pitchFamily="18" charset="0"/>
                <a:cs typeface="Times New Roman" panose="02020603050405020304" pitchFamily="18" charset="0"/>
              </a:rPr>
              <a:t>utilisé, c’est un appareil très rependu pour cet effet</a:t>
            </a:r>
            <a:r>
              <a:rPr lang="fr-FR" b="1" dirty="0">
                <a:latin typeface="Times New Roman" panose="02020603050405020304" pitchFamily="18" charset="0"/>
                <a:cs typeface="Times New Roman" panose="02020603050405020304" pitchFamily="18" charset="0"/>
              </a:rPr>
              <a:t>(Fig3).</a:t>
            </a:r>
            <a:endParaRPr lang="en-US" dirty="0">
              <a:latin typeface="Times New Roman" panose="02020603050405020304" pitchFamily="18" charset="0"/>
              <a:cs typeface="Times New Roman" panose="02020603050405020304" pitchFamily="18" charset="0"/>
            </a:endParaRPr>
          </a:p>
          <a:p>
            <a:pPr marL="0" indent="0">
              <a:lnSpc>
                <a:spcPct val="150000"/>
              </a:lnSpc>
              <a:buNone/>
            </a:pPr>
            <a:endParaRPr lang="fr-FR" dirty="0" smtClean="0">
              <a:latin typeface="Times New Roman" panose="02020603050405020304" pitchFamily="18" charset="0"/>
              <a:cs typeface="Times New Roman" panose="02020603050405020304" pitchFamily="18" charset="0"/>
            </a:endParaRPr>
          </a:p>
          <a:p>
            <a:pPr marL="0" indent="0">
              <a:lnSpc>
                <a:spcPct val="150000"/>
              </a:lnSpc>
              <a:buNone/>
            </a:pPr>
            <a:endParaRPr lang="en-US" dirty="0" smtClean="0">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12753464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54481" y="624110"/>
            <a:ext cx="9950132" cy="747490"/>
          </a:xfrm>
        </p:spPr>
        <p:txBody>
          <a:bodyPr>
            <a:normAutofit fontScale="90000"/>
          </a:bodyPr>
          <a:lstStyle/>
          <a:p>
            <a:r>
              <a:rPr lang="fr-FR" b="1" dirty="0"/>
              <a:t>PHOTOS DES TONNEAUX D’AMALGAMATION</a:t>
            </a:r>
            <a:r>
              <a:rPr lang="en-US" dirty="0"/>
              <a:t/>
            </a:r>
            <a:br>
              <a:rPr lang="en-US" dirty="0"/>
            </a:br>
            <a:endParaRPr lang="en-US" dirty="0"/>
          </a:p>
        </p:txBody>
      </p:sp>
      <p:pic>
        <p:nvPicPr>
          <p:cNvPr id="4" name="Espace réservé du contenu 3" descr="C:\Users\HP\Desktop\CAP TONNEAU D'amalg.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71569" y="2220684"/>
            <a:ext cx="2812729" cy="3324451"/>
          </a:xfrm>
          <a:prstGeom prst="rect">
            <a:avLst/>
          </a:prstGeom>
          <a:noFill/>
          <a:ln>
            <a:noFill/>
          </a:ln>
        </p:spPr>
      </p:pic>
      <p:pic>
        <p:nvPicPr>
          <p:cNvPr id="5" name="Image 4" descr="C:\Users\HP\Desktop\cap tonneau2.png"/>
          <p:cNvPicPr/>
          <p:nvPr/>
        </p:nvPicPr>
        <p:blipFill>
          <a:blip r:embed="rId3">
            <a:extLst>
              <a:ext uri="{28A0092B-C50C-407E-A947-70E740481C1C}">
                <a14:useLocalDpi xmlns:a14="http://schemas.microsoft.com/office/drawing/2010/main" val="0"/>
              </a:ext>
            </a:extLst>
          </a:blip>
          <a:srcRect/>
          <a:stretch>
            <a:fillRect/>
          </a:stretch>
        </p:blipFill>
        <p:spPr bwMode="auto">
          <a:xfrm>
            <a:off x="3899470" y="2220684"/>
            <a:ext cx="2734354" cy="3324453"/>
          </a:xfrm>
          <a:prstGeom prst="rect">
            <a:avLst/>
          </a:prstGeom>
          <a:noFill/>
          <a:ln>
            <a:noFill/>
          </a:ln>
        </p:spPr>
      </p:pic>
      <p:pic>
        <p:nvPicPr>
          <p:cNvPr id="6" name="Image 5" descr="C:\Users\HP\Desktop\cap toneau3.png"/>
          <p:cNvPicPr/>
          <p:nvPr/>
        </p:nvPicPr>
        <p:blipFill>
          <a:blip r:embed="rId4">
            <a:extLst>
              <a:ext uri="{28A0092B-C50C-407E-A947-70E740481C1C}">
                <a14:useLocalDpi xmlns:a14="http://schemas.microsoft.com/office/drawing/2010/main" val="0"/>
              </a:ext>
            </a:extLst>
          </a:blip>
          <a:srcRect/>
          <a:stretch>
            <a:fillRect/>
          </a:stretch>
        </p:blipFill>
        <p:spPr bwMode="auto">
          <a:xfrm>
            <a:off x="6648996" y="2220684"/>
            <a:ext cx="2704010" cy="3324451"/>
          </a:xfrm>
          <a:prstGeom prst="rect">
            <a:avLst/>
          </a:prstGeom>
          <a:noFill/>
          <a:ln>
            <a:noFill/>
          </a:ln>
        </p:spPr>
      </p:pic>
      <p:pic>
        <p:nvPicPr>
          <p:cNvPr id="7" name="Image 6" descr="C:\Users\HP\Desktop\cap ton.png"/>
          <p:cNvPicPr/>
          <p:nvPr/>
        </p:nvPicPr>
        <p:blipFill>
          <a:blip r:embed="rId5">
            <a:extLst>
              <a:ext uri="{28A0092B-C50C-407E-A947-70E740481C1C}">
                <a14:useLocalDpi xmlns:a14="http://schemas.microsoft.com/office/drawing/2010/main" val="0"/>
              </a:ext>
            </a:extLst>
          </a:blip>
          <a:srcRect/>
          <a:stretch>
            <a:fillRect/>
          </a:stretch>
        </p:blipFill>
        <p:spPr bwMode="auto">
          <a:xfrm>
            <a:off x="9353006" y="2220685"/>
            <a:ext cx="2611515" cy="3324451"/>
          </a:xfrm>
          <a:prstGeom prst="rect">
            <a:avLst/>
          </a:prstGeom>
          <a:noFill/>
          <a:ln>
            <a:noFill/>
          </a:ln>
        </p:spPr>
      </p:pic>
    </p:spTree>
    <p:extLst>
      <p:ext uri="{BB962C8B-B14F-4D97-AF65-F5344CB8AC3E}">
        <p14:creationId xmlns:p14="http://schemas.microsoft.com/office/powerpoint/2010/main" val="390037296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4549" y="166911"/>
            <a:ext cx="8911687" cy="460106"/>
          </a:xfrm>
        </p:spPr>
        <p:txBody>
          <a:bodyPr>
            <a:normAutofit fontScale="90000"/>
          </a:bodyPr>
          <a:lstStyle/>
          <a:p>
            <a:r>
              <a:rPr lang="fr-FR" dirty="0"/>
              <a:t>II-2-</a:t>
            </a:r>
            <a:r>
              <a:rPr lang="fr-FR" b="1" dirty="0"/>
              <a:t>METHODES D’AMALGAMATION(suite)</a:t>
            </a:r>
            <a:endParaRPr lang="en-US" dirty="0"/>
          </a:p>
        </p:txBody>
      </p:sp>
      <p:sp>
        <p:nvSpPr>
          <p:cNvPr id="3" name="Espace réservé du contenu 2"/>
          <p:cNvSpPr>
            <a:spLocks noGrp="1"/>
          </p:cNvSpPr>
          <p:nvPr>
            <p:ph idx="1"/>
          </p:nvPr>
        </p:nvSpPr>
        <p:spPr>
          <a:xfrm>
            <a:off x="378822" y="836023"/>
            <a:ext cx="11678194" cy="5995851"/>
          </a:xfrm>
        </p:spPr>
        <p:txBody>
          <a:bodyPr>
            <a:normAutofit lnSpcReduction="10000"/>
          </a:bodyPr>
          <a:lstStyle/>
          <a:p>
            <a:pPr marL="0" indent="0">
              <a:lnSpc>
                <a:spcPct val="150000"/>
              </a:lnSpc>
              <a:buNone/>
            </a:pPr>
            <a:r>
              <a:rPr lang="fr-FR" dirty="0">
                <a:latin typeface="Times New Roman" panose="02020603050405020304" pitchFamily="18" charset="0"/>
                <a:cs typeface="Times New Roman" panose="02020603050405020304" pitchFamily="18" charset="0"/>
              </a:rPr>
              <a:t>Au début du processus, l’une des trappes dans le tonneau </a:t>
            </a:r>
            <a:r>
              <a:rPr lang="fr-FR">
                <a:latin typeface="Times New Roman" panose="02020603050405020304" pitchFamily="18" charset="0"/>
                <a:cs typeface="Times New Roman" panose="02020603050405020304" pitchFamily="18" charset="0"/>
              </a:rPr>
              <a:t>sont </a:t>
            </a:r>
            <a:r>
              <a:rPr lang="fr-FR" smtClean="0">
                <a:latin typeface="Times New Roman" panose="02020603050405020304" pitchFamily="18" charset="0"/>
                <a:cs typeface="Times New Roman" panose="02020603050405020304" pitchFamily="18" charset="0"/>
              </a:rPr>
              <a:t>chargées </a:t>
            </a:r>
            <a:r>
              <a:rPr lang="fr-FR" dirty="0">
                <a:latin typeface="Times New Roman" panose="02020603050405020304" pitchFamily="18" charset="0"/>
                <a:cs typeface="Times New Roman" panose="02020603050405020304" pitchFamily="18" charset="0"/>
              </a:rPr>
              <a:t>de matériaux (concentré, résidus de minerais lourd restant après lavage des dépôts naturelles friables ou des roches fracassés) à </a:t>
            </a:r>
            <a:r>
              <a:rPr lang="fr-FR" dirty="0" smtClean="0">
                <a:latin typeface="Times New Roman" panose="02020603050405020304" pitchFamily="18" charset="0"/>
                <a:cs typeface="Times New Roman" panose="02020603050405020304" pitchFamily="18" charset="0"/>
              </a:rPr>
              <a:t>amalgamer, </a:t>
            </a:r>
            <a:r>
              <a:rPr lang="fr-FR" dirty="0">
                <a:latin typeface="Times New Roman" panose="02020603050405020304" pitchFamily="18" charset="0"/>
                <a:cs typeface="Times New Roman" panose="02020603050405020304" pitchFamily="18" charset="0"/>
              </a:rPr>
              <a:t>les boulets en acier, l’eau et le mercure.</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Cependant, si avant l’amalgamation il est nécessaire de </a:t>
            </a:r>
            <a:r>
              <a:rPr lang="fr-FR" dirty="0" smtClean="0">
                <a:latin typeface="Times New Roman" panose="02020603050405020304" pitchFamily="18" charset="0"/>
                <a:cs typeface="Times New Roman" panose="02020603050405020304" pitchFamily="18" charset="0"/>
              </a:rPr>
              <a:t>sur broyé </a:t>
            </a:r>
            <a:r>
              <a:rPr lang="fr-FR" dirty="0">
                <a:latin typeface="Times New Roman" panose="02020603050405020304" pitchFamily="18" charset="0"/>
                <a:cs typeface="Times New Roman" panose="02020603050405020304" pitchFamily="18" charset="0"/>
              </a:rPr>
              <a:t>le matériau, alors le mercure n’est pas chargé à la fois et le tonneau est mise en charge avec une vitesse relativement </a:t>
            </a:r>
            <a:r>
              <a:rPr lang="fr-FR" dirty="0" smtClean="0">
                <a:latin typeface="Times New Roman" panose="02020603050405020304" pitchFamily="18" charset="0"/>
                <a:cs typeface="Times New Roman" panose="02020603050405020304" pitchFamily="18" charset="0"/>
              </a:rPr>
              <a:t>élevée.</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Après sur broyage du matériau, on verse le mercure et on fait tourné le tonneau avec une vitesse lente pour éviter le ponçage du mercure</a:t>
            </a:r>
            <a:r>
              <a:rPr lang="fr-FR" dirty="0" smtClean="0">
                <a:latin typeface="Times New Roman" panose="02020603050405020304" pitchFamily="18" charset="0"/>
                <a:cs typeface="Times New Roman" panose="02020603050405020304" pitchFamily="18" charset="0"/>
              </a:rPr>
              <a:t>.</a:t>
            </a:r>
          </a:p>
          <a:p>
            <a:pPr marL="0" indent="0">
              <a:lnSpc>
                <a:spcPct val="150000"/>
              </a:lnSpc>
              <a:buNone/>
            </a:pPr>
            <a:r>
              <a:rPr lang="fr-FR" dirty="0">
                <a:latin typeface="Times New Roman" panose="02020603050405020304" pitchFamily="18" charset="0"/>
                <a:cs typeface="Times New Roman" panose="02020603050405020304" pitchFamily="18" charset="0"/>
              </a:rPr>
              <a:t>Pour lutter contre le ponçage du mercure, on emploi les agents chimiques par exemple : xanthate (ou xanthogénate) de sodium ou de potassium (ROCSSNa ; ROCSSK). La durée du broyage préliminaire pour découvrir complètement de l’or et rafraichir sa surface, dans chaque cas séparé est établi par voie expérimentale. En moyenne, l’une et l’autre opération (broyage préliminaire et l’amalgamation) dure environ 3-4 heures.</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Après l’amalgamation, le contenu du tonneau sort par un entonnoir sur l’écluse ou l’amalgame entrainé est saisi (la masse essentielle du mercure est saisie dans l’entonnoir). Dans le tonneau d’amalgamation on peut traiter de 3 à 5 tonnes de </a:t>
            </a:r>
            <a:r>
              <a:rPr lang="fr-FR" dirty="0" smtClean="0">
                <a:latin typeface="Times New Roman" panose="02020603050405020304" pitchFamily="18" charset="0"/>
                <a:cs typeface="Times New Roman" panose="02020603050405020304" pitchFamily="18" charset="0"/>
              </a:rPr>
              <a:t>concentré </a:t>
            </a:r>
            <a:r>
              <a:rPr lang="fr-FR" dirty="0">
                <a:latin typeface="Times New Roman" panose="02020603050405020304" pitchFamily="18" charset="0"/>
                <a:cs typeface="Times New Roman" panose="02020603050405020304" pitchFamily="18" charset="0"/>
              </a:rPr>
              <a:t>par jours</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98637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28801" y="0"/>
            <a:ext cx="9675812" cy="669113"/>
          </a:xfrm>
        </p:spPr>
        <p:txBody>
          <a:bodyPr/>
          <a:lstStyle/>
          <a:p>
            <a:r>
              <a:rPr lang="fr-FR" dirty="0"/>
              <a:t>II-2-</a:t>
            </a:r>
            <a:r>
              <a:rPr lang="fr-FR" b="1" dirty="0"/>
              <a:t>METHODES D’AMALGAMATION(suite)</a:t>
            </a:r>
            <a:endParaRPr lang="en-US" dirty="0"/>
          </a:p>
        </p:txBody>
      </p:sp>
      <p:sp>
        <p:nvSpPr>
          <p:cNvPr id="3" name="Espace réservé du contenu 2"/>
          <p:cNvSpPr>
            <a:spLocks noGrp="1"/>
          </p:cNvSpPr>
          <p:nvPr>
            <p:ph idx="1"/>
          </p:nvPr>
        </p:nvSpPr>
        <p:spPr>
          <a:xfrm>
            <a:off x="509452" y="940526"/>
            <a:ext cx="10864532" cy="5564777"/>
          </a:xfrm>
        </p:spPr>
        <p:txBody>
          <a:bodyPr>
            <a:normAutofit/>
          </a:bodyPr>
          <a:lstStyle/>
          <a:p>
            <a:pPr marL="0" lvl="0" indent="0">
              <a:lnSpc>
                <a:spcPct val="150000"/>
              </a:lnSpc>
              <a:buNone/>
            </a:pPr>
            <a:r>
              <a:rPr lang="fr-FR" dirty="0" smtClean="0">
                <a:latin typeface="Times New Roman" panose="02020603050405020304" pitchFamily="18" charset="0"/>
                <a:cs typeface="Times New Roman" panose="02020603050405020304" pitchFamily="18" charset="0"/>
              </a:rPr>
              <a:t>2)-L’amalgamation </a:t>
            </a:r>
            <a:r>
              <a:rPr lang="fr-FR" dirty="0">
                <a:latin typeface="Times New Roman" panose="02020603050405020304" pitchFamily="18" charset="0"/>
                <a:cs typeface="Times New Roman" panose="02020603050405020304" pitchFamily="18" charset="0"/>
              </a:rPr>
              <a:t>extérieure est plus souvent effectuée sur les écluses d’amalgamation. Les écluses d’après leurs constructions se présentent de deux (2) ou trois (3) auges inclinés de 8 à 12° et disposé successivement, sur lesquels sont mises des tôles de cuivre enduites du mercure. Au cours du passage de la pulpe (matériaux broyés </a:t>
            </a:r>
            <a:r>
              <a:rPr lang="fr-FR" dirty="0" smtClean="0">
                <a:latin typeface="Times New Roman" panose="02020603050405020304" pitchFamily="18" charset="0"/>
                <a:cs typeface="Times New Roman" panose="02020603050405020304" pitchFamily="18" charset="0"/>
              </a:rPr>
              <a:t>contenant l’or) sur </a:t>
            </a:r>
            <a:r>
              <a:rPr lang="fr-FR" dirty="0">
                <a:latin typeface="Times New Roman" panose="02020603050405020304" pitchFamily="18" charset="0"/>
                <a:cs typeface="Times New Roman" panose="02020603050405020304" pitchFamily="18" charset="0"/>
              </a:rPr>
              <a:t>l’écluse, les paillettes libres sont affaissées au fond de l’écluse et en touchant au mercure, </a:t>
            </a:r>
            <a:r>
              <a:rPr lang="fr-FR" dirty="0" smtClean="0">
                <a:latin typeface="Times New Roman" panose="02020603050405020304" pitchFamily="18" charset="0"/>
                <a:cs typeface="Times New Roman" panose="02020603050405020304" pitchFamily="18" charset="0"/>
              </a:rPr>
              <a:t>elles passent </a:t>
            </a:r>
            <a:r>
              <a:rPr lang="fr-FR" dirty="0">
                <a:latin typeface="Times New Roman" panose="02020603050405020304" pitchFamily="18" charset="0"/>
                <a:cs typeface="Times New Roman" panose="02020603050405020304" pitchFamily="18" charset="0"/>
              </a:rPr>
              <a:t>dans l’amalgame</a:t>
            </a:r>
            <a:r>
              <a:rPr lang="fr-FR" dirty="0" smtClean="0">
                <a:latin typeface="Times New Roman" panose="02020603050405020304" pitchFamily="18" charset="0"/>
                <a:cs typeface="Times New Roman" panose="02020603050405020304" pitchFamily="18" charset="0"/>
              </a:rPr>
              <a:t>.</a:t>
            </a:r>
          </a:p>
          <a:p>
            <a:pPr marL="0" lvl="0" indent="0">
              <a:lnSpc>
                <a:spcPct val="150000"/>
              </a:lnSpc>
              <a:buNone/>
            </a:pPr>
            <a:endParaRPr lang="fr-FR" dirty="0" smtClean="0">
              <a:latin typeface="Times New Roman" panose="02020603050405020304" pitchFamily="18" charset="0"/>
              <a:cs typeface="Times New Roman" panose="02020603050405020304" pitchFamily="18" charset="0"/>
            </a:endParaRPr>
          </a:p>
          <a:p>
            <a:pPr marL="0" lvl="0" indent="0">
              <a:lnSpc>
                <a:spcPct val="150000"/>
              </a:lnSpc>
              <a:buNone/>
            </a:pPr>
            <a:endParaRPr lang="fr-FR" dirty="0" smtClean="0">
              <a:latin typeface="Times New Roman" panose="02020603050405020304" pitchFamily="18" charset="0"/>
              <a:cs typeface="Times New Roman" panose="02020603050405020304" pitchFamily="18" charset="0"/>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770" y="3171149"/>
            <a:ext cx="2886890" cy="3202347"/>
          </a:xfrm>
          <a:prstGeom prst="rect">
            <a:avLst/>
          </a:prstGeo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3660" y="3171150"/>
            <a:ext cx="2416611" cy="3202346"/>
          </a:xfrm>
          <a:prstGeom prst="rect">
            <a:avLst/>
          </a:prstGeom>
        </p:spPr>
      </p:pic>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54841" y="3171149"/>
            <a:ext cx="3722879" cy="3202347"/>
          </a:xfrm>
          <a:prstGeom prst="rect">
            <a:avLst/>
          </a:prstGeom>
        </p:spPr>
      </p:pic>
      <p:pic>
        <p:nvPicPr>
          <p:cNvPr id="7" name="Imag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77720" y="3171150"/>
            <a:ext cx="2651761" cy="3202347"/>
          </a:xfrm>
          <a:prstGeom prst="rect">
            <a:avLst/>
          </a:prstGeom>
        </p:spPr>
      </p:pic>
    </p:spTree>
    <p:extLst>
      <p:ext uri="{BB962C8B-B14F-4D97-AF65-F5344CB8AC3E}">
        <p14:creationId xmlns:p14="http://schemas.microsoft.com/office/powerpoint/2010/main" val="189269865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19795" y="258350"/>
            <a:ext cx="9793378" cy="747490"/>
          </a:xfrm>
        </p:spPr>
        <p:txBody>
          <a:bodyPr/>
          <a:lstStyle/>
          <a:p>
            <a:pPr algn="ctr"/>
            <a:r>
              <a:rPr lang="fr-FR" dirty="0"/>
              <a:t>II-2-</a:t>
            </a:r>
            <a:r>
              <a:rPr lang="fr-FR" b="1" dirty="0"/>
              <a:t>METHODES D’AMALGAMATION(suite)</a:t>
            </a:r>
            <a:endParaRPr lang="en-US" dirty="0"/>
          </a:p>
        </p:txBody>
      </p:sp>
      <p:sp>
        <p:nvSpPr>
          <p:cNvPr id="3" name="Espace réservé du contenu 2"/>
          <p:cNvSpPr>
            <a:spLocks noGrp="1"/>
          </p:cNvSpPr>
          <p:nvPr>
            <p:ph idx="1"/>
          </p:nvPr>
        </p:nvSpPr>
        <p:spPr>
          <a:xfrm>
            <a:off x="391885" y="1358537"/>
            <a:ext cx="11599817" cy="4911634"/>
          </a:xfrm>
        </p:spPr>
        <p:txBody>
          <a:bodyPr>
            <a:normAutofit/>
          </a:bodyPr>
          <a:lstStyle/>
          <a:p>
            <a:pPr marL="0" indent="0">
              <a:lnSpc>
                <a:spcPct val="150000"/>
              </a:lnSpc>
              <a:buNone/>
            </a:pPr>
            <a:r>
              <a:rPr lang="fr-FR" dirty="0">
                <a:latin typeface="Times New Roman" panose="02020603050405020304" pitchFamily="18" charset="0"/>
                <a:cs typeface="Times New Roman" panose="02020603050405020304" pitchFamily="18" charset="0"/>
              </a:rPr>
              <a:t>A titre d’exemple de l’emploie de l’amalgamation sur les écluses, on peut citer la fabrique à Keniba (Zimbabwe) ou on traite environ 150 tonnes de minerais par jours avec une teneur moyenne en or de 18 g/t. Cependant, l’amalgamation extérieure étant un procédé indépendant, est peu employé en </a:t>
            </a:r>
            <a:r>
              <a:rPr lang="fr-FR" dirty="0" smtClean="0">
                <a:latin typeface="Times New Roman" panose="02020603050405020304" pitchFamily="18" charset="0"/>
                <a:cs typeface="Times New Roman" panose="02020603050405020304" pitchFamily="18" charset="0"/>
              </a:rPr>
              <a:t>pratique.</a:t>
            </a:r>
            <a:endParaRPr lang="en-US" dirty="0" smtClean="0">
              <a:latin typeface="Times New Roman" panose="02020603050405020304" pitchFamily="18" charset="0"/>
              <a:cs typeface="Times New Roman" panose="02020603050405020304" pitchFamily="18" charset="0"/>
            </a:endParaRPr>
          </a:p>
          <a:p>
            <a:pPr marL="0" indent="0">
              <a:lnSpc>
                <a:spcPct val="150000"/>
              </a:lnSpc>
              <a:buNone/>
            </a:pPr>
            <a:r>
              <a:rPr lang="fr-FR" dirty="0" smtClean="0">
                <a:latin typeface="Times New Roman" panose="02020603050405020304" pitchFamily="18" charset="0"/>
                <a:cs typeface="Times New Roman" panose="02020603050405020304" pitchFamily="18" charset="0"/>
              </a:rPr>
              <a:t>On </a:t>
            </a:r>
            <a:r>
              <a:rPr lang="fr-FR" dirty="0">
                <a:latin typeface="Times New Roman" panose="02020603050405020304" pitchFamily="18" charset="0"/>
                <a:cs typeface="Times New Roman" panose="02020603050405020304" pitchFamily="18" charset="0"/>
              </a:rPr>
              <a:t>l’utilise parfois comme complément de l’amalgamation </a:t>
            </a:r>
            <a:r>
              <a:rPr lang="fr-FR" dirty="0" smtClean="0">
                <a:latin typeface="Times New Roman" panose="02020603050405020304" pitchFamily="18" charset="0"/>
                <a:cs typeface="Times New Roman" panose="02020603050405020304" pitchFamily="18" charset="0"/>
              </a:rPr>
              <a:t>intérieure </a:t>
            </a:r>
            <a:r>
              <a:rPr lang="fr-FR" dirty="0">
                <a:latin typeface="Times New Roman" panose="02020603050405020304" pitchFamily="18" charset="0"/>
                <a:cs typeface="Times New Roman" panose="02020603050405020304" pitchFamily="18" charset="0"/>
              </a:rPr>
              <a:t>pour </a:t>
            </a:r>
            <a:r>
              <a:rPr lang="fr-FR" dirty="0" smtClean="0">
                <a:latin typeface="Times New Roman" panose="02020603050405020304" pitchFamily="18" charset="0"/>
                <a:cs typeface="Times New Roman" panose="02020603050405020304" pitchFamily="18" charset="0"/>
              </a:rPr>
              <a:t>saisir </a:t>
            </a:r>
            <a:r>
              <a:rPr lang="fr-FR" dirty="0">
                <a:latin typeface="Times New Roman" panose="02020603050405020304" pitchFamily="18" charset="0"/>
                <a:cs typeface="Times New Roman" panose="02020603050405020304" pitchFamily="18" charset="0"/>
              </a:rPr>
              <a:t>l’essentielle des particules d’amalgame échappée ou perdue après l’amalgamation intérieur. Dans certains cas, lors du traitement des concentrées et des minerais sulfureux, la réalisation de </a:t>
            </a:r>
            <a:r>
              <a:rPr lang="fr-FR" dirty="0" smtClean="0">
                <a:latin typeface="Times New Roman" panose="02020603050405020304" pitchFamily="18" charset="0"/>
                <a:cs typeface="Times New Roman" panose="02020603050405020304" pitchFamily="18" charset="0"/>
              </a:rPr>
              <a:t>l’amalgamation extérieure </a:t>
            </a:r>
            <a:r>
              <a:rPr lang="fr-FR" dirty="0">
                <a:latin typeface="Times New Roman" panose="02020603050405020304" pitchFamily="18" charset="0"/>
                <a:cs typeface="Times New Roman" panose="02020603050405020304" pitchFamily="18" charset="0"/>
              </a:rPr>
              <a:t>est efficace avec l’addition dans la pulpe des sels de plombe soluble dans l’eau, par exemple : le nitrate de plombe (Pb(NO</a:t>
            </a:r>
            <a:r>
              <a:rPr lang="fr-FR" baseline="-25000" dirty="0">
                <a:latin typeface="Times New Roman" panose="02020603050405020304" pitchFamily="18" charset="0"/>
                <a:cs typeface="Times New Roman" panose="02020603050405020304" pitchFamily="18" charset="0"/>
              </a:rPr>
              <a:t>3</a:t>
            </a:r>
            <a:r>
              <a:rPr lang="fr-FR" dirty="0">
                <a:latin typeface="Times New Roman" panose="02020603050405020304" pitchFamily="18" charset="0"/>
                <a:cs typeface="Times New Roman" panose="02020603050405020304" pitchFamily="18" charset="0"/>
              </a:rPr>
              <a:t>)</a:t>
            </a:r>
            <a:r>
              <a:rPr lang="fr-FR" baseline="-25000" dirty="0">
                <a:latin typeface="Times New Roman" panose="02020603050405020304" pitchFamily="18" charset="0"/>
                <a:cs typeface="Times New Roman" panose="02020603050405020304" pitchFamily="18" charset="0"/>
              </a:rPr>
              <a:t>2</a:t>
            </a:r>
            <a:r>
              <a:rPr lang="fr-FR" dirty="0">
                <a:latin typeface="Times New Roman" panose="02020603050405020304" pitchFamily="18" charset="0"/>
                <a:cs typeface="Times New Roman" panose="02020603050405020304" pitchFamily="18" charset="0"/>
              </a:rPr>
              <a:t> ou acétate de plombe (Pb (CH</a:t>
            </a:r>
            <a:r>
              <a:rPr lang="fr-FR" baseline="-25000" dirty="0">
                <a:latin typeface="Times New Roman" panose="02020603050405020304" pitchFamily="18" charset="0"/>
                <a:cs typeface="Times New Roman" panose="02020603050405020304" pitchFamily="18" charset="0"/>
              </a:rPr>
              <a:t>3</a:t>
            </a:r>
            <a:r>
              <a:rPr lang="fr-FR" dirty="0">
                <a:latin typeface="Times New Roman" panose="02020603050405020304" pitchFamily="18" charset="0"/>
                <a:cs typeface="Times New Roman" panose="02020603050405020304" pitchFamily="18" charset="0"/>
              </a:rPr>
              <a:t>CO</a:t>
            </a:r>
            <a:r>
              <a:rPr lang="fr-FR" baseline="-25000" dirty="0">
                <a:latin typeface="Times New Roman" panose="02020603050405020304" pitchFamily="18" charset="0"/>
                <a:cs typeface="Times New Roman" panose="02020603050405020304" pitchFamily="18" charset="0"/>
              </a:rPr>
              <a:t>2 </a:t>
            </a:r>
            <a:r>
              <a:rPr lang="fr-FR" dirty="0">
                <a:latin typeface="Times New Roman" panose="02020603050405020304" pitchFamily="18" charset="0"/>
                <a:cs typeface="Times New Roman" panose="02020603050405020304" pitchFamily="18" charset="0"/>
              </a:rPr>
              <a:t>)</a:t>
            </a:r>
            <a:r>
              <a:rPr lang="fr-FR" baseline="-25000" dirty="0">
                <a:latin typeface="Times New Roman" panose="02020603050405020304" pitchFamily="18" charset="0"/>
                <a:cs typeface="Times New Roman" panose="02020603050405020304" pitchFamily="18" charset="0"/>
              </a:rPr>
              <a:t>2 </a:t>
            </a:r>
            <a:r>
              <a:rPr lang="fr-FR" dirty="0">
                <a:latin typeface="Times New Roman" panose="02020603050405020304" pitchFamily="18" charset="0"/>
                <a:cs typeface="Times New Roman" panose="02020603050405020304" pitchFamily="18" charset="0"/>
              </a:rPr>
              <a:t>avec cela le ponçage du mercure diminue parce que les ions du plomb, sont unis avec des sulfures solubles provoquant le ponçage. Mais ces sels sont toxiques et peuvent entrainer des intoxications dite </a:t>
            </a:r>
            <a:r>
              <a:rPr lang="fr-FR" b="1" dirty="0">
                <a:latin typeface="Times New Roman" panose="02020603050405020304" pitchFamily="18" charset="0"/>
                <a:cs typeface="Times New Roman" panose="02020603050405020304" pitchFamily="18" charset="0"/>
              </a:rPr>
              <a:t>saturnisme</a:t>
            </a:r>
            <a:r>
              <a:rPr lang="fr-FR"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0" indent="0">
              <a:lnSpc>
                <a:spcPct val="150000"/>
              </a:lnSpc>
              <a:buNone/>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150209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50423" y="624110"/>
            <a:ext cx="9754189" cy="695239"/>
          </a:xfrm>
        </p:spPr>
        <p:txBody>
          <a:bodyPr>
            <a:normAutofit fontScale="90000"/>
          </a:bodyPr>
          <a:lstStyle/>
          <a:p>
            <a:r>
              <a:rPr lang="fr-FR" dirty="0"/>
              <a:t>II-3-</a:t>
            </a:r>
            <a:r>
              <a:rPr lang="fr-FR" b="1" dirty="0"/>
              <a:t>Traitement de l’amalgame</a:t>
            </a:r>
            <a:r>
              <a:rPr lang="en-US" dirty="0"/>
              <a:t/>
            </a:r>
            <a:br>
              <a:rPr lang="en-US" dirty="0"/>
            </a:br>
            <a:endParaRPr lang="en-US" dirty="0"/>
          </a:p>
        </p:txBody>
      </p:sp>
      <p:sp>
        <p:nvSpPr>
          <p:cNvPr id="3" name="Espace réservé du contenu 2"/>
          <p:cNvSpPr>
            <a:spLocks noGrp="1"/>
          </p:cNvSpPr>
          <p:nvPr>
            <p:ph idx="1"/>
          </p:nvPr>
        </p:nvSpPr>
        <p:spPr>
          <a:xfrm>
            <a:off x="418011" y="1872342"/>
            <a:ext cx="11573692" cy="4463143"/>
          </a:xfrm>
        </p:spPr>
        <p:txBody>
          <a:bodyPr>
            <a:normAutofit/>
          </a:bodyPr>
          <a:lstStyle/>
          <a:p>
            <a:pPr marL="0" indent="0">
              <a:lnSpc>
                <a:spcPct val="150000"/>
              </a:lnSpc>
              <a:buNone/>
            </a:pPr>
            <a:r>
              <a:rPr lang="fr-FR" dirty="0">
                <a:latin typeface="Times New Roman" panose="02020603050405020304" pitchFamily="18" charset="0"/>
                <a:cs typeface="Times New Roman" panose="02020603050405020304" pitchFamily="18" charset="0"/>
              </a:rPr>
              <a:t>L</a:t>
            </a:r>
            <a:r>
              <a:rPr lang="fr-FR" b="1" dirty="0">
                <a:latin typeface="Times New Roman" panose="02020603050405020304" pitchFamily="18" charset="0"/>
                <a:cs typeface="Times New Roman" panose="02020603050405020304" pitchFamily="18" charset="0"/>
              </a:rPr>
              <a:t>’</a:t>
            </a:r>
            <a:r>
              <a:rPr lang="fr-FR" dirty="0">
                <a:latin typeface="Times New Roman" panose="02020603050405020304" pitchFamily="18" charset="0"/>
                <a:cs typeface="Times New Roman" panose="02020603050405020304" pitchFamily="18" charset="0"/>
              </a:rPr>
              <a:t>amalgame obtenu, après la levée des appareils est purifié du fer, du sable, des sulfures et d’autres impuretés étrangères attrapés mécaniquement. Le fer est éliminé par aimant, les autres additions sont séparées en lavant l’amalgame par l’eau dans les cuves de lavage ou sur l’écluse. L’amalgame purifié est filtrée ou pressurée (essoré) à travers l’étoffe d’un tissu serré ou de la peau de chamois (cure de bovin) imitant la peau de laine sur la presse.     </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Avec cela, le mercure liquide contient environ 0,1% d’or se sépare et on obtient un amalgame demi sec ou plastique qui contient 20 à 50% d’or, plus l’or amalgamé est gros plus l’amalgame demi sec est riche.</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Pour éliminer le mercure restant, l’amalgame demi sec est soumis à la distillation (vaporisation). La distillation du mercure est effectuée dans les fours à cornues dont les dimensions et la construction sont déterminées par l’échelle de production (Figue 4)</a:t>
            </a:r>
            <a:endParaRPr lang="en-US" dirty="0">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21235393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dirty="0">
                <a:latin typeface="Times New Roman" panose="02020603050405020304" pitchFamily="18" charset="0"/>
                <a:cs typeface="Times New Roman" panose="02020603050405020304" pitchFamily="18" charset="0"/>
              </a:rPr>
              <a:t>ChapI : Généralités sur les métaux précieux</a:t>
            </a:r>
            <a:endParaRPr lang="en-US" sz="2800"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613955" y="1264555"/>
            <a:ext cx="10773092" cy="4665982"/>
          </a:xfrm>
        </p:spPr>
        <p:txBody>
          <a:bodyPr/>
          <a:lstStyle/>
          <a:p>
            <a:pPr algn="ctr"/>
            <a:r>
              <a:rPr lang="fr-FR" sz="2400" b="1" dirty="0">
                <a:latin typeface="Times New Roman" panose="02020603050405020304" pitchFamily="18" charset="0"/>
                <a:cs typeface="Times New Roman" panose="02020603050405020304" pitchFamily="18" charset="0"/>
              </a:rPr>
              <a:t>Généralité</a:t>
            </a:r>
            <a:endParaRPr lang="en-US" sz="2400"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L’or est l’un des métaux le plus ancien, pendant des fouilles on a trouvé les articles en or même les plus anciennes civilisations de l’époque de la Néolithique dans les montagnes de la France, dans les monuments prédynastiques de l’Egypte parmi les plus anciennes couches culturelles de l’Inde, de la Chine, etc……</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En Afrique noir, l’utilisation de l’or remonte au temps des grandes Empires : Ghana, Mali, Afrique du Sud, Congo, etc….</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En Guinée les ressources du pays sont destinées à plusieurs centaines de tonnes dont près de 300t identifiées.</a:t>
            </a:r>
            <a:endParaRPr lang="en-US" dirty="0">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330025417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54481" y="624110"/>
            <a:ext cx="6453050" cy="669113"/>
          </a:xfrm>
        </p:spPr>
        <p:txBody>
          <a:bodyPr>
            <a:normAutofit fontScale="90000"/>
          </a:bodyPr>
          <a:lstStyle/>
          <a:p>
            <a:pPr algn="ctr"/>
            <a:r>
              <a:rPr lang="fr-FR" b="1" dirty="0"/>
              <a:t>PHOTOS DES FOURS A CORNUE</a:t>
            </a:r>
            <a:r>
              <a:rPr lang="en-US" dirty="0"/>
              <a:t/>
            </a:r>
            <a:br>
              <a:rPr lang="en-US" dirty="0"/>
            </a:br>
            <a:endParaRPr lang="en-US" dirty="0"/>
          </a:p>
        </p:txBody>
      </p:sp>
      <p:pic>
        <p:nvPicPr>
          <p:cNvPr id="4" name="Espace réservé du contenu 3" descr="C:\Users\HP\Desktop\CAP CORN 4.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2959" y="1854925"/>
            <a:ext cx="6453051" cy="4585064"/>
          </a:xfrm>
          <a:prstGeom prst="rect">
            <a:avLst/>
          </a:prstGeom>
          <a:noFill/>
          <a:ln>
            <a:noFill/>
          </a:ln>
        </p:spPr>
      </p:pic>
      <p:pic>
        <p:nvPicPr>
          <p:cNvPr id="5" name="Image 4" descr="C:\Users\HP\Desktop\cap cor3.png"/>
          <p:cNvPicPr/>
          <p:nvPr/>
        </p:nvPicPr>
        <p:blipFill>
          <a:blip r:embed="rId3">
            <a:extLst>
              <a:ext uri="{28A0092B-C50C-407E-A947-70E740481C1C}">
                <a14:useLocalDpi xmlns:a14="http://schemas.microsoft.com/office/drawing/2010/main" val="0"/>
              </a:ext>
            </a:extLst>
          </a:blip>
          <a:srcRect/>
          <a:stretch>
            <a:fillRect/>
          </a:stretch>
        </p:blipFill>
        <p:spPr bwMode="auto">
          <a:xfrm>
            <a:off x="7276011" y="1854925"/>
            <a:ext cx="4767944" cy="4585064"/>
          </a:xfrm>
          <a:prstGeom prst="rect">
            <a:avLst/>
          </a:prstGeom>
          <a:noFill/>
          <a:ln>
            <a:noFill/>
          </a:ln>
        </p:spPr>
      </p:pic>
    </p:spTree>
    <p:extLst>
      <p:ext uri="{BB962C8B-B14F-4D97-AF65-F5344CB8AC3E}">
        <p14:creationId xmlns:p14="http://schemas.microsoft.com/office/powerpoint/2010/main" val="359800231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5028" y="522515"/>
            <a:ext cx="10812281" cy="535578"/>
          </a:xfrm>
        </p:spPr>
        <p:txBody>
          <a:bodyPr>
            <a:normAutofit fontScale="90000"/>
          </a:bodyPr>
          <a:lstStyle/>
          <a:p>
            <a:r>
              <a:rPr lang="fr-FR" sz="2000" b="1" dirty="0">
                <a:latin typeface="Times New Roman" panose="02020603050405020304" pitchFamily="18" charset="0"/>
                <a:cs typeface="Times New Roman" panose="02020603050405020304" pitchFamily="18" charset="0"/>
              </a:rPr>
              <a:t>EMPLOI DE D’AMALGAMATION DANS LES SCHEMAS DE FABRIQUES DE RECUPERATION DE L’OR </a:t>
            </a:r>
            <a:r>
              <a:rPr lang="en-US" dirty="0"/>
              <a:t/>
            </a:r>
            <a:br>
              <a:rPr lang="en-US" dirty="0"/>
            </a:br>
            <a:endParaRPr lang="en-US" dirty="0"/>
          </a:p>
        </p:txBody>
      </p:sp>
      <p:sp>
        <p:nvSpPr>
          <p:cNvPr id="3" name="Espace réservé du contenu 2"/>
          <p:cNvSpPr>
            <a:spLocks noGrp="1"/>
          </p:cNvSpPr>
          <p:nvPr>
            <p:ph idx="1"/>
          </p:nvPr>
        </p:nvSpPr>
        <p:spPr>
          <a:xfrm>
            <a:off x="701630" y="1219199"/>
            <a:ext cx="11155679" cy="5037909"/>
          </a:xfrm>
        </p:spPr>
        <p:txBody>
          <a:bodyPr>
            <a:normAutofit/>
          </a:bodyPr>
          <a:lstStyle/>
          <a:p>
            <a:pPr marL="0" indent="0">
              <a:lnSpc>
                <a:spcPct val="150000"/>
              </a:lnSpc>
              <a:buNone/>
            </a:pPr>
            <a:r>
              <a:rPr lang="fr-FR" dirty="0">
                <a:latin typeface="Times New Roman" panose="02020603050405020304" pitchFamily="18" charset="0"/>
                <a:cs typeface="Times New Roman" panose="02020603050405020304" pitchFamily="18" charset="0"/>
              </a:rPr>
              <a:t>Dans la pratique mondiale, le procédé d’amalgamation a été largement employé pour extraire l’or des concentrés </a:t>
            </a:r>
            <a:r>
              <a:rPr lang="fr-FR" dirty="0" smtClean="0">
                <a:latin typeface="Times New Roman" panose="02020603050405020304" pitchFamily="18" charset="0"/>
                <a:cs typeface="Times New Roman" panose="02020603050405020304" pitchFamily="18" charset="0"/>
              </a:rPr>
              <a:t>(minerais). </a:t>
            </a:r>
            <a:r>
              <a:rPr lang="fr-FR" dirty="0">
                <a:latin typeface="Times New Roman" panose="02020603050405020304" pitchFamily="18" charset="0"/>
                <a:cs typeface="Times New Roman" panose="02020603050405020304" pitchFamily="18" charset="0"/>
              </a:rPr>
              <a:t>Ce pendant à présent son utilisation est restreinte, cela est provoquée :   </a:t>
            </a:r>
            <a:endParaRPr lang="en-US" dirty="0">
              <a:latin typeface="Times New Roman" panose="02020603050405020304" pitchFamily="18" charset="0"/>
              <a:cs typeface="Times New Roman" panose="02020603050405020304" pitchFamily="18" charset="0"/>
            </a:endParaRPr>
          </a:p>
          <a:p>
            <a:pPr marL="0" lvl="0" indent="0">
              <a:lnSpc>
                <a:spcPct val="150000"/>
              </a:lnSpc>
              <a:buNone/>
            </a:pPr>
            <a:r>
              <a:rPr lang="fr-FR" dirty="0" smtClean="0">
                <a:latin typeface="Times New Roman" panose="02020603050405020304" pitchFamily="18" charset="0"/>
                <a:cs typeface="Times New Roman" panose="02020603050405020304" pitchFamily="18" charset="0"/>
              </a:rPr>
              <a:t>1)-Par </a:t>
            </a:r>
            <a:r>
              <a:rPr lang="fr-FR" dirty="0">
                <a:latin typeface="Times New Roman" panose="02020603050405020304" pitchFamily="18" charset="0"/>
                <a:cs typeface="Times New Roman" panose="02020603050405020304" pitchFamily="18" charset="0"/>
              </a:rPr>
              <a:t>le changement permanent de la qualité de minerai aurifère, à la suite duquel le contenu de l’or lié avec les sulfures, ayant les formations de recouvrement, ainsi que l’or au titre médiocre c’est-à-dire de telle forme qui ne s’extrait pas par l’amalgamation est augmenté</a:t>
            </a:r>
            <a:r>
              <a:rPr lang="fr-FR" dirty="0" smtClean="0">
                <a:latin typeface="Times New Roman" panose="02020603050405020304" pitchFamily="18" charset="0"/>
                <a:cs typeface="Times New Roman" panose="02020603050405020304" pitchFamily="18" charset="0"/>
              </a:rPr>
              <a:t>.</a:t>
            </a:r>
          </a:p>
          <a:p>
            <a:pPr marL="0" lvl="0" indent="0">
              <a:lnSpc>
                <a:spcPct val="150000"/>
              </a:lnSpc>
              <a:buNone/>
            </a:pPr>
            <a:r>
              <a:rPr lang="fr-FR" dirty="0" smtClean="0">
                <a:latin typeface="Times New Roman" panose="02020603050405020304" pitchFamily="18" charset="0"/>
                <a:cs typeface="Times New Roman" panose="02020603050405020304" pitchFamily="18" charset="0"/>
              </a:rPr>
              <a:t>2)-Amalgamation </a:t>
            </a:r>
            <a:r>
              <a:rPr lang="fr-FR" dirty="0">
                <a:latin typeface="Times New Roman" panose="02020603050405020304" pitchFamily="18" charset="0"/>
                <a:cs typeface="Times New Roman" panose="02020603050405020304" pitchFamily="18" charset="0"/>
              </a:rPr>
              <a:t>est toujours accompagnée par les pertes de l’or sous forme d’amalgame.</a:t>
            </a:r>
            <a:endParaRPr lang="en-US" dirty="0">
              <a:latin typeface="Times New Roman" panose="02020603050405020304" pitchFamily="18" charset="0"/>
              <a:cs typeface="Times New Roman" panose="02020603050405020304" pitchFamily="18" charset="0"/>
            </a:endParaRPr>
          </a:p>
          <a:p>
            <a:pPr marL="0" lvl="0" indent="0">
              <a:lnSpc>
                <a:spcPct val="150000"/>
              </a:lnSpc>
              <a:buNone/>
            </a:pPr>
            <a:r>
              <a:rPr lang="fr-FR" dirty="0" smtClean="0">
                <a:latin typeface="Times New Roman" panose="02020603050405020304" pitchFamily="18" charset="0"/>
                <a:cs typeface="Times New Roman" panose="02020603050405020304" pitchFamily="18" charset="0"/>
              </a:rPr>
              <a:t>3)-A </a:t>
            </a:r>
            <a:r>
              <a:rPr lang="fr-FR" dirty="0">
                <a:latin typeface="Times New Roman" panose="02020603050405020304" pitchFamily="18" charset="0"/>
                <a:cs typeface="Times New Roman" panose="02020603050405020304" pitchFamily="18" charset="0"/>
              </a:rPr>
              <a:t>la suite de la forte toxicité du Hg et de ses vapeurs, son utilisation en grande échelle crée un danger d’empoisonnement par Hg et par conséquent l’endroit où on distille le Hg, doit être bien aéré(ventilé) pour échapper à l’intoxication des ouvriers ; de plus, elle exige un contrôle strict pour la préservation de l’environnement.</a:t>
            </a:r>
            <a:endParaRPr lang="en-US" dirty="0">
              <a:latin typeface="Times New Roman" panose="02020603050405020304" pitchFamily="18" charset="0"/>
              <a:cs typeface="Times New Roman" panose="02020603050405020304" pitchFamily="18" charset="0"/>
            </a:endParaRPr>
          </a:p>
          <a:p>
            <a:pPr marL="0" lv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8928212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92777" y="676361"/>
            <a:ext cx="11051177" cy="499297"/>
          </a:xfrm>
        </p:spPr>
        <p:txBody>
          <a:bodyPr>
            <a:normAutofit fontScale="90000"/>
          </a:bodyPr>
          <a:lstStyle/>
          <a:p>
            <a:r>
              <a:rPr lang="fr-FR" sz="1800" b="1" dirty="0">
                <a:latin typeface="Times New Roman" panose="02020603050405020304" pitchFamily="18" charset="0"/>
                <a:cs typeface="Times New Roman" panose="02020603050405020304" pitchFamily="18" charset="0"/>
              </a:rPr>
              <a:t>EMPLOI DE D’AMALGAMATION DANS LES SCHEMAS DE FABRIQUES DE RECUPERATION DE L’OR</a:t>
            </a:r>
            <a:endParaRPr lang="en-US" sz="1800" dirty="0"/>
          </a:p>
        </p:txBody>
      </p:sp>
      <p:sp>
        <p:nvSpPr>
          <p:cNvPr id="3" name="Espace réservé du contenu 2"/>
          <p:cNvSpPr>
            <a:spLocks noGrp="1"/>
          </p:cNvSpPr>
          <p:nvPr>
            <p:ph idx="1"/>
          </p:nvPr>
        </p:nvSpPr>
        <p:spPr>
          <a:xfrm>
            <a:off x="757646" y="1663337"/>
            <a:ext cx="10825343" cy="3777622"/>
          </a:xfrm>
        </p:spPr>
        <p:txBody>
          <a:bodyPr/>
          <a:lstStyle/>
          <a:p>
            <a:pPr marL="0" indent="0">
              <a:lnSpc>
                <a:spcPct val="150000"/>
              </a:lnSpc>
              <a:buNone/>
            </a:pPr>
            <a:r>
              <a:rPr lang="fr-FR" dirty="0">
                <a:latin typeface="Times New Roman" panose="02020603050405020304" pitchFamily="18" charset="0"/>
                <a:cs typeface="Times New Roman" panose="02020603050405020304" pitchFamily="18" charset="0"/>
              </a:rPr>
              <a:t>Toutefois, l’amalgamation a conservé son importance pour l’extraction de l’or libre de concentrés gravimétriques, obtenus au cours du traitement de minerais d’origine et de placers.</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Dans ce cas, il convient de traiter du materiau riche en petite quantité et le procédé d’amalgamation conservera son essentiel avantage : réalisation rapide et de bon marché de l’or sous forme du métal.</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En particulier, par cette méthode on traite l’essentielle masse des concentrés gravimétriques en République Sud-Africaine.</a:t>
            </a:r>
            <a:endParaRPr lang="en-US" dirty="0">
              <a:latin typeface="Times New Roman" panose="02020603050405020304" pitchFamily="18" charset="0"/>
              <a:cs typeface="Times New Roman" panose="02020603050405020304" pitchFamily="18" charset="0"/>
            </a:endParaRPr>
          </a:p>
          <a:p>
            <a:pPr marL="0" indent="0">
              <a:lnSpc>
                <a:spcPct val="150000"/>
              </a:lnSpc>
              <a:buNone/>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76739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40971" y="624109"/>
            <a:ext cx="10263641" cy="838931"/>
          </a:xfrm>
        </p:spPr>
        <p:txBody>
          <a:bodyPr>
            <a:normAutofit fontScale="90000"/>
          </a:bodyPr>
          <a:lstStyle/>
          <a:p>
            <a:r>
              <a:rPr lang="fr-FR" sz="2200" b="1" dirty="0">
                <a:latin typeface="Times New Roman" panose="02020603050405020304" pitchFamily="18" charset="0"/>
                <a:cs typeface="Times New Roman" panose="02020603050405020304" pitchFamily="18" charset="0"/>
              </a:rPr>
              <a:t>Chapitre III : </a:t>
            </a:r>
            <a:r>
              <a:rPr lang="fr-FR" sz="2200" b="1" dirty="0" smtClean="0">
                <a:latin typeface="Times New Roman" panose="02020603050405020304" pitchFamily="18" charset="0"/>
                <a:cs typeface="Times New Roman" panose="02020603050405020304" pitchFamily="18" charset="0"/>
              </a:rPr>
              <a:t>Cyanuration</a:t>
            </a:r>
            <a:r>
              <a:rPr lang="en-US" sz="2200" dirty="0">
                <a:latin typeface="Times New Roman" panose="02020603050405020304" pitchFamily="18" charset="0"/>
                <a:cs typeface="Times New Roman" panose="02020603050405020304" pitchFamily="18" charset="0"/>
              </a:rPr>
              <a:t/>
            </a:r>
            <a:br>
              <a:rPr lang="en-US" sz="2200" dirty="0">
                <a:latin typeface="Times New Roman" panose="02020603050405020304" pitchFamily="18" charset="0"/>
                <a:cs typeface="Times New Roman" panose="02020603050405020304" pitchFamily="18" charset="0"/>
              </a:rPr>
            </a:br>
            <a:r>
              <a:rPr lang="fr-FR" sz="2200" b="1" dirty="0">
                <a:latin typeface="Times New Roman" panose="02020603050405020304" pitchFamily="18" charset="0"/>
                <a:cs typeface="Times New Roman" panose="02020603050405020304" pitchFamily="18" charset="0"/>
              </a:rPr>
              <a:t>PRINCIPE DU PROCEDE DE CYANURATION</a:t>
            </a:r>
            <a:r>
              <a:rPr lang="en-US" dirty="0"/>
              <a:t/>
            </a:r>
            <a:br>
              <a:rPr lang="en-US" dirty="0"/>
            </a:br>
            <a:endParaRPr lang="en-US" dirty="0"/>
          </a:p>
        </p:txBody>
      </p:sp>
      <p:sp>
        <p:nvSpPr>
          <p:cNvPr id="3" name="Espace réservé du contenu 2"/>
          <p:cNvSpPr>
            <a:spLocks noGrp="1"/>
          </p:cNvSpPr>
          <p:nvPr>
            <p:ph idx="1"/>
          </p:nvPr>
        </p:nvSpPr>
        <p:spPr>
          <a:xfrm>
            <a:off x="605539" y="1502229"/>
            <a:ext cx="11534503" cy="5068390"/>
          </a:xfrm>
        </p:spPr>
        <p:txBody>
          <a:bodyPr/>
          <a:lstStyle/>
          <a:p>
            <a:pPr marL="0" indent="0">
              <a:lnSpc>
                <a:spcPct val="150000"/>
              </a:lnSpc>
              <a:buNone/>
            </a:pPr>
            <a:r>
              <a:rPr lang="fr-FR" dirty="0" smtClean="0">
                <a:latin typeface="Times New Roman" panose="02020603050405020304" pitchFamily="18" charset="0"/>
                <a:cs typeface="Times New Roman" panose="02020603050405020304" pitchFamily="18" charset="0"/>
              </a:rPr>
              <a:t>Vers la fin des années 1800, on a commencé à utiliser le </a:t>
            </a:r>
            <a:r>
              <a:rPr lang="fr-FR" b="1" dirty="0" smtClean="0">
                <a:solidFill>
                  <a:schemeClr val="tx1"/>
                </a:solidFill>
                <a:latin typeface="Times New Roman" panose="02020603050405020304" pitchFamily="18" charset="0"/>
                <a:cs typeface="Times New Roman" panose="02020603050405020304" pitchFamily="18" charset="0"/>
                <a:hlinkClick r:id="rId2"/>
              </a:rPr>
              <a:t>cyanure</a:t>
            </a:r>
            <a:r>
              <a:rPr lang="fr-FR" b="1" dirty="0" smtClean="0">
                <a:solidFill>
                  <a:schemeClr val="tx1"/>
                </a:solidFill>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pour concentrer et capter l’or du minerai au moyen d’un processus similaire à l’extraction au mercure, mais plus efficace et réduisant les pertes d’or dans les résidus. Une fois la roche pulvérisée, on la mélange à de l’eau pour créer une boue, puis on ajoute une solution cyanurée aqueuse. Cette dernière dissout l’or et peut ensuite être prélevée au moyen de différentes méthodes.</a:t>
            </a:r>
            <a:endParaRPr lang="en-US" dirty="0" smtClean="0">
              <a:latin typeface="Times New Roman" panose="02020603050405020304" pitchFamily="18" charset="0"/>
              <a:cs typeface="Times New Roman" panose="02020603050405020304" pitchFamily="18" charset="0"/>
            </a:endParaRPr>
          </a:p>
          <a:p>
            <a:pPr marL="0" indent="0">
              <a:lnSpc>
                <a:spcPct val="150000"/>
              </a:lnSpc>
              <a:buNone/>
            </a:pPr>
            <a:r>
              <a:rPr lang="fr-FR" dirty="0" smtClean="0">
                <a:latin typeface="Times New Roman" panose="02020603050405020304" pitchFamily="18" charset="0"/>
                <a:cs typeface="Times New Roman" panose="02020603050405020304" pitchFamily="18" charset="0"/>
              </a:rPr>
              <a:t>La première application du procédé de la lixiviation par cyanuration à l’extraction de l’or dans une mine d’or canadienne est survenue à la mine Brookfield en 1893; le procédé est encore utilisé de nos jours.</a:t>
            </a:r>
          </a:p>
          <a:p>
            <a:pPr marL="0" indent="0">
              <a:lnSpc>
                <a:spcPct val="150000"/>
              </a:lnSpc>
              <a:buNone/>
            </a:pPr>
            <a:r>
              <a:rPr lang="fr-FR" dirty="0">
                <a:latin typeface="Times New Roman" panose="02020603050405020304" pitchFamily="18" charset="0"/>
                <a:cs typeface="Times New Roman" panose="02020603050405020304" pitchFamily="18" charset="0"/>
              </a:rPr>
              <a:t>L’extraction hydrométallurgiques par cyanuration est le procédé le plus répandu (la production mondiale d’or provient à plus de 80 % de mines utilisant la cyanuration). </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L’invention de la réaction de dissolution de l’or et l’argent dans les solutions diluées de cyanure en présence de l’oxygène (fournit à la solution soit par barbotage d’air) fait en </a:t>
            </a:r>
            <a:r>
              <a:rPr lang="fr-FR" b="1" dirty="0">
                <a:latin typeface="Times New Roman" panose="02020603050405020304" pitchFamily="18" charset="0"/>
                <a:cs typeface="Times New Roman" panose="02020603050405020304" pitchFamily="18" charset="0"/>
              </a:rPr>
              <a:t>1846</a:t>
            </a:r>
            <a:r>
              <a:rPr lang="fr-FR" dirty="0">
                <a:latin typeface="Times New Roman" panose="02020603050405020304" pitchFamily="18" charset="0"/>
                <a:cs typeface="Times New Roman" panose="02020603050405020304" pitchFamily="18" charset="0"/>
              </a:rPr>
              <a:t> par</a:t>
            </a:r>
            <a:r>
              <a:rPr lang="fr-FR" b="1" dirty="0">
                <a:latin typeface="Times New Roman" panose="02020603050405020304" pitchFamily="18" charset="0"/>
                <a:cs typeface="Times New Roman" panose="02020603050405020304" pitchFamily="18" charset="0"/>
              </a:rPr>
              <a:t> Elsner</a:t>
            </a:r>
            <a:r>
              <a:rPr lang="fr-FR" dirty="0">
                <a:latin typeface="Times New Roman" panose="02020603050405020304" pitchFamily="18" charset="0"/>
                <a:cs typeface="Times New Roman" panose="02020603050405020304" pitchFamily="18" charset="0"/>
              </a:rPr>
              <a:t> a eu une grande importance.</a:t>
            </a:r>
            <a:endParaRPr lang="en-US" dirty="0">
              <a:latin typeface="Times New Roman" panose="02020603050405020304" pitchFamily="18" charset="0"/>
              <a:cs typeface="Times New Roman" panose="02020603050405020304" pitchFamily="18" charset="0"/>
            </a:endParaRPr>
          </a:p>
          <a:p>
            <a:pPr marL="0" indent="0">
              <a:buNone/>
            </a:pPr>
            <a:endParaRPr lang="fr-FR" dirty="0" smtClean="0"/>
          </a:p>
          <a:p>
            <a:pPr marL="0" indent="0">
              <a:buNone/>
            </a:pPr>
            <a:endParaRPr lang="en-US" dirty="0"/>
          </a:p>
        </p:txBody>
      </p:sp>
    </p:spTree>
    <p:extLst>
      <p:ext uri="{BB962C8B-B14F-4D97-AF65-F5344CB8AC3E}">
        <p14:creationId xmlns:p14="http://schemas.microsoft.com/office/powerpoint/2010/main" val="72743899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2581" y="457201"/>
            <a:ext cx="8911687" cy="1040380"/>
          </a:xfrm>
        </p:spPr>
        <p:txBody>
          <a:bodyPr>
            <a:normAutofit fontScale="90000"/>
          </a:bodyPr>
          <a:lstStyle/>
          <a:p>
            <a:pPr algn="ctr"/>
            <a:r>
              <a:rPr lang="fr-FR" dirty="0"/>
              <a:t> </a:t>
            </a:r>
            <a:r>
              <a:rPr lang="en-US" dirty="0"/>
              <a:t/>
            </a:r>
            <a:br>
              <a:rPr lang="en-US" dirty="0"/>
            </a:br>
            <a:r>
              <a:rPr lang="fr-FR" sz="2000" b="1" dirty="0">
                <a:latin typeface="Times New Roman" panose="02020603050405020304" pitchFamily="18" charset="0"/>
                <a:cs typeface="Times New Roman" panose="02020603050405020304" pitchFamily="18" charset="0"/>
              </a:rPr>
              <a:t>PRINCIPE DU PROCEDE DE </a:t>
            </a:r>
            <a:r>
              <a:rPr lang="fr-FR" sz="2000" b="1" dirty="0" smtClean="0">
                <a:latin typeface="Times New Roman" panose="02020603050405020304" pitchFamily="18" charset="0"/>
                <a:cs typeface="Times New Roman" panose="02020603050405020304" pitchFamily="18" charset="0"/>
              </a:rPr>
              <a:t>CYANURATION(SUITE)</a:t>
            </a:r>
            <a:r>
              <a:rPr lang="en-US" dirty="0"/>
              <a:t/>
            </a:r>
            <a:br>
              <a:rPr lang="en-US" dirty="0"/>
            </a:br>
            <a:endParaRPr lang="en-US" dirty="0"/>
          </a:p>
        </p:txBody>
      </p:sp>
      <p:sp>
        <p:nvSpPr>
          <p:cNvPr id="3" name="Espace réservé du contenu 2"/>
          <p:cNvSpPr>
            <a:spLocks noGrp="1"/>
          </p:cNvSpPr>
          <p:nvPr>
            <p:ph idx="1"/>
          </p:nvPr>
        </p:nvSpPr>
        <p:spPr>
          <a:xfrm>
            <a:off x="339634" y="2133599"/>
            <a:ext cx="11852366" cy="4319451"/>
          </a:xfrm>
        </p:spPr>
        <p:txBody>
          <a:bodyPr/>
          <a:lstStyle/>
          <a:p>
            <a:pPr marL="0" indent="0">
              <a:lnSpc>
                <a:spcPct val="150000"/>
              </a:lnSpc>
              <a:buNone/>
            </a:pPr>
            <a:r>
              <a:rPr lang="fr-FR" dirty="0">
                <a:latin typeface="Times New Roman" panose="02020603050405020304" pitchFamily="18" charset="0"/>
                <a:cs typeface="Times New Roman" panose="02020603050405020304" pitchFamily="18" charset="0"/>
              </a:rPr>
              <a:t>Le principe en est le suivant, l’or présent dans le minerai est traité par une solution diluée de cyanure (essentiellement de sodium) en milieu basique (pH &gt; 10) et en présence d’oxygène :</a:t>
            </a:r>
            <a:endParaRPr lang="en-US" dirty="0">
              <a:latin typeface="Times New Roman" panose="02020603050405020304" pitchFamily="18" charset="0"/>
              <a:cs typeface="Times New Roman" panose="02020603050405020304" pitchFamily="18" charset="0"/>
            </a:endParaRPr>
          </a:p>
          <a:p>
            <a:pPr marL="0" indent="0">
              <a:buNone/>
            </a:pPr>
            <a:endParaRPr lang="en-US" dirty="0"/>
          </a:p>
          <a:p>
            <a:pPr marL="0" indent="0">
              <a:lnSpc>
                <a:spcPct val="150000"/>
              </a:lnSpc>
              <a:buNone/>
            </a:pPr>
            <a:r>
              <a:rPr lang="fr-FR" dirty="0">
                <a:latin typeface="Times New Roman" panose="02020603050405020304" pitchFamily="18" charset="0"/>
                <a:cs typeface="Times New Roman" panose="02020603050405020304" pitchFamily="18" charset="0"/>
              </a:rPr>
              <a:t>Dès lors la méthode de cyanuration a graduellement évolué on l’emploi largement à présent, l’essence de procédé consiste à lixivié des métaux précieux à l’aide des solutions cyanurés des métaux alcalins et alcalino-terreux (</a:t>
            </a:r>
            <a:r>
              <a:rPr lang="fr-FR" b="1" dirty="0">
                <a:latin typeface="Times New Roman" panose="02020603050405020304" pitchFamily="18" charset="0"/>
                <a:cs typeface="Times New Roman" panose="02020603050405020304" pitchFamily="18" charset="0"/>
              </a:rPr>
              <a:t>Ca</a:t>
            </a:r>
            <a:r>
              <a:rPr lang="fr-FR" dirty="0">
                <a:latin typeface="Times New Roman" panose="02020603050405020304" pitchFamily="18" charset="0"/>
                <a:cs typeface="Times New Roman" panose="02020603050405020304" pitchFamily="18" charset="0"/>
              </a:rPr>
              <a:t>) en présence de l’oxygène, ce dernier dans le milieu alcalin est le plus accessible et rependu sous forme d’oxydant ou acidifiant. Au cours de la cyanuration l’or ainsi que l’argent s’oxyde par l’oxygène jusqu’au métal univalent(</a:t>
            </a:r>
            <a:r>
              <a:rPr lang="fr-FR" b="1" dirty="0">
                <a:latin typeface="Times New Roman" panose="02020603050405020304" pitchFamily="18" charset="0"/>
                <a:cs typeface="Times New Roman" panose="02020603050405020304" pitchFamily="18" charset="0"/>
              </a:rPr>
              <a:t>Me</a:t>
            </a:r>
            <a:r>
              <a:rPr lang="fr-FR" b="1" baseline="30000" dirty="0" smtClean="0">
                <a:latin typeface="Times New Roman" panose="02020603050405020304" pitchFamily="18" charset="0"/>
                <a:cs typeface="Times New Roman" panose="02020603050405020304" pitchFamily="18" charset="0"/>
              </a:rPr>
              <a:t>+</a:t>
            </a:r>
            <a:r>
              <a:rPr lang="fr-FR" b="1" dirty="0" smtClean="0">
                <a:latin typeface="Times New Roman" panose="02020603050405020304" pitchFamily="18" charset="0"/>
                <a:cs typeface="Times New Roman" panose="02020603050405020304" pitchFamily="18" charset="0"/>
              </a:rPr>
              <a:t>),</a:t>
            </a:r>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les </a:t>
            </a:r>
            <a:r>
              <a:rPr lang="fr-FR" dirty="0" smtClean="0">
                <a:latin typeface="Times New Roman" panose="02020603050405020304" pitchFamily="18" charset="0"/>
                <a:cs typeface="Times New Roman" panose="02020603050405020304" pitchFamily="18" charset="0"/>
              </a:rPr>
              <a:t>cations </a:t>
            </a:r>
            <a:r>
              <a:rPr lang="fr-FR" dirty="0">
                <a:latin typeface="Times New Roman" panose="02020603050405020304" pitchFamily="18" charset="0"/>
                <a:cs typeface="Times New Roman" panose="02020603050405020304" pitchFamily="18" charset="0"/>
              </a:rPr>
              <a:t>de l’or ainsi obtenu forme avec des ions </a:t>
            </a:r>
            <a:r>
              <a:rPr lang="fr-FR" dirty="0" smtClean="0">
                <a:latin typeface="Times New Roman" panose="02020603050405020304" pitchFamily="18" charset="0"/>
                <a:cs typeface="Times New Roman" panose="02020603050405020304" pitchFamily="18" charset="0"/>
              </a:rPr>
              <a:t>de </a:t>
            </a:r>
          </a:p>
          <a:p>
            <a:pPr marL="0" indent="0">
              <a:lnSpc>
                <a:spcPct val="150000"/>
              </a:lnSpc>
              <a:buNone/>
            </a:pPr>
            <a:r>
              <a:rPr lang="fr-FR" dirty="0" smtClean="0">
                <a:latin typeface="Times New Roman" panose="02020603050405020304" pitchFamily="18" charset="0"/>
                <a:cs typeface="Times New Roman" panose="02020603050405020304" pitchFamily="18" charset="0"/>
              </a:rPr>
              <a:t>cyanure(</a:t>
            </a:r>
            <a:r>
              <a:rPr lang="fr-FR" b="1" dirty="0" smtClean="0">
                <a:latin typeface="Times New Roman" panose="02020603050405020304" pitchFamily="18" charset="0"/>
                <a:cs typeface="Times New Roman" panose="02020603050405020304" pitchFamily="18" charset="0"/>
              </a:rPr>
              <a:t>CN</a:t>
            </a:r>
            <a:r>
              <a:rPr lang="fr-FR" b="1" baseline="30000" dirty="0" smtClean="0">
                <a:latin typeface="Times New Roman" panose="02020603050405020304" pitchFamily="18" charset="0"/>
                <a:cs typeface="Times New Roman" panose="02020603050405020304" pitchFamily="18" charset="0"/>
              </a:rPr>
              <a:t>-</a:t>
            </a:r>
            <a:r>
              <a:rPr lang="fr-FR" b="1" dirty="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très solide anions </a:t>
            </a:r>
            <a:r>
              <a:rPr lang="fr-FR" dirty="0" smtClean="0">
                <a:latin typeface="Times New Roman" panose="02020603050405020304" pitchFamily="18" charset="0"/>
                <a:cs typeface="Times New Roman" panose="02020603050405020304" pitchFamily="18" charset="0"/>
              </a:rPr>
              <a:t>complexes</a:t>
            </a:r>
            <a:r>
              <a:rPr lang="fr-FR" b="1" dirty="0">
                <a:latin typeface="Times New Roman" panose="02020603050405020304" pitchFamily="18" charset="0"/>
                <a:cs typeface="Times New Roman" panose="02020603050405020304" pitchFamily="18" charset="0"/>
              </a:rPr>
              <a:t>[Au(CN)</a:t>
            </a:r>
            <a:r>
              <a:rPr lang="fr-FR" b="1" baseline="-25000" dirty="0">
                <a:latin typeface="Times New Roman" panose="02020603050405020304" pitchFamily="18" charset="0"/>
                <a:cs typeface="Times New Roman" panose="02020603050405020304" pitchFamily="18" charset="0"/>
              </a:rPr>
              <a:t>2</a:t>
            </a:r>
            <a:r>
              <a:rPr lang="fr-FR" b="1" dirty="0">
                <a:latin typeface="Times New Roman" panose="02020603050405020304" pitchFamily="18" charset="0"/>
                <a:cs typeface="Times New Roman" panose="02020603050405020304" pitchFamily="18" charset="0"/>
              </a:rPr>
              <a:t>]</a:t>
            </a:r>
            <a:r>
              <a:rPr lang="fr-FR" b="1" baseline="30000" dirty="0">
                <a:latin typeface="Times New Roman" panose="02020603050405020304" pitchFamily="18" charset="0"/>
                <a:cs typeface="Times New Roman" panose="02020603050405020304" pitchFamily="18" charset="0"/>
              </a:rPr>
              <a:t> -</a:t>
            </a:r>
            <a:r>
              <a:rPr lang="fr-FR" b="1"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0" indent="0">
              <a:lnSpc>
                <a:spcPct val="150000"/>
              </a:lnSpc>
              <a:buNone/>
            </a:pPr>
            <a:endParaRPr lang="fr-FR" dirty="0" smtClean="0">
              <a:latin typeface="Times New Roman" panose="02020603050405020304" pitchFamily="18" charset="0"/>
              <a:cs typeface="Times New Roman" panose="02020603050405020304" pitchFamily="18" charset="0"/>
            </a:endParaRPr>
          </a:p>
        </p:txBody>
      </p:sp>
      <p:sp>
        <p:nvSpPr>
          <p:cNvPr id="16" name="Rectangle 14"/>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cxnSp>
        <p:nvCxnSpPr>
          <p:cNvPr id="17" name="Connecteur droit avec flèche 16"/>
          <p:cNvCxnSpPr/>
          <p:nvPr/>
        </p:nvCxnSpPr>
        <p:spPr>
          <a:xfrm>
            <a:off x="3233874" y="3369922"/>
            <a:ext cx="58102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8" name="Rectangle 15"/>
          <p:cNvSpPr>
            <a:spLocks noChangeArrowheads="1"/>
          </p:cNvSpPr>
          <p:nvPr/>
        </p:nvSpPr>
        <p:spPr bwMode="auto">
          <a:xfrm>
            <a:off x="966651" y="3228201"/>
            <a:ext cx="556477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23975" algn="l"/>
                <a:tab pos="2657475" algn="l"/>
              </a:tabLst>
              <a:defRPr>
                <a:solidFill>
                  <a:schemeClr val="tx1"/>
                </a:solidFill>
                <a:latin typeface="Arial" panose="020B0604020202020204" pitchFamily="34" charset="0"/>
              </a:defRPr>
            </a:lvl1pPr>
            <a:lvl2pPr eaLnBrk="0" fontAlgn="base" hangingPunct="0">
              <a:spcBef>
                <a:spcPct val="0"/>
              </a:spcBef>
              <a:spcAft>
                <a:spcPct val="0"/>
              </a:spcAft>
              <a:tabLst>
                <a:tab pos="1323975" algn="l"/>
                <a:tab pos="2657475" algn="l"/>
              </a:tabLst>
              <a:defRPr>
                <a:solidFill>
                  <a:schemeClr val="tx1"/>
                </a:solidFill>
                <a:latin typeface="Arial" panose="020B0604020202020204" pitchFamily="34" charset="0"/>
              </a:defRPr>
            </a:lvl2pPr>
            <a:lvl3pPr eaLnBrk="0" fontAlgn="base" hangingPunct="0">
              <a:spcBef>
                <a:spcPct val="0"/>
              </a:spcBef>
              <a:spcAft>
                <a:spcPct val="0"/>
              </a:spcAft>
              <a:tabLst>
                <a:tab pos="1323975" algn="l"/>
                <a:tab pos="2657475" algn="l"/>
              </a:tabLst>
              <a:defRPr>
                <a:solidFill>
                  <a:schemeClr val="tx1"/>
                </a:solidFill>
                <a:latin typeface="Arial" panose="020B0604020202020204" pitchFamily="34" charset="0"/>
              </a:defRPr>
            </a:lvl3pPr>
            <a:lvl4pPr eaLnBrk="0" fontAlgn="base" hangingPunct="0">
              <a:spcBef>
                <a:spcPct val="0"/>
              </a:spcBef>
              <a:spcAft>
                <a:spcPct val="0"/>
              </a:spcAft>
              <a:tabLst>
                <a:tab pos="1323975" algn="l"/>
                <a:tab pos="2657475" algn="l"/>
              </a:tabLst>
              <a:defRPr>
                <a:solidFill>
                  <a:schemeClr val="tx1"/>
                </a:solidFill>
                <a:latin typeface="Arial" panose="020B0604020202020204" pitchFamily="34" charset="0"/>
              </a:defRPr>
            </a:lvl4pPr>
            <a:lvl5pPr eaLnBrk="0" fontAlgn="base" hangingPunct="0">
              <a:spcBef>
                <a:spcPct val="0"/>
              </a:spcBef>
              <a:spcAft>
                <a:spcPct val="0"/>
              </a:spcAft>
              <a:tabLst>
                <a:tab pos="1323975" algn="l"/>
                <a:tab pos="2657475" algn="l"/>
              </a:tabLst>
              <a:defRPr>
                <a:solidFill>
                  <a:schemeClr val="tx1"/>
                </a:solidFill>
                <a:latin typeface="Arial" panose="020B0604020202020204" pitchFamily="34" charset="0"/>
              </a:defRPr>
            </a:lvl5pPr>
            <a:lvl6pPr eaLnBrk="0" fontAlgn="base" hangingPunct="0">
              <a:spcBef>
                <a:spcPct val="0"/>
              </a:spcBef>
              <a:spcAft>
                <a:spcPct val="0"/>
              </a:spcAft>
              <a:tabLst>
                <a:tab pos="1323975" algn="l"/>
                <a:tab pos="2657475" algn="l"/>
              </a:tabLst>
              <a:defRPr>
                <a:solidFill>
                  <a:schemeClr val="tx1"/>
                </a:solidFill>
                <a:latin typeface="Arial" panose="020B0604020202020204" pitchFamily="34" charset="0"/>
              </a:defRPr>
            </a:lvl6pPr>
            <a:lvl7pPr eaLnBrk="0" fontAlgn="base" hangingPunct="0">
              <a:spcBef>
                <a:spcPct val="0"/>
              </a:spcBef>
              <a:spcAft>
                <a:spcPct val="0"/>
              </a:spcAft>
              <a:tabLst>
                <a:tab pos="1323975" algn="l"/>
                <a:tab pos="2657475" algn="l"/>
              </a:tabLst>
              <a:defRPr>
                <a:solidFill>
                  <a:schemeClr val="tx1"/>
                </a:solidFill>
                <a:latin typeface="Arial" panose="020B0604020202020204" pitchFamily="34" charset="0"/>
              </a:defRPr>
            </a:lvl7pPr>
            <a:lvl8pPr eaLnBrk="0" fontAlgn="base" hangingPunct="0">
              <a:spcBef>
                <a:spcPct val="0"/>
              </a:spcBef>
              <a:spcAft>
                <a:spcPct val="0"/>
              </a:spcAft>
              <a:tabLst>
                <a:tab pos="1323975" algn="l"/>
                <a:tab pos="2657475" algn="l"/>
              </a:tabLst>
              <a:defRPr>
                <a:solidFill>
                  <a:schemeClr val="tx1"/>
                </a:solidFill>
                <a:latin typeface="Arial" panose="020B0604020202020204" pitchFamily="34" charset="0"/>
              </a:defRPr>
            </a:lvl8pPr>
            <a:lvl9pPr eaLnBrk="0" fontAlgn="base" hangingPunct="0">
              <a:spcBef>
                <a:spcPct val="0"/>
              </a:spcBef>
              <a:spcAft>
                <a:spcPct val="0"/>
              </a:spcAft>
              <a:tabLst>
                <a:tab pos="1323975" algn="l"/>
                <a:tab pos="26574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323975" algn="l"/>
                <a:tab pos="2657475" algn="l"/>
              </a:tabLst>
            </a:pPr>
            <a:r>
              <a:rPr kumimoji="0" lang="fr-FR" altLang="en-US" sz="1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2Au + 4NaCN + ½ O</a:t>
            </a:r>
            <a:r>
              <a:rPr kumimoji="0" lang="fr-FR" altLang="en-US" sz="1400" b="1" i="0" u="none" strike="noStrike" cap="none" normalizeH="0" baseline="-3000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a:t>
            </a:r>
            <a:r>
              <a:rPr kumimoji="0" lang="fr-FR" altLang="en-US" sz="1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 H</a:t>
            </a:r>
            <a:r>
              <a:rPr kumimoji="0" lang="fr-FR" altLang="en-US" sz="1400" b="1" i="0" u="none" strike="noStrike" cap="none" normalizeH="0" baseline="-3000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a:t>
            </a:r>
            <a:r>
              <a:rPr kumimoji="0" lang="fr-FR" altLang="en-US" sz="1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O </a:t>
            </a:r>
            <a:r>
              <a:rPr kumimoji="0" lang="fr-FR" altLang="en-US" sz="12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fr-FR" altLang="en-US" sz="1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2Na[Au(CN)</a:t>
            </a:r>
            <a:r>
              <a:rPr kumimoji="0" lang="fr-FR" altLang="en-US" sz="1400" b="1" i="0" u="none" strike="noStrike" cap="none" normalizeH="0" baseline="-3000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a:t>
            </a:r>
            <a:r>
              <a:rPr kumimoji="0" lang="fr-FR" altLang="en-US" sz="1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+2NaOH</a:t>
            </a:r>
            <a:endParaRPr kumimoji="0" lang="fr-FR" altLang="en-US" sz="1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901229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85555" y="624110"/>
            <a:ext cx="9519058" cy="629924"/>
          </a:xfrm>
        </p:spPr>
        <p:txBody>
          <a:bodyPr>
            <a:normAutofit/>
          </a:bodyPr>
          <a:lstStyle/>
          <a:p>
            <a:r>
              <a:rPr lang="fr-FR" sz="2400" dirty="0">
                <a:latin typeface="Times New Roman" panose="02020603050405020304" pitchFamily="18" charset="0"/>
                <a:cs typeface="Times New Roman" panose="02020603050405020304" pitchFamily="18" charset="0"/>
              </a:rPr>
              <a:t>II-1-</a:t>
            </a:r>
            <a:r>
              <a:rPr lang="fr-FR" sz="2400" b="1" dirty="0">
                <a:latin typeface="Times New Roman" panose="02020603050405020304" pitchFamily="18" charset="0"/>
                <a:cs typeface="Times New Roman" panose="02020603050405020304" pitchFamily="18" charset="0"/>
              </a:rPr>
              <a:t>Méthodes de Cyanuration</a:t>
            </a:r>
            <a:endParaRPr lang="en-US" sz="2400"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418011" y="1454332"/>
            <a:ext cx="11547566" cy="4606834"/>
          </a:xfrm>
        </p:spPr>
        <p:txBody>
          <a:bodyPr>
            <a:normAutofit/>
          </a:bodyPr>
          <a:lstStyle/>
          <a:p>
            <a:pPr marL="0" indent="0">
              <a:lnSpc>
                <a:spcPct val="150000"/>
              </a:lnSpc>
              <a:buNone/>
            </a:pPr>
            <a:r>
              <a:rPr lang="fr-FR" dirty="0">
                <a:latin typeface="Times New Roman" panose="02020603050405020304" pitchFamily="18" charset="0"/>
                <a:cs typeface="Times New Roman" panose="02020603050405020304" pitchFamily="18" charset="0"/>
              </a:rPr>
              <a:t>La cyanuration dans la pratique de l’industrie est effectuée par deux (2) méthodes principales :</a:t>
            </a:r>
            <a:endParaRPr lang="en-US" dirty="0">
              <a:latin typeface="Times New Roman" panose="02020603050405020304" pitchFamily="18" charset="0"/>
              <a:cs typeface="Times New Roman" panose="02020603050405020304" pitchFamily="18" charset="0"/>
            </a:endParaRPr>
          </a:p>
          <a:p>
            <a:pPr marL="0" lvl="0" indent="0">
              <a:lnSpc>
                <a:spcPct val="150000"/>
              </a:lnSpc>
              <a:buNone/>
            </a:pPr>
            <a:r>
              <a:rPr lang="fr-FR" b="1" dirty="0" smtClean="0">
                <a:latin typeface="Times New Roman" panose="02020603050405020304" pitchFamily="18" charset="0"/>
                <a:cs typeface="Times New Roman" panose="02020603050405020304" pitchFamily="18" charset="0"/>
              </a:rPr>
              <a:t>1)-Infiltration </a:t>
            </a:r>
            <a:r>
              <a:rPr lang="fr-FR" b="1" dirty="0">
                <a:latin typeface="Times New Roman" panose="02020603050405020304" pitchFamily="18" charset="0"/>
                <a:cs typeface="Times New Roman" panose="02020603050405020304" pitchFamily="18" charset="0"/>
              </a:rPr>
              <a:t>ou percolation (transsudation) </a:t>
            </a:r>
            <a:r>
              <a:rPr lang="fr-FR" dirty="0">
                <a:latin typeface="Times New Roman" panose="02020603050405020304" pitchFamily="18" charset="0"/>
                <a:cs typeface="Times New Roman" panose="02020603050405020304" pitchFamily="18" charset="0"/>
              </a:rPr>
              <a:t>de</a:t>
            </a:r>
            <a:r>
              <a:rPr lang="fr-FR" b="1" dirty="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la solution cyaneuse à travers la couche </a:t>
            </a:r>
            <a:r>
              <a:rPr lang="fr-FR" dirty="0" smtClean="0">
                <a:latin typeface="Times New Roman" panose="02020603050405020304" pitchFamily="18" charset="0"/>
                <a:cs typeface="Times New Roman" panose="02020603050405020304" pitchFamily="18" charset="0"/>
              </a:rPr>
              <a:t>du </a:t>
            </a:r>
            <a:r>
              <a:rPr lang="fr-FR" dirty="0">
                <a:latin typeface="Times New Roman" panose="02020603050405020304" pitchFamily="18" charset="0"/>
                <a:cs typeface="Times New Roman" panose="02020603050405020304" pitchFamily="18" charset="0"/>
              </a:rPr>
              <a:t>minerai concassé(broyé). </a:t>
            </a:r>
            <a:r>
              <a:rPr lang="fr-FR" dirty="0" smtClean="0">
                <a:latin typeface="Times New Roman" panose="02020603050405020304" pitchFamily="18" charset="0"/>
                <a:cs typeface="Times New Roman" panose="02020603050405020304" pitchFamily="18" charset="0"/>
              </a:rPr>
              <a:t>Le Malaxage </a:t>
            </a:r>
            <a:r>
              <a:rPr lang="fr-FR" dirty="0">
                <a:latin typeface="Times New Roman" panose="02020603050405020304" pitchFamily="18" charset="0"/>
                <a:cs typeface="Times New Roman" panose="02020603050405020304" pitchFamily="18" charset="0"/>
              </a:rPr>
              <a:t>par agitation de la pulpe constituée du minerai broyé et de la solution de cyanure avec une aération intense, on soumet à la lixiviation par percolation le minerai broyé et classifier ayant la dimension des particules de </a:t>
            </a:r>
            <a:r>
              <a:rPr lang="fr-FR" b="1" dirty="0">
                <a:latin typeface="Times New Roman" panose="02020603050405020304" pitchFamily="18" charset="0"/>
                <a:cs typeface="Times New Roman" panose="02020603050405020304" pitchFamily="18" charset="0"/>
              </a:rPr>
              <a:t>-0,5 + 0,1mm</a:t>
            </a:r>
            <a:r>
              <a:rPr lang="fr-FR" dirty="0">
                <a:latin typeface="Times New Roman" panose="02020603050405020304" pitchFamily="18" charset="0"/>
                <a:cs typeface="Times New Roman" panose="02020603050405020304" pitchFamily="18" charset="0"/>
              </a:rPr>
              <a:t> alors que la vase (</a:t>
            </a:r>
            <a:r>
              <a:rPr lang="fr-FR" b="1" dirty="0">
                <a:latin typeface="Times New Roman" panose="02020603050405020304" pitchFamily="18" charset="0"/>
                <a:cs typeface="Times New Roman" panose="02020603050405020304" pitchFamily="18" charset="0"/>
              </a:rPr>
              <a:t>-0,1mm)</a:t>
            </a:r>
            <a:r>
              <a:rPr lang="fr-FR" dirty="0">
                <a:latin typeface="Times New Roman" panose="02020603050405020304" pitchFamily="18" charset="0"/>
                <a:cs typeface="Times New Roman" panose="02020603050405020304" pitchFamily="18" charset="0"/>
              </a:rPr>
              <a:t> est acheminée à la lixiviation par agitation.</a:t>
            </a:r>
            <a:endParaRPr lang="en-US" dirty="0">
              <a:latin typeface="Times New Roman" panose="02020603050405020304" pitchFamily="18" charset="0"/>
              <a:cs typeface="Times New Roman" panose="02020603050405020304" pitchFamily="18" charset="0"/>
            </a:endParaRPr>
          </a:p>
          <a:p>
            <a:pPr>
              <a:lnSpc>
                <a:spcPct val="150000"/>
              </a:lnSpc>
            </a:pPr>
            <a:r>
              <a:rPr lang="fr-FR" dirty="0">
                <a:latin typeface="Times New Roman" panose="02020603050405020304" pitchFamily="18" charset="0"/>
                <a:cs typeface="Times New Roman" panose="02020603050405020304" pitchFamily="18" charset="0"/>
              </a:rPr>
              <a:t>En dépendance du mode d’exécution, il existe deux variétés du procédé d’infiltration :</a:t>
            </a:r>
            <a:endParaRPr lang="en-US" dirty="0">
              <a:latin typeface="Times New Roman" panose="02020603050405020304" pitchFamily="18" charset="0"/>
              <a:cs typeface="Times New Roman" panose="02020603050405020304" pitchFamily="18" charset="0"/>
            </a:endParaRPr>
          </a:p>
          <a:p>
            <a:pPr>
              <a:lnSpc>
                <a:spcPct val="150000"/>
              </a:lnSpc>
            </a:pPr>
            <a:r>
              <a:rPr lang="fr-FR" dirty="0">
                <a:latin typeface="Times New Roman" panose="02020603050405020304" pitchFamily="18" charset="0"/>
                <a:cs typeface="Times New Roman" panose="02020603050405020304" pitchFamily="18" charset="0"/>
              </a:rPr>
              <a:t>a) -</a:t>
            </a:r>
            <a:r>
              <a:rPr lang="fr-FR" b="1" dirty="0">
                <a:latin typeface="Times New Roman" panose="02020603050405020304" pitchFamily="18" charset="0"/>
                <a:cs typeface="Times New Roman" panose="02020603050405020304" pitchFamily="18" charset="0"/>
              </a:rPr>
              <a:t>lixiviation dans la cuve</a:t>
            </a:r>
            <a:endParaRPr lang="en-US" dirty="0">
              <a:latin typeface="Times New Roman" panose="02020603050405020304" pitchFamily="18" charset="0"/>
              <a:cs typeface="Times New Roman" panose="02020603050405020304" pitchFamily="18" charset="0"/>
            </a:endParaRPr>
          </a:p>
          <a:p>
            <a:pPr>
              <a:lnSpc>
                <a:spcPct val="150000"/>
              </a:lnSpc>
            </a:pPr>
            <a:r>
              <a:rPr lang="fr-FR" b="1" dirty="0">
                <a:latin typeface="Times New Roman" panose="02020603050405020304" pitchFamily="18" charset="0"/>
                <a:cs typeface="Times New Roman" panose="02020603050405020304" pitchFamily="18" charset="0"/>
              </a:rPr>
              <a:t>b) -lixiviation en tas</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362420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88202" y="597985"/>
            <a:ext cx="8911687" cy="564610"/>
          </a:xfrm>
        </p:spPr>
        <p:txBody>
          <a:bodyPr>
            <a:normAutofit fontScale="90000"/>
          </a:bodyPr>
          <a:lstStyle/>
          <a:p>
            <a:r>
              <a:rPr lang="fr-FR" sz="2700" dirty="0">
                <a:latin typeface="Times New Roman" panose="02020603050405020304" pitchFamily="18" charset="0"/>
                <a:cs typeface="Times New Roman" panose="02020603050405020304" pitchFamily="18" charset="0"/>
              </a:rPr>
              <a:t>II-1-</a:t>
            </a:r>
            <a:r>
              <a:rPr lang="fr-FR" sz="2700" b="1" dirty="0">
                <a:latin typeface="Times New Roman" panose="02020603050405020304" pitchFamily="18" charset="0"/>
                <a:cs typeface="Times New Roman" panose="02020603050405020304" pitchFamily="18" charset="0"/>
              </a:rPr>
              <a:t>Méthodes de </a:t>
            </a:r>
            <a:r>
              <a:rPr lang="fr-FR" sz="2700" b="1" dirty="0" smtClean="0">
                <a:latin typeface="Times New Roman" panose="02020603050405020304" pitchFamily="18" charset="0"/>
                <a:cs typeface="Times New Roman" panose="02020603050405020304" pitchFamily="18" charset="0"/>
              </a:rPr>
              <a:t>Cyanuration(suite)</a:t>
            </a:r>
            <a:r>
              <a:rPr lang="en-US" dirty="0"/>
              <a:t/>
            </a:r>
            <a:br>
              <a:rPr lang="en-US" dirty="0"/>
            </a:br>
            <a:endParaRPr lang="en-US" dirty="0"/>
          </a:p>
        </p:txBody>
      </p:sp>
      <p:sp>
        <p:nvSpPr>
          <p:cNvPr id="3" name="Espace réservé du contenu 2"/>
          <p:cNvSpPr>
            <a:spLocks noGrp="1"/>
          </p:cNvSpPr>
          <p:nvPr>
            <p:ph idx="1"/>
          </p:nvPr>
        </p:nvSpPr>
        <p:spPr>
          <a:xfrm>
            <a:off x="424542" y="1519646"/>
            <a:ext cx="11639006" cy="4724400"/>
          </a:xfrm>
        </p:spPr>
        <p:txBody>
          <a:bodyPr>
            <a:normAutofit/>
          </a:bodyPr>
          <a:lstStyle/>
          <a:p>
            <a:pPr marL="0" indent="0">
              <a:buNone/>
            </a:pPr>
            <a:r>
              <a:rPr lang="fr-FR" b="1" dirty="0">
                <a:latin typeface="Times New Roman" panose="02020603050405020304" pitchFamily="18" charset="0"/>
                <a:cs typeface="Times New Roman" panose="02020603050405020304" pitchFamily="18" charset="0"/>
              </a:rPr>
              <a:t>a) La percolation dans la cuve</a:t>
            </a:r>
            <a:r>
              <a:rPr lang="fr-FR" dirty="0">
                <a:latin typeface="Times New Roman" panose="02020603050405020304" pitchFamily="18" charset="0"/>
                <a:cs typeface="Times New Roman" panose="02020603050405020304" pitchFamily="18" charset="0"/>
              </a:rPr>
              <a:t> est applicable par les matériaux permettant la filtration naturelle de la solution sur la vitesse d’infiltration exerce une grande influence sur la teneur en matériaux argileux dans le minerai.</a:t>
            </a:r>
            <a:endParaRPr lang="en-US" dirty="0">
              <a:latin typeface="Times New Roman" panose="02020603050405020304" pitchFamily="18" charset="0"/>
              <a:cs typeface="Times New Roman" panose="02020603050405020304" pitchFamily="18" charset="0"/>
            </a:endParaRPr>
          </a:p>
          <a:p>
            <a:pPr marL="0" indent="0">
              <a:buNone/>
            </a:pPr>
            <a:r>
              <a:rPr lang="fr-FR" dirty="0">
                <a:latin typeface="Times New Roman" panose="02020603050405020304" pitchFamily="18" charset="0"/>
                <a:cs typeface="Times New Roman" panose="02020603050405020304" pitchFamily="18" charset="0"/>
              </a:rPr>
              <a:t>L’infiltration est exécutée dans les cuves en forme rectangulaire :</a:t>
            </a:r>
            <a:endParaRPr lang="en-US" dirty="0">
              <a:latin typeface="Times New Roman" panose="02020603050405020304" pitchFamily="18" charset="0"/>
              <a:cs typeface="Times New Roman" panose="02020603050405020304" pitchFamily="18" charset="0"/>
            </a:endParaRPr>
          </a:p>
          <a:p>
            <a:pPr marL="0" indent="0">
              <a:buNone/>
            </a:pPr>
            <a:r>
              <a:rPr lang="fr-FR" dirty="0">
                <a:latin typeface="Times New Roman" panose="02020603050405020304" pitchFamily="18" charset="0"/>
                <a:cs typeface="Times New Roman" panose="02020603050405020304" pitchFamily="18" charset="0"/>
              </a:rPr>
              <a:t>Longueur jusqu’à </a:t>
            </a:r>
            <a:r>
              <a:rPr lang="fr-FR" b="1" dirty="0">
                <a:latin typeface="Times New Roman" panose="02020603050405020304" pitchFamily="18" charset="0"/>
                <a:cs typeface="Times New Roman" panose="02020603050405020304" pitchFamily="18" charset="0"/>
              </a:rPr>
              <a:t>25m</a:t>
            </a:r>
            <a:r>
              <a:rPr lang="fr-FR" dirty="0">
                <a:latin typeface="Times New Roman" panose="02020603050405020304" pitchFamily="18" charset="0"/>
                <a:cs typeface="Times New Roman" panose="02020603050405020304" pitchFamily="18" charset="0"/>
              </a:rPr>
              <a:t> et Largeur </a:t>
            </a:r>
            <a:r>
              <a:rPr lang="fr-FR" b="1" dirty="0">
                <a:latin typeface="Times New Roman" panose="02020603050405020304" pitchFamily="18" charset="0"/>
                <a:cs typeface="Times New Roman" panose="02020603050405020304" pitchFamily="18" charset="0"/>
              </a:rPr>
              <a:t>(b) </a:t>
            </a:r>
            <a:r>
              <a:rPr lang="fr-FR" dirty="0">
                <a:latin typeface="Times New Roman" panose="02020603050405020304" pitchFamily="18" charset="0"/>
                <a:cs typeface="Times New Roman" panose="02020603050405020304" pitchFamily="18" charset="0"/>
              </a:rPr>
              <a:t>jusqu’</a:t>
            </a:r>
            <a:r>
              <a:rPr lang="fr-FR" b="1" dirty="0">
                <a:latin typeface="Times New Roman" panose="02020603050405020304" pitchFamily="18" charset="0"/>
                <a:cs typeface="Times New Roman" panose="02020603050405020304" pitchFamily="18" charset="0"/>
              </a:rPr>
              <a:t>à 15m </a:t>
            </a:r>
            <a:r>
              <a:rPr lang="fr-FR" dirty="0">
                <a:latin typeface="Times New Roman" panose="02020603050405020304" pitchFamily="18" charset="0"/>
                <a:cs typeface="Times New Roman" panose="02020603050405020304" pitchFamily="18" charset="0"/>
              </a:rPr>
              <a:t>où ronde à faux ou filtrant à fond sur un endroit sublime (endroit se situant en haut</a:t>
            </a:r>
            <a:r>
              <a:rPr lang="fr-FR" dirty="0" smtClean="0">
                <a:latin typeface="Times New Roman" panose="02020603050405020304" pitchFamily="18" charset="0"/>
                <a:cs typeface="Times New Roman" panose="02020603050405020304" pitchFamily="18" charset="0"/>
              </a:rPr>
              <a:t>).</a:t>
            </a:r>
          </a:p>
          <a:p>
            <a:pPr marL="0" indent="0">
              <a:buNone/>
            </a:pPr>
            <a:r>
              <a:rPr lang="fr-FR" b="1" dirty="0"/>
              <a:t>b) Le procédé de lixiviation en tas</a:t>
            </a:r>
            <a:r>
              <a:rPr lang="fr-FR" dirty="0"/>
              <a:t> </a:t>
            </a:r>
            <a:endParaRPr lang="en-US" dirty="0"/>
          </a:p>
          <a:p>
            <a:pPr marL="0" indent="0">
              <a:lnSpc>
                <a:spcPct val="150000"/>
              </a:lnSpc>
              <a:buNone/>
            </a:pPr>
            <a:r>
              <a:rPr lang="fr-FR" dirty="0">
                <a:latin typeface="Times New Roman" panose="02020603050405020304" pitchFamily="18" charset="0"/>
                <a:cs typeface="Times New Roman" panose="02020603050405020304" pitchFamily="18" charset="0"/>
              </a:rPr>
              <a:t>La lixiviation en tas est plutôt destinée au traitement des minerais à très faible teneur. Préalablement à l’opération de lixiviation, le minerai tout venant ou le minerai concassé est gerbé sur des tas de 10 à 20 mètres de hauteur qui reposent sur une couche imperméable (membrane étanche). Une solution de cyanure dilué est pulvérisée sur le tas ; et en percolant à travers le minerai, elle dissout l’or qui y est présent. La solution, qui est dite « sursaturée » d’or, est ensuite dirigée vers un bassin, pour y être pompée et envoyée dans des colonnes où l’or est récupéré par adsorption sur charbons actifs</a:t>
            </a: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07261826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37361" y="624110"/>
            <a:ext cx="9767252" cy="708301"/>
          </a:xfrm>
        </p:spPr>
        <p:txBody>
          <a:bodyPr>
            <a:normAutofit fontScale="90000"/>
          </a:bodyPr>
          <a:lstStyle/>
          <a:p>
            <a:r>
              <a:rPr lang="fr-FR" b="1" dirty="0"/>
              <a:t>b) </a:t>
            </a:r>
            <a:r>
              <a:rPr lang="fr-FR" sz="2400" b="1" dirty="0">
                <a:latin typeface="Times New Roman" panose="02020603050405020304" pitchFamily="18" charset="0"/>
                <a:cs typeface="Times New Roman" panose="02020603050405020304" pitchFamily="18" charset="0"/>
              </a:rPr>
              <a:t>Le procédé de lixiviation en </a:t>
            </a:r>
            <a:r>
              <a:rPr lang="fr-FR" sz="2400" b="1" dirty="0" smtClean="0">
                <a:latin typeface="Times New Roman" panose="02020603050405020304" pitchFamily="18" charset="0"/>
                <a:cs typeface="Times New Roman" panose="02020603050405020304" pitchFamily="18" charset="0"/>
              </a:rPr>
              <a:t>tas(suite)</a:t>
            </a:r>
            <a:r>
              <a:rPr lang="fr-FR" sz="2400" dirty="0" smtClean="0">
                <a:latin typeface="Times New Roman" panose="02020603050405020304" pitchFamily="18" charset="0"/>
                <a:cs typeface="Times New Roman" panose="02020603050405020304" pitchFamily="18" charset="0"/>
              </a:rPr>
              <a:t> </a:t>
            </a:r>
            <a:r>
              <a:rPr lang="en-US" dirty="0"/>
              <a:t/>
            </a:r>
            <a:br>
              <a:rPr lang="en-US" dirty="0"/>
            </a:br>
            <a:endParaRPr lang="en-US" dirty="0"/>
          </a:p>
        </p:txBody>
      </p:sp>
      <p:sp>
        <p:nvSpPr>
          <p:cNvPr id="3" name="Espace réservé du contenu 2"/>
          <p:cNvSpPr>
            <a:spLocks noGrp="1"/>
          </p:cNvSpPr>
          <p:nvPr>
            <p:ph idx="1"/>
          </p:nvPr>
        </p:nvSpPr>
        <p:spPr>
          <a:xfrm>
            <a:off x="679268" y="1332411"/>
            <a:ext cx="10942909" cy="5377542"/>
          </a:xfrm>
        </p:spPr>
        <p:txBody>
          <a:bodyPr>
            <a:normAutofit lnSpcReduction="10000"/>
          </a:bodyPr>
          <a:lstStyle/>
          <a:p>
            <a:pPr marL="0" indent="0">
              <a:lnSpc>
                <a:spcPct val="150000"/>
              </a:lnSpc>
              <a:buNone/>
            </a:pPr>
            <a:r>
              <a:rPr lang="fr-FR" dirty="0"/>
              <a:t> </a:t>
            </a:r>
            <a:r>
              <a:rPr lang="fr-FR" dirty="0">
                <a:latin typeface="Times New Roman" panose="02020603050405020304" pitchFamily="18" charset="0"/>
                <a:cs typeface="Times New Roman" panose="02020603050405020304" pitchFamily="18" charset="0"/>
              </a:rPr>
              <a:t>Une lixiviation en tas rentable offre un certain nombre d'avantages, y compris :</a:t>
            </a:r>
            <a:endParaRPr lang="en-US" dirty="0">
              <a:latin typeface="Times New Roman" panose="02020603050405020304" pitchFamily="18" charset="0"/>
              <a:cs typeface="Times New Roman" panose="02020603050405020304" pitchFamily="18" charset="0"/>
            </a:endParaRPr>
          </a:p>
          <a:p>
            <a:pPr lvl="0">
              <a:lnSpc>
                <a:spcPct val="150000"/>
              </a:lnSpc>
              <a:buFont typeface="Wingdings" panose="05000000000000000000" pitchFamily="2" charset="2"/>
              <a:buChar char="§"/>
            </a:pPr>
            <a:r>
              <a:rPr lang="fr-FR" dirty="0">
                <a:latin typeface="Times New Roman" panose="02020603050405020304" pitchFamily="18" charset="0"/>
                <a:cs typeface="Times New Roman" panose="02020603050405020304" pitchFamily="18" charset="0"/>
              </a:rPr>
              <a:t>Les coûts de broyage sont réduits puisque l'or est uniquement concassé, non meulé.</a:t>
            </a:r>
            <a:endParaRPr lang="en-US" dirty="0">
              <a:latin typeface="Times New Roman" panose="02020603050405020304" pitchFamily="18" charset="0"/>
              <a:cs typeface="Times New Roman" panose="02020603050405020304" pitchFamily="18" charset="0"/>
            </a:endParaRPr>
          </a:p>
          <a:p>
            <a:pPr lvl="0">
              <a:lnSpc>
                <a:spcPct val="150000"/>
              </a:lnSpc>
              <a:buFont typeface="Wingdings" panose="05000000000000000000" pitchFamily="2" charset="2"/>
              <a:buChar char="§"/>
            </a:pPr>
            <a:r>
              <a:rPr lang="fr-FR" dirty="0" smtClean="0">
                <a:latin typeface="Times New Roman" panose="02020603050405020304" pitchFamily="18" charset="0"/>
                <a:cs typeface="Times New Roman" panose="02020603050405020304" pitchFamily="18" charset="0"/>
              </a:rPr>
              <a:t>La solution de cyanure est recyclée à travers le tas, réduisant la quantité de cyanure utilisée dans l'exploitation.  </a:t>
            </a:r>
            <a:endParaRPr lang="en-US" dirty="0" smtClean="0">
              <a:latin typeface="Times New Roman" panose="02020603050405020304" pitchFamily="18" charset="0"/>
              <a:cs typeface="Times New Roman" panose="02020603050405020304" pitchFamily="18" charset="0"/>
            </a:endParaRPr>
          </a:p>
          <a:p>
            <a:pPr lvl="0">
              <a:lnSpc>
                <a:spcPct val="150000"/>
              </a:lnSpc>
              <a:buFont typeface="Wingdings" panose="05000000000000000000" pitchFamily="2" charset="2"/>
              <a:buChar char="§"/>
            </a:pPr>
            <a:r>
              <a:rPr lang="fr-FR" dirty="0" smtClean="0">
                <a:latin typeface="Times New Roman" panose="02020603050405020304" pitchFamily="18" charset="0"/>
                <a:cs typeface="Times New Roman" panose="02020603050405020304" pitchFamily="18" charset="0"/>
              </a:rPr>
              <a:t>Le </a:t>
            </a:r>
            <a:r>
              <a:rPr lang="fr-FR" dirty="0">
                <a:latin typeface="Times New Roman" panose="02020603050405020304" pitchFamily="18" charset="0"/>
                <a:cs typeface="Times New Roman" panose="02020603050405020304" pitchFamily="18" charset="0"/>
              </a:rPr>
              <a:t>processus convient particulièrement aux minerais à plus faible teneur.</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smtClean="0">
                <a:latin typeface="Times New Roman" panose="02020603050405020304" pitchFamily="18" charset="0"/>
                <a:cs typeface="Times New Roman" panose="02020603050405020304" pitchFamily="18" charset="0"/>
              </a:rPr>
              <a:t>Le procédé est essentiellement ressemblant à celui par percolation en cuve, le minerai empilé en tas sur un terrain étanche est arrosé par d’en haut par solution cyaneuse et celle coulée d’en bas est envoyée pour l’extraction des métaux nobles. D’habitude le minerai est soumis à la lixiviation en tas après le concassage jusqu’à la grosseur de </a:t>
            </a:r>
            <a:r>
              <a:rPr lang="fr-FR" b="1" dirty="0" smtClean="0">
                <a:latin typeface="Times New Roman" panose="02020603050405020304" pitchFamily="18" charset="0"/>
                <a:cs typeface="Times New Roman" panose="02020603050405020304" pitchFamily="18" charset="0"/>
              </a:rPr>
              <a:t>5-20mm</a:t>
            </a:r>
            <a:r>
              <a:rPr lang="fr-FR" dirty="0" smtClean="0">
                <a:latin typeface="Times New Roman" panose="02020603050405020304" pitchFamily="18" charset="0"/>
                <a:cs typeface="Times New Roman" panose="02020603050405020304" pitchFamily="18" charset="0"/>
              </a:rPr>
              <a:t>, mais parfois la dimension des morceaux peut atteindre </a:t>
            </a:r>
            <a:r>
              <a:rPr lang="fr-FR" b="1" dirty="0" smtClean="0">
                <a:latin typeface="Times New Roman" panose="02020603050405020304" pitchFamily="18" charset="0"/>
                <a:cs typeface="Times New Roman" panose="02020603050405020304" pitchFamily="18" charset="0"/>
              </a:rPr>
              <a:t>75-100mm</a:t>
            </a:r>
            <a:r>
              <a:rPr lang="fr-FR" dirty="0" smtClean="0">
                <a:latin typeface="Times New Roman" panose="02020603050405020304" pitchFamily="18" charset="0"/>
                <a:cs typeface="Times New Roman" panose="02020603050405020304" pitchFamily="18" charset="0"/>
              </a:rPr>
              <a:t>.La présence des matériaux argileux diminue la perméabilité du tas, ralentie la lixiviation et réduit l’extraction de l’or, dans tel cas il est recommandé d’agglomérer (pelletisation, obtention de boulette, briquetage) préalablement le minerai humidifié avec le petit ajout de ciment(</a:t>
            </a:r>
            <a:r>
              <a:rPr lang="fr-FR" b="1" dirty="0" smtClean="0">
                <a:latin typeface="Times New Roman" panose="02020603050405020304" pitchFamily="18" charset="0"/>
                <a:cs typeface="Times New Roman" panose="02020603050405020304" pitchFamily="18" charset="0"/>
              </a:rPr>
              <a:t>6 à 13 kg/t de minerai</a:t>
            </a:r>
            <a:r>
              <a:rPr lang="fr-FR" dirty="0" smtClean="0">
                <a:latin typeface="Times New Roman" panose="02020603050405020304" pitchFamily="18" charset="0"/>
                <a:cs typeface="Times New Roman" panose="02020603050405020304" pitchFamily="18" charset="0"/>
              </a:rPr>
              <a:t>) de cyanure et de base(le minerai granuleux à une structure poreuse propice pour la lixiviation).</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638927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07623" y="624110"/>
            <a:ext cx="6244046" cy="629924"/>
          </a:xfrm>
        </p:spPr>
        <p:txBody>
          <a:bodyPr>
            <a:normAutofit/>
          </a:bodyPr>
          <a:lstStyle/>
          <a:p>
            <a:pPr algn="ctr"/>
            <a:r>
              <a:rPr lang="fr-FR" sz="2400" b="1" dirty="0" smtClean="0">
                <a:latin typeface="Times New Roman" panose="02020603050405020304" pitchFamily="18" charset="0"/>
                <a:cs typeface="Times New Roman" panose="02020603050405020304" pitchFamily="18" charset="0"/>
              </a:rPr>
              <a:t>PHOTO DE LA CYANURATION </a:t>
            </a:r>
            <a:r>
              <a:rPr lang="fr-FR" sz="2400" b="1" dirty="0">
                <a:latin typeface="Times New Roman" panose="02020603050405020304" pitchFamily="18" charset="0"/>
                <a:cs typeface="Times New Roman" panose="02020603050405020304" pitchFamily="18" charset="0"/>
              </a:rPr>
              <a:t>EN TAS</a:t>
            </a:r>
            <a:endParaRPr lang="en-US" sz="2400" dirty="0">
              <a:latin typeface="Times New Roman" panose="02020603050405020304" pitchFamily="18" charset="0"/>
              <a:cs typeface="Times New Roman" panose="02020603050405020304" pitchFamily="18" charset="0"/>
            </a:endParaRPr>
          </a:p>
        </p:txBody>
      </p:sp>
      <p:pic>
        <p:nvPicPr>
          <p:cNvPr id="4" name="Espace réservé du contenu 3" descr="C:\Users\HP\Desktop\LIXIVIATION EN TAS.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05839" y="1254034"/>
            <a:ext cx="10802983" cy="5225142"/>
          </a:xfrm>
          <a:prstGeom prst="rect">
            <a:avLst/>
          </a:prstGeom>
          <a:noFill/>
          <a:ln>
            <a:noFill/>
          </a:ln>
        </p:spPr>
      </p:pic>
    </p:spTree>
    <p:extLst>
      <p:ext uri="{BB962C8B-B14F-4D97-AF65-F5344CB8AC3E}">
        <p14:creationId xmlns:p14="http://schemas.microsoft.com/office/powerpoint/2010/main" val="401622325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93669" y="624110"/>
            <a:ext cx="9910943" cy="525421"/>
          </a:xfrm>
        </p:spPr>
        <p:txBody>
          <a:bodyPr>
            <a:normAutofit fontScale="90000"/>
          </a:bodyPr>
          <a:lstStyle/>
          <a:p>
            <a:r>
              <a:rPr lang="fr-FR" sz="3100" dirty="0">
                <a:latin typeface="Times New Roman" panose="02020603050405020304" pitchFamily="18" charset="0"/>
                <a:cs typeface="Times New Roman" panose="02020603050405020304" pitchFamily="18" charset="0"/>
              </a:rPr>
              <a:t>2/- </a:t>
            </a:r>
            <a:r>
              <a:rPr lang="fr-FR" sz="3100" b="1" dirty="0">
                <a:latin typeface="Times New Roman" panose="02020603050405020304" pitchFamily="18" charset="0"/>
                <a:cs typeface="Times New Roman" panose="02020603050405020304" pitchFamily="18" charset="0"/>
              </a:rPr>
              <a:t>Cyanuration par agitation ou lixiviation en cuve (CIP, CIL)</a:t>
            </a:r>
            <a:r>
              <a:rPr lang="fr-FR" sz="3100" dirty="0">
                <a:latin typeface="Times New Roman" panose="02020603050405020304" pitchFamily="18" charset="0"/>
                <a:cs typeface="Times New Roman" panose="02020603050405020304" pitchFamily="18" charset="0"/>
              </a:rPr>
              <a:t>   </a:t>
            </a:r>
            <a:r>
              <a:rPr lang="en-US" dirty="0"/>
              <a:t/>
            </a:r>
            <a:br>
              <a:rPr lang="en-US" dirty="0"/>
            </a:br>
            <a:endParaRPr lang="en-US" dirty="0"/>
          </a:p>
        </p:txBody>
      </p:sp>
      <p:sp>
        <p:nvSpPr>
          <p:cNvPr id="3" name="Espace réservé du contenu 2"/>
          <p:cNvSpPr>
            <a:spLocks noGrp="1"/>
          </p:cNvSpPr>
          <p:nvPr>
            <p:ph idx="1"/>
          </p:nvPr>
        </p:nvSpPr>
        <p:spPr>
          <a:xfrm>
            <a:off x="587829" y="1349828"/>
            <a:ext cx="11273245" cy="4985657"/>
          </a:xfrm>
        </p:spPr>
        <p:txBody>
          <a:bodyPr>
            <a:normAutofit/>
          </a:bodyPr>
          <a:lstStyle/>
          <a:p>
            <a:pPr marL="0" indent="0">
              <a:lnSpc>
                <a:spcPct val="150000"/>
              </a:lnSpc>
              <a:buNone/>
            </a:pPr>
            <a:r>
              <a:rPr lang="fr-FR" dirty="0">
                <a:latin typeface="Times New Roman" panose="02020603050405020304" pitchFamily="18" charset="0"/>
                <a:cs typeface="Times New Roman" panose="02020603050405020304" pitchFamily="18" charset="0"/>
              </a:rPr>
              <a:t>La mise en œuvre traditionnelle de la cyanuration est effectuée dans une série de cuves. Le minerai après broyage (&lt; 100 µm) est introduit sous forme de pulpe dans des réacteurs placés en série pour y être mis en contact avec le cyanure. Dans les cas les plus fréquents, ces réacteurs possèdent un système d’agitation (hélice) qui permet de maintenir la pulpe en suspension et d’assurer le brassage de l’air dans la cuve. Une injection d’air supplémentaire est parfois assurée via des tubes placés près du système d’agitation. Le temps de séjour de la pulpe dans les réacteurs est fonction de la cinétique d’extraction de l’or qui a été définie lors des essais préalables. La solution d’ions auro cyanures et la pulpe ne sont pas séparées et passent dans des cuves contenant du charbon actif destiné à adsorber </a:t>
            </a:r>
            <a:r>
              <a:rPr lang="fr-FR" dirty="0" smtClean="0">
                <a:latin typeface="Times New Roman" panose="02020603050405020304" pitchFamily="18" charset="0"/>
                <a:cs typeface="Times New Roman" panose="02020603050405020304" pitchFamily="18" charset="0"/>
              </a:rPr>
              <a:t>l’or.</a:t>
            </a:r>
          </a:p>
          <a:p>
            <a:pPr marL="0" indent="0">
              <a:lnSpc>
                <a:spcPct val="150000"/>
              </a:lnSpc>
              <a:buNone/>
            </a:pPr>
            <a:r>
              <a:rPr lang="fr-FR" dirty="0">
                <a:latin typeface="Times New Roman" panose="02020603050405020304" pitchFamily="18" charset="0"/>
                <a:cs typeface="Times New Roman" panose="02020603050405020304" pitchFamily="18" charset="0"/>
              </a:rPr>
              <a:t>Cette méthode est considérablement efficace en comparaison avec la cyanuration par percolation.</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Cela s’explique par une bonne ouverture de l’or à lixivié à la suite du broyage très fin du minerai, par les conditions favorables des diffusions de cyanure : (CN</a:t>
            </a:r>
            <a:r>
              <a:rPr lang="fr-FR" baseline="30000" dirty="0">
                <a:latin typeface="Times New Roman" panose="02020603050405020304" pitchFamily="18" charset="0"/>
                <a:cs typeface="Times New Roman" panose="02020603050405020304" pitchFamily="18" charset="0"/>
              </a:rPr>
              <a:t>-</a:t>
            </a:r>
            <a:r>
              <a:rPr lang="fr-FR" dirty="0">
                <a:latin typeface="Times New Roman" panose="02020603050405020304" pitchFamily="18" charset="0"/>
                <a:cs typeface="Times New Roman" panose="02020603050405020304" pitchFamily="18" charset="0"/>
              </a:rPr>
              <a:t>), des molécules de l’oxygène (à cause de l’agitation intense et par une oxygénation énergique de la pulpe au cours de la lixiviation.   </a:t>
            </a:r>
            <a:endParaRPr lang="en-US" dirty="0">
              <a:latin typeface="Times New Roman" panose="02020603050405020304" pitchFamily="18" charset="0"/>
              <a:cs typeface="Times New Roman" panose="02020603050405020304" pitchFamily="18" charset="0"/>
            </a:endParaRPr>
          </a:p>
          <a:p>
            <a:pPr marL="0" indent="0">
              <a:lnSpc>
                <a:spcPct val="150000"/>
              </a:lnSpc>
              <a:buNone/>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73167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92925" y="624110"/>
            <a:ext cx="8911687" cy="590736"/>
          </a:xfrm>
        </p:spPr>
        <p:txBody>
          <a:bodyPr>
            <a:normAutofit fontScale="90000"/>
          </a:bodyPr>
          <a:lstStyle/>
          <a:p>
            <a:pPr algn="ctr"/>
            <a:r>
              <a:rPr lang="fr-FR" sz="2400" b="1" dirty="0">
                <a:latin typeface="Times New Roman" panose="02020603050405020304" pitchFamily="18" charset="0"/>
                <a:cs typeface="Times New Roman" panose="02020603050405020304" pitchFamily="18" charset="0"/>
              </a:rPr>
              <a:t>I-1-Propriétés physico-chimiques de </a:t>
            </a:r>
            <a:r>
              <a:rPr lang="fr-FR" sz="2400" b="1" dirty="0" smtClean="0">
                <a:latin typeface="Times New Roman" panose="02020603050405020304" pitchFamily="18" charset="0"/>
                <a:cs typeface="Times New Roman" panose="02020603050405020304" pitchFamily="18" charset="0"/>
              </a:rPr>
              <a:t>l’or </a:t>
            </a:r>
            <a:r>
              <a:rPr lang="en-US" dirty="0" smtClean="0"/>
              <a:t/>
            </a:r>
            <a:br>
              <a:rPr lang="en-US" dirty="0" smtClean="0"/>
            </a:br>
            <a:endParaRPr lang="en-US" dirty="0"/>
          </a:p>
        </p:txBody>
      </p:sp>
      <p:sp>
        <p:nvSpPr>
          <p:cNvPr id="3" name="Espace réservé du contenu 2"/>
          <p:cNvSpPr>
            <a:spLocks noGrp="1"/>
          </p:cNvSpPr>
          <p:nvPr>
            <p:ph idx="1"/>
          </p:nvPr>
        </p:nvSpPr>
        <p:spPr>
          <a:xfrm>
            <a:off x="653143" y="1214846"/>
            <a:ext cx="10590212" cy="5159828"/>
          </a:xfrm>
        </p:spPr>
        <p:txBody>
          <a:bodyPr>
            <a:normAutofit/>
          </a:bodyPr>
          <a:lstStyle/>
          <a:p>
            <a:pPr marL="0" indent="0">
              <a:lnSpc>
                <a:spcPct val="150000"/>
              </a:lnSpc>
              <a:buNone/>
            </a:pPr>
            <a:r>
              <a:rPr lang="fr-FR" dirty="0">
                <a:latin typeface="Times New Roman" panose="02020603050405020304" pitchFamily="18" charset="0"/>
                <a:cs typeface="Times New Roman" panose="02020603050405020304" pitchFamily="18" charset="0"/>
              </a:rPr>
              <a:t>L’or pur est assez lourd, sa densité est égale à </a:t>
            </a:r>
            <a:r>
              <a:rPr lang="fr-FR" b="1" dirty="0">
                <a:latin typeface="Times New Roman" panose="02020603050405020304" pitchFamily="18" charset="0"/>
                <a:cs typeface="Times New Roman" panose="02020603050405020304" pitchFamily="18" charset="0"/>
              </a:rPr>
              <a:t>19320kg/m</a:t>
            </a:r>
            <a:r>
              <a:rPr lang="fr-FR" b="1" baseline="30000" dirty="0">
                <a:latin typeface="Times New Roman" panose="02020603050405020304" pitchFamily="18" charset="0"/>
                <a:cs typeface="Times New Roman" panose="02020603050405020304" pitchFamily="18" charset="0"/>
              </a:rPr>
              <a:t>3 </a:t>
            </a:r>
            <a:r>
              <a:rPr lang="fr-FR" b="1" dirty="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il a une température de fusion de </a:t>
            </a:r>
            <a:r>
              <a:rPr lang="fr-FR" b="1" dirty="0">
                <a:latin typeface="Times New Roman" panose="02020603050405020304" pitchFamily="18" charset="0"/>
                <a:cs typeface="Times New Roman" panose="02020603050405020304" pitchFamily="18" charset="0"/>
              </a:rPr>
              <a:t>1064°c</a:t>
            </a:r>
            <a:r>
              <a:rPr lang="fr-FR" dirty="0">
                <a:latin typeface="Times New Roman" panose="02020603050405020304" pitchFamily="18" charset="0"/>
                <a:cs typeface="Times New Roman" panose="02020603050405020304" pitchFamily="18" charset="0"/>
              </a:rPr>
              <a:t> et un point d’ébullition de </a:t>
            </a:r>
            <a:r>
              <a:rPr lang="fr-FR" b="1" dirty="0">
                <a:latin typeface="Times New Roman" panose="02020603050405020304" pitchFamily="18" charset="0"/>
                <a:cs typeface="Times New Roman" panose="02020603050405020304" pitchFamily="18" charset="0"/>
              </a:rPr>
              <a:t>2947°c.</a:t>
            </a:r>
            <a:r>
              <a:rPr lang="fr-FR" dirty="0">
                <a:latin typeface="Times New Roman" panose="02020603050405020304" pitchFamily="18" charset="0"/>
                <a:cs typeface="Times New Roman" panose="02020603050405020304" pitchFamily="18" charset="0"/>
              </a:rPr>
              <a:t>Cela signifie que pendant les fusions il s’évapore très peu, sa maille cristalline est </a:t>
            </a:r>
            <a:r>
              <a:rPr lang="fr-FR" b="1" dirty="0">
                <a:latin typeface="Times New Roman" panose="02020603050405020304" pitchFamily="18" charset="0"/>
                <a:cs typeface="Times New Roman" panose="02020603050405020304" pitchFamily="18" charset="0"/>
              </a:rPr>
              <a:t>CFC</a:t>
            </a:r>
            <a:r>
              <a:rPr lang="fr-FR" dirty="0">
                <a:latin typeface="Times New Roman" panose="02020603050405020304" pitchFamily="18" charset="0"/>
                <a:cs typeface="Times New Roman" panose="02020603050405020304" pitchFamily="18" charset="0"/>
              </a:rPr>
              <a:t> et sa conductibilité électrique par rapport à celle du cuivre est environ </a:t>
            </a:r>
            <a:r>
              <a:rPr lang="fr-FR" b="1" dirty="0">
                <a:latin typeface="Times New Roman" panose="02020603050405020304" pitchFamily="18" charset="0"/>
                <a:cs typeface="Times New Roman" panose="02020603050405020304" pitchFamily="18" charset="0"/>
              </a:rPr>
              <a:t>75%. </a:t>
            </a:r>
            <a:r>
              <a:rPr lang="fr-FR" dirty="0">
                <a:latin typeface="Times New Roman" panose="02020603050405020304" pitchFamily="18" charset="0"/>
                <a:cs typeface="Times New Roman" panose="02020603050405020304" pitchFamily="18" charset="0"/>
              </a:rPr>
              <a:t>Sa dureté à l’état pur est 2,5 d’après l’échelle minéralogique et il s’use rapidement, c’est pourquoi dans les articles de joailleries il est allié par l’argent, le cuivre, nickel le zinc etc… dont lui confère la dureté et résistance contre l’usure.</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Le titre des articles de joaillerie sont déterminés par la teneur en or. Dans la plupart des pays est adopté le système métrique des titres ou la teneur en or est marquée par la quantité des parts dans la millième partie de l’alliage.</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D’après ce système le titre de l’or pur est égale à 1000 parts. Dans certains pays : USA, Grande Bretagne, quelques pays Africains y compris la Guinée on établit le système de carats. D’après ce système, l’or à 24 carats correspond au titre 1000</a:t>
            </a:r>
            <a:r>
              <a:rPr lang="fr-FR"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3113955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28801" y="624110"/>
            <a:ext cx="9675812" cy="551547"/>
          </a:xfrm>
        </p:spPr>
        <p:txBody>
          <a:bodyPr>
            <a:normAutofit/>
          </a:bodyPr>
          <a:lstStyle/>
          <a:p>
            <a:r>
              <a:rPr lang="fr-FR" sz="2400" dirty="0">
                <a:latin typeface="Times New Roman" panose="02020603050405020304" pitchFamily="18" charset="0"/>
                <a:cs typeface="Times New Roman" panose="02020603050405020304" pitchFamily="18" charset="0"/>
              </a:rPr>
              <a:t>2/- </a:t>
            </a:r>
            <a:r>
              <a:rPr lang="fr-FR" sz="2400" b="1" dirty="0">
                <a:latin typeface="Times New Roman" panose="02020603050405020304" pitchFamily="18" charset="0"/>
                <a:cs typeface="Times New Roman" panose="02020603050405020304" pitchFamily="18" charset="0"/>
              </a:rPr>
              <a:t>Cyanuration par </a:t>
            </a:r>
            <a:r>
              <a:rPr lang="fr-FR" sz="2400" b="1" dirty="0" smtClean="0">
                <a:latin typeface="Times New Roman" panose="02020603050405020304" pitchFamily="18" charset="0"/>
                <a:cs typeface="Times New Roman" panose="02020603050405020304" pitchFamily="18" charset="0"/>
              </a:rPr>
              <a:t>agitation </a:t>
            </a:r>
            <a:r>
              <a:rPr lang="fr-FR" sz="2400" b="1" dirty="0">
                <a:latin typeface="Times New Roman" panose="02020603050405020304" pitchFamily="18" charset="0"/>
                <a:cs typeface="Times New Roman" panose="02020603050405020304" pitchFamily="18" charset="0"/>
              </a:rPr>
              <a:t>ou lixiviation en cuve (CIP, </a:t>
            </a:r>
            <a:r>
              <a:rPr lang="fr-FR" sz="2400" b="1" dirty="0" smtClean="0">
                <a:latin typeface="Times New Roman" panose="02020603050405020304" pitchFamily="18" charset="0"/>
                <a:cs typeface="Times New Roman" panose="02020603050405020304" pitchFamily="18" charset="0"/>
              </a:rPr>
              <a:t>CIL)</a:t>
            </a:r>
            <a:endParaRPr lang="en-US" sz="2400" dirty="0"/>
          </a:p>
        </p:txBody>
      </p:sp>
      <p:sp>
        <p:nvSpPr>
          <p:cNvPr id="3" name="Espace réservé du contenu 2"/>
          <p:cNvSpPr>
            <a:spLocks noGrp="1"/>
          </p:cNvSpPr>
          <p:nvPr>
            <p:ph idx="1"/>
          </p:nvPr>
        </p:nvSpPr>
        <p:spPr>
          <a:xfrm>
            <a:off x="535577" y="1358537"/>
            <a:ext cx="11260183" cy="5172892"/>
          </a:xfrm>
        </p:spPr>
        <p:txBody>
          <a:bodyPr>
            <a:normAutofit/>
          </a:bodyPr>
          <a:lstStyle/>
          <a:p>
            <a:pPr marL="0" indent="0">
              <a:lnSpc>
                <a:spcPct val="150000"/>
              </a:lnSpc>
              <a:buNone/>
            </a:pPr>
            <a:r>
              <a:rPr lang="fr-FR" dirty="0">
                <a:latin typeface="Times New Roman" panose="02020603050405020304" pitchFamily="18" charset="0"/>
                <a:cs typeface="Times New Roman" panose="02020603050405020304" pitchFamily="18" charset="0"/>
              </a:rPr>
              <a:t>En outre, la pulpe obtenue par broyage fin (la surverse des classificateurs ou hydrocyclone) est fortement </a:t>
            </a:r>
            <a:r>
              <a:rPr lang="fr-FR" dirty="0" smtClean="0">
                <a:latin typeface="Times New Roman" panose="02020603050405020304" pitchFamily="18" charset="0"/>
                <a:cs typeface="Times New Roman" panose="02020603050405020304" pitchFamily="18" charset="0"/>
              </a:rPr>
              <a:t>diluée.  </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Son épaississement ou déshydratation partielle est un stade qui suit le broyage et il augmente à son tour les dépenses. Le procédé est mené à la concentration de cyanure égal à </a:t>
            </a:r>
            <a:r>
              <a:rPr lang="fr-FR" b="1" dirty="0">
                <a:latin typeface="Times New Roman" panose="02020603050405020304" pitchFamily="18" charset="0"/>
                <a:cs typeface="Times New Roman" panose="02020603050405020304" pitchFamily="18" charset="0"/>
              </a:rPr>
              <a:t>0,01-0,1% NaCN</a:t>
            </a:r>
            <a:r>
              <a:rPr lang="fr-FR" dirty="0">
                <a:latin typeface="Times New Roman" panose="02020603050405020304" pitchFamily="18" charset="0"/>
                <a:cs typeface="Times New Roman" panose="02020603050405020304" pitchFamily="18" charset="0"/>
              </a:rPr>
              <a:t> (en pratique souvent </a:t>
            </a:r>
            <a:r>
              <a:rPr lang="fr-FR" b="1" dirty="0">
                <a:latin typeface="Times New Roman" panose="02020603050405020304" pitchFamily="18" charset="0"/>
                <a:cs typeface="Times New Roman" panose="02020603050405020304" pitchFamily="18" charset="0"/>
              </a:rPr>
              <a:t>0,02-0,05%) </a:t>
            </a:r>
            <a:r>
              <a:rPr lang="fr-FR" dirty="0">
                <a:latin typeface="Times New Roman" panose="02020603050405020304" pitchFamily="18" charset="0"/>
                <a:cs typeface="Times New Roman" panose="02020603050405020304" pitchFamily="18" charset="0"/>
              </a:rPr>
              <a:t>et pour la chaux : </a:t>
            </a:r>
            <a:r>
              <a:rPr lang="fr-FR" b="1" dirty="0">
                <a:latin typeface="Times New Roman" panose="02020603050405020304" pitchFamily="18" charset="0"/>
                <a:cs typeface="Times New Roman" panose="02020603050405020304" pitchFamily="18" charset="0"/>
              </a:rPr>
              <a:t>0,02-0,03%</a:t>
            </a:r>
            <a:r>
              <a:rPr lang="fr-FR" dirty="0">
                <a:latin typeface="Times New Roman" panose="02020603050405020304" pitchFamily="18" charset="0"/>
                <a:cs typeface="Times New Roman" panose="02020603050405020304" pitchFamily="18" charset="0"/>
              </a:rPr>
              <a:t> avec P</a:t>
            </a:r>
            <a:r>
              <a:rPr lang="fr-FR" baseline="30000" dirty="0">
                <a:latin typeface="Times New Roman" panose="02020603050405020304" pitchFamily="18" charset="0"/>
                <a:cs typeface="Times New Roman" panose="02020603050405020304" pitchFamily="18" charset="0"/>
              </a:rPr>
              <a:t>H</a:t>
            </a:r>
            <a:r>
              <a:rPr lang="fr-FR" dirty="0">
                <a:latin typeface="Times New Roman" panose="02020603050405020304" pitchFamily="18" charset="0"/>
                <a:cs typeface="Times New Roman" panose="02020603050405020304" pitchFamily="18" charset="0"/>
              </a:rPr>
              <a:t>=10-11.</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Les charbons actifs sont confectionnés à partir de la matière organique : écaille des noix de coco, noyau de certains fruits, houille, anthracite, bois etc.</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Avec la dimension des grains de </a:t>
            </a:r>
            <a:r>
              <a:rPr lang="fr-FR" b="1" dirty="0">
                <a:latin typeface="Times New Roman" panose="02020603050405020304" pitchFamily="18" charset="0"/>
                <a:cs typeface="Times New Roman" panose="02020603050405020304" pitchFamily="18" charset="0"/>
              </a:rPr>
              <a:t>(1,0) 1,2 à (3,0) 3,4 mm</a:t>
            </a:r>
            <a:r>
              <a:rPr lang="fr-FR" dirty="0">
                <a:latin typeface="Times New Roman" panose="02020603050405020304" pitchFamily="18" charset="0"/>
                <a:cs typeface="Times New Roman" panose="02020603050405020304" pitchFamily="18" charset="0"/>
              </a:rPr>
              <a:t>. Il consiste à les amené en contact direct avec la pulpe en mouvement contre-courant au cours de la cyanuration dans les colonnes d’adsorption dont constitue une chaine de 7 à 10 appareils avec l’agitation mécanique ou pneumatique. En dissolvant dans la solution cyaneuse, les métaux précieux passent dans la phase liquide de la pulpe et en même temps ils sont adsorbés par les charbons actifs. A la suite de la coïncidassions des opérations de lixiviation et d’adsorption, ce procédé est appelé aussi </a:t>
            </a:r>
            <a:r>
              <a:rPr lang="fr-FR" b="1" dirty="0">
                <a:latin typeface="Times New Roman" panose="02020603050405020304" pitchFamily="18" charset="0"/>
                <a:cs typeface="Times New Roman" panose="02020603050405020304" pitchFamily="18" charset="0"/>
              </a:rPr>
              <a:t>lixiviation par adsorption.</a:t>
            </a:r>
            <a:endParaRPr lang="en-US" dirty="0">
              <a:latin typeface="Times New Roman" panose="02020603050405020304" pitchFamily="18" charset="0"/>
              <a:cs typeface="Times New Roman" panose="02020603050405020304" pitchFamily="18" charset="0"/>
            </a:endParaRPr>
          </a:p>
          <a:p>
            <a:pPr>
              <a:lnSpc>
                <a:spcPct val="150000"/>
              </a:lnSpc>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880959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64895" y="118785"/>
            <a:ext cx="5907504" cy="682176"/>
          </a:xfrm>
        </p:spPr>
        <p:txBody>
          <a:bodyPr/>
          <a:lstStyle/>
          <a:p>
            <a:r>
              <a:rPr lang="fr-FR" dirty="0" smtClean="0"/>
              <a:t>Adsorption et désorptions</a:t>
            </a:r>
            <a:endParaRPr lang="en-US" dirty="0"/>
          </a:p>
        </p:txBody>
      </p:sp>
      <p:sp>
        <p:nvSpPr>
          <p:cNvPr id="3" name="Espace réservé du contenu 2"/>
          <p:cNvSpPr>
            <a:spLocks noGrp="1"/>
          </p:cNvSpPr>
          <p:nvPr>
            <p:ph idx="1"/>
          </p:nvPr>
        </p:nvSpPr>
        <p:spPr>
          <a:xfrm>
            <a:off x="168444" y="620488"/>
            <a:ext cx="11927304" cy="6057038"/>
          </a:xfrm>
        </p:spPr>
        <p:txBody>
          <a:bodyPr/>
          <a:lstStyle/>
          <a:p>
            <a:pPr marL="0" indent="0">
              <a:lnSpc>
                <a:spcPct val="150000"/>
              </a:lnSpc>
              <a:buNone/>
            </a:pPr>
            <a:r>
              <a:rPr lang="fr-FR" dirty="0">
                <a:latin typeface="Times New Roman" panose="02020603050405020304" pitchFamily="18" charset="0"/>
                <a:cs typeface="Times New Roman" panose="02020603050405020304" pitchFamily="18" charset="0"/>
              </a:rPr>
              <a:t>Ensuite, les charbons actifs chargés de </a:t>
            </a:r>
            <a:r>
              <a:rPr lang="fr-FR" b="1" dirty="0">
                <a:latin typeface="Times New Roman" panose="02020603050405020304" pitchFamily="18" charset="0"/>
                <a:cs typeface="Times New Roman" panose="02020603050405020304" pitchFamily="18" charset="0"/>
              </a:rPr>
              <a:t>6-10 kg (20 kg et plus)</a:t>
            </a:r>
            <a:r>
              <a:rPr lang="fr-FR" dirty="0">
                <a:latin typeface="Times New Roman" panose="02020603050405020304" pitchFamily="18" charset="0"/>
                <a:cs typeface="Times New Roman" panose="02020603050405020304" pitchFamily="18" charset="0"/>
              </a:rPr>
              <a:t> d’or par une(1t) de charbon passent dans les colonnes de désorption ou d’élution. Cette dernière est effectuée sous une pression d’environ </a:t>
            </a:r>
            <a:r>
              <a:rPr lang="fr-FR" b="1" dirty="0">
                <a:latin typeface="Times New Roman" panose="02020603050405020304" pitchFamily="18" charset="0"/>
                <a:cs typeface="Times New Roman" panose="02020603050405020304" pitchFamily="18" charset="0"/>
              </a:rPr>
              <a:t>0,4Mpa (4bars)</a:t>
            </a:r>
            <a:r>
              <a:rPr lang="fr-FR" dirty="0">
                <a:latin typeface="Times New Roman" panose="02020603050405020304" pitchFamily="18" charset="0"/>
                <a:cs typeface="Times New Roman" panose="02020603050405020304" pitchFamily="18" charset="0"/>
              </a:rPr>
              <a:t> à chaud </a:t>
            </a:r>
            <a:r>
              <a:rPr lang="fr-FR" dirty="0" smtClean="0">
                <a:latin typeface="Times New Roman" panose="02020603050405020304" pitchFamily="18" charset="0"/>
                <a:cs typeface="Times New Roman" panose="02020603050405020304" pitchFamily="18" charset="0"/>
              </a:rPr>
              <a:t>:</a:t>
            </a:r>
          </a:p>
          <a:p>
            <a:pPr marL="0" indent="0">
              <a:lnSpc>
                <a:spcPct val="150000"/>
              </a:lnSpc>
              <a:buNone/>
            </a:pPr>
            <a:r>
              <a:rPr lang="fr-FR" dirty="0" smtClean="0">
                <a:latin typeface="Times New Roman" panose="02020603050405020304" pitchFamily="18" charset="0"/>
                <a:cs typeface="Times New Roman" panose="02020603050405020304" pitchFamily="18" charset="0"/>
              </a:rPr>
              <a:t> </a:t>
            </a:r>
            <a:r>
              <a:rPr lang="fr-FR" b="1" dirty="0">
                <a:latin typeface="Times New Roman" panose="02020603050405020304" pitchFamily="18" charset="0"/>
                <a:cs typeface="Times New Roman" panose="02020603050405020304" pitchFamily="18" charset="0"/>
              </a:rPr>
              <a:t>T°= 130-140°C</a:t>
            </a:r>
            <a:r>
              <a:rPr lang="fr-FR" dirty="0">
                <a:latin typeface="Times New Roman" panose="02020603050405020304" pitchFamily="18" charset="0"/>
                <a:cs typeface="Times New Roman" panose="02020603050405020304" pitchFamily="18" charset="0"/>
              </a:rPr>
              <a:t> pour augmenter la vitesse du procédé qui s’achève pendant 8h avec une solution contenant </a:t>
            </a:r>
            <a:r>
              <a:rPr lang="fr-FR" b="1" dirty="0">
                <a:latin typeface="Times New Roman" panose="02020603050405020304" pitchFamily="18" charset="0"/>
                <a:cs typeface="Times New Roman" panose="02020603050405020304" pitchFamily="18" charset="0"/>
              </a:rPr>
              <a:t>0,5% de NaCN, et 1,0% NaOH</a:t>
            </a:r>
            <a:r>
              <a:rPr lang="fr-FR" dirty="0">
                <a:latin typeface="Times New Roman" panose="02020603050405020304" pitchFamily="18" charset="0"/>
                <a:cs typeface="Times New Roman" panose="02020603050405020304" pitchFamily="18" charset="0"/>
              </a:rPr>
              <a:t>, si par exemple la désorption est menée à </a:t>
            </a:r>
            <a:r>
              <a:rPr lang="fr-FR" b="1" dirty="0">
                <a:latin typeface="Times New Roman" panose="02020603050405020304" pitchFamily="18" charset="0"/>
                <a:cs typeface="Times New Roman" panose="02020603050405020304" pitchFamily="18" charset="0"/>
              </a:rPr>
              <a:t>85-95°C</a:t>
            </a:r>
            <a:r>
              <a:rPr lang="fr-FR" dirty="0">
                <a:latin typeface="Times New Roman" panose="02020603050405020304" pitchFamily="18" charset="0"/>
                <a:cs typeface="Times New Roman" panose="02020603050405020304" pitchFamily="18" charset="0"/>
              </a:rPr>
              <a:t>, le processus peut durer de </a:t>
            </a:r>
            <a:r>
              <a:rPr lang="fr-FR" b="1" dirty="0">
                <a:latin typeface="Times New Roman" panose="02020603050405020304" pitchFamily="18" charset="0"/>
                <a:cs typeface="Times New Roman" panose="02020603050405020304" pitchFamily="18" charset="0"/>
              </a:rPr>
              <a:t>2-3jours</a:t>
            </a:r>
            <a:r>
              <a:rPr lang="fr-FR" dirty="0">
                <a:latin typeface="Times New Roman" panose="02020603050405020304" pitchFamily="18" charset="0"/>
                <a:cs typeface="Times New Roman" panose="02020603050405020304" pitchFamily="18" charset="0"/>
              </a:rPr>
              <a:t>. Au cours de l’élution, la masse essentielle de l’impureté est aussi désorbés. Mais une partie est tout d’abord le calcium et les matières organiques qui sont restés sur les charbon diminuant ainsi leurs capacités d’adsorption. Le calcium se trouve sous forme de carbonate de calcium obstruant les micropores de charbon</a:t>
            </a:r>
            <a:r>
              <a:rPr lang="fr-FR" dirty="0" smtClean="0">
                <a:latin typeface="Times New Roman" panose="02020603050405020304" pitchFamily="18" charset="0"/>
                <a:cs typeface="Times New Roman" panose="02020603050405020304" pitchFamily="18" charset="0"/>
              </a:rPr>
              <a:t>.</a:t>
            </a:r>
            <a:r>
              <a:rPr lang="fr-FR" dirty="0"/>
              <a:t> </a:t>
            </a:r>
            <a:r>
              <a:rPr lang="fr-FR" dirty="0">
                <a:latin typeface="Times New Roman" panose="02020603050405020304" pitchFamily="18" charset="0"/>
                <a:cs typeface="Times New Roman" panose="02020603050405020304" pitchFamily="18" charset="0"/>
              </a:rPr>
              <a:t>Pour l’éliminer les charbons sont traités par la solution dilué de l’acide nitrique (HNO</a:t>
            </a:r>
            <a:r>
              <a:rPr lang="fr-FR" baseline="-25000" dirty="0">
                <a:latin typeface="Times New Roman" panose="02020603050405020304" pitchFamily="18" charset="0"/>
                <a:cs typeface="Times New Roman" panose="02020603050405020304" pitchFamily="18" charset="0"/>
              </a:rPr>
              <a:t>3</a:t>
            </a:r>
            <a:r>
              <a:rPr lang="fr-FR" dirty="0">
                <a:latin typeface="Times New Roman" panose="02020603050405020304" pitchFamily="18" charset="0"/>
                <a:cs typeface="Times New Roman" panose="02020603050405020304" pitchFamily="18" charset="0"/>
              </a:rPr>
              <a:t>) ou chloridrique (HCl), tandis que les matières organiques par exemple : humus formé de déchets végétaux et animaux qui sont éliminés par la calcination à </a:t>
            </a:r>
            <a:r>
              <a:rPr lang="fr-FR" b="1" dirty="0">
                <a:latin typeface="Times New Roman" panose="02020603050405020304" pitchFamily="18" charset="0"/>
                <a:cs typeface="Times New Roman" panose="02020603050405020304" pitchFamily="18" charset="0"/>
              </a:rPr>
              <a:t>600 – 800°C</a:t>
            </a:r>
            <a:r>
              <a:rPr lang="fr-FR" dirty="0">
                <a:latin typeface="Times New Roman" panose="02020603050405020304" pitchFamily="18" charset="0"/>
                <a:cs typeface="Times New Roman" panose="02020603050405020304" pitchFamily="18" charset="0"/>
              </a:rPr>
              <a:t>. Pendant </a:t>
            </a:r>
            <a:r>
              <a:rPr lang="fr-FR" b="1" dirty="0">
                <a:latin typeface="Times New Roman" panose="02020603050405020304" pitchFamily="18" charset="0"/>
                <a:cs typeface="Times New Roman" panose="02020603050405020304" pitchFamily="18" charset="0"/>
              </a:rPr>
              <a:t>0,5 – 1h</a:t>
            </a:r>
            <a:r>
              <a:rPr lang="fr-FR" dirty="0">
                <a:latin typeface="Times New Roman" panose="02020603050405020304" pitchFamily="18" charset="0"/>
                <a:cs typeface="Times New Roman" panose="02020603050405020304" pitchFamily="18" charset="0"/>
              </a:rPr>
              <a:t> A la sortie du four, pour les évités de bruler au contact de l’air, ils sont immédiatement plongés ou refroidit dans l’eau. Les charbons régénérés s’effritent légèrement en produisant une quantité de fine. Après avoir les éliminés, les charbons régénérés sont envoyés à la nouvelle adsorption. </a:t>
            </a:r>
            <a:endParaRPr lang="en-US" dirty="0">
              <a:latin typeface="Times New Roman" panose="02020603050405020304" pitchFamily="18" charset="0"/>
              <a:cs typeface="Times New Roman" panose="02020603050405020304" pitchFamily="18" charset="0"/>
            </a:endParaRPr>
          </a:p>
          <a:p>
            <a:pPr marL="0" indent="0">
              <a:lnSpc>
                <a:spcPct val="150000"/>
              </a:lnSpc>
              <a:buNone/>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028733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20240" y="166910"/>
            <a:ext cx="8911687" cy="368667"/>
          </a:xfrm>
        </p:spPr>
        <p:txBody>
          <a:bodyPr>
            <a:normAutofit fontScale="90000"/>
          </a:bodyPr>
          <a:lstStyle/>
          <a:p>
            <a:pPr algn="ctr"/>
            <a:r>
              <a:rPr lang="fr-FR" sz="2000" b="1" dirty="0">
                <a:latin typeface="Times New Roman" panose="02020603050405020304" pitchFamily="18" charset="0"/>
                <a:cs typeface="Times New Roman" panose="02020603050405020304" pitchFamily="18" charset="0"/>
              </a:rPr>
              <a:t>CUVES DE LIXIVIATION ET ADSORPTIONS</a:t>
            </a:r>
            <a:r>
              <a:rPr lang="en-US" dirty="0"/>
              <a:t/>
            </a:r>
            <a:br>
              <a:rPr lang="en-US" dirty="0"/>
            </a:br>
            <a:endParaRPr lang="en-US" dirty="0"/>
          </a:p>
        </p:txBody>
      </p:sp>
      <p:pic>
        <p:nvPicPr>
          <p:cNvPr id="4" name="Espace réservé du contenu 3" descr="C:\Users\HP\Desktop\LES CUVES DE LIXIVIATION ET ADSORPTIONS.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23851" y="770709"/>
            <a:ext cx="10319658" cy="5734595"/>
          </a:xfrm>
          <a:prstGeom prst="rect">
            <a:avLst/>
          </a:prstGeom>
          <a:noFill/>
          <a:ln>
            <a:noFill/>
          </a:ln>
        </p:spPr>
      </p:pic>
    </p:spTree>
    <p:extLst>
      <p:ext uri="{BB962C8B-B14F-4D97-AF65-F5344CB8AC3E}">
        <p14:creationId xmlns:p14="http://schemas.microsoft.com/office/powerpoint/2010/main" val="135398122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89314" y="245287"/>
            <a:ext cx="3050229" cy="799741"/>
          </a:xfrm>
        </p:spPr>
        <p:txBody>
          <a:bodyPr/>
          <a:lstStyle/>
          <a:p>
            <a:pPr algn="ctr"/>
            <a:r>
              <a:rPr lang="fr-FR" dirty="0" smtClean="0">
                <a:latin typeface="Times New Roman" panose="02020603050405020304" pitchFamily="18" charset="0"/>
                <a:cs typeface="Times New Roman" panose="02020603050405020304" pitchFamily="18" charset="0"/>
              </a:rPr>
              <a:t>Electrolyse</a:t>
            </a:r>
            <a:endParaRPr lang="en-US"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674620" y="1045028"/>
            <a:ext cx="10929846" cy="5207727"/>
          </a:xfrm>
        </p:spPr>
        <p:txBody>
          <a:bodyPr>
            <a:normAutofit lnSpcReduction="10000"/>
          </a:bodyPr>
          <a:lstStyle/>
          <a:p>
            <a:pPr marL="0" indent="0">
              <a:lnSpc>
                <a:spcPct val="150000"/>
              </a:lnSpc>
              <a:buNone/>
            </a:pPr>
            <a:r>
              <a:rPr lang="fr-FR" dirty="0" smtClean="0">
                <a:latin typeface="Times New Roman" panose="02020603050405020304" pitchFamily="18" charset="0"/>
                <a:cs typeface="Times New Roman" panose="02020603050405020304" pitchFamily="18" charset="0"/>
              </a:rPr>
              <a:t>De la solution riche provenant de la colonne d’élution, les métaux précieux sont récupérés par l’électrolyse.</a:t>
            </a:r>
            <a:endParaRPr lang="en-US" dirty="0" smtClean="0">
              <a:latin typeface="Times New Roman" panose="02020603050405020304" pitchFamily="18" charset="0"/>
              <a:cs typeface="Times New Roman" panose="02020603050405020304" pitchFamily="18" charset="0"/>
            </a:endParaRPr>
          </a:p>
          <a:p>
            <a:pPr marL="0" indent="0">
              <a:lnSpc>
                <a:spcPct val="150000"/>
              </a:lnSpc>
              <a:buNone/>
            </a:pPr>
            <a:r>
              <a:rPr lang="fr-FR" dirty="0" smtClean="0">
                <a:latin typeface="Times New Roman" panose="02020603050405020304" pitchFamily="18" charset="0"/>
                <a:cs typeface="Times New Roman" panose="02020603050405020304" pitchFamily="18" charset="0"/>
              </a:rPr>
              <a:t>Le procédé est mené dans les bains équipés d’un système de cathode et canode, les cathodes sont constituées par des fins fils dit laine en acier inoxydable enroulé sur un câble également en inox.</a:t>
            </a:r>
            <a:endParaRPr lang="en-US" dirty="0" smtClean="0">
              <a:latin typeface="Times New Roman" panose="02020603050405020304" pitchFamily="18" charset="0"/>
              <a:cs typeface="Times New Roman" panose="02020603050405020304" pitchFamily="18" charset="0"/>
            </a:endParaRPr>
          </a:p>
          <a:p>
            <a:pPr marL="0" indent="0">
              <a:lnSpc>
                <a:spcPct val="150000"/>
              </a:lnSpc>
              <a:buNone/>
            </a:pPr>
            <a:r>
              <a:rPr lang="fr-FR" dirty="0" smtClean="0">
                <a:latin typeface="Times New Roman" panose="02020603050405020304" pitchFamily="18" charset="0"/>
                <a:cs typeface="Times New Roman" panose="02020603050405020304" pitchFamily="18" charset="0"/>
              </a:rPr>
              <a:t>La grande surface cathodique augmente le rendement des électrolyseurs. Les anodes en forme de grille sont aussi en acier inox. L’élua arrivant dans la cellule d’électrolyseur y circule en restituant son contenu d’or à la cathode avant de sortir desoré(épuisé) par débordement et retourner à l’opération de désorption ou élution.</a:t>
            </a:r>
          </a:p>
          <a:p>
            <a:pPr marL="0" indent="0">
              <a:lnSpc>
                <a:spcPct val="150000"/>
              </a:lnSpc>
              <a:buNone/>
            </a:pPr>
            <a:r>
              <a:rPr lang="fr-FR" dirty="0" smtClean="0">
                <a:latin typeface="Times New Roman" panose="02020603050405020304" pitchFamily="18" charset="0"/>
                <a:cs typeface="Times New Roman" panose="02020603050405020304" pitchFamily="18" charset="0"/>
              </a:rPr>
              <a:t>Les principaux paramètres de l’électrolyse sont :</a:t>
            </a:r>
            <a:endParaRPr lang="en-US" dirty="0" smtClean="0">
              <a:latin typeface="Times New Roman" panose="02020603050405020304" pitchFamily="18" charset="0"/>
              <a:cs typeface="Times New Roman" panose="02020603050405020304" pitchFamily="18" charset="0"/>
            </a:endParaRPr>
          </a:p>
          <a:p>
            <a:pPr marL="0" indent="0">
              <a:lnSpc>
                <a:spcPct val="150000"/>
              </a:lnSpc>
              <a:buNone/>
            </a:pPr>
            <a:r>
              <a:rPr lang="fr-FR" dirty="0" smtClean="0">
                <a:latin typeface="Times New Roman" panose="02020603050405020304" pitchFamily="18" charset="0"/>
                <a:cs typeface="Times New Roman" panose="02020603050405020304" pitchFamily="18" charset="0"/>
              </a:rPr>
              <a:t>-Tension environ </a:t>
            </a:r>
            <a:r>
              <a:rPr lang="fr-FR" b="1" dirty="0" smtClean="0">
                <a:latin typeface="Times New Roman" panose="02020603050405020304" pitchFamily="18" charset="0"/>
                <a:cs typeface="Times New Roman" panose="02020603050405020304" pitchFamily="18" charset="0"/>
              </a:rPr>
              <a:t>3,5v</a:t>
            </a:r>
            <a:endParaRPr lang="en-US" dirty="0" smtClean="0">
              <a:latin typeface="Times New Roman" panose="02020603050405020304" pitchFamily="18" charset="0"/>
              <a:cs typeface="Times New Roman" panose="02020603050405020304" pitchFamily="18" charset="0"/>
            </a:endParaRPr>
          </a:p>
          <a:p>
            <a:pPr marL="0" indent="0">
              <a:lnSpc>
                <a:spcPct val="150000"/>
              </a:lnSpc>
              <a:buNone/>
            </a:pPr>
            <a:r>
              <a:rPr lang="fr-FR" dirty="0" smtClean="0">
                <a:latin typeface="Times New Roman" panose="02020603050405020304" pitchFamily="18" charset="0"/>
                <a:cs typeface="Times New Roman" panose="02020603050405020304" pitchFamily="18" charset="0"/>
              </a:rPr>
              <a:t>-Densité du courant </a:t>
            </a:r>
            <a:r>
              <a:rPr lang="fr-FR" b="1" dirty="0" smtClean="0">
                <a:latin typeface="Times New Roman" panose="02020603050405020304" pitchFamily="18" charset="0"/>
                <a:cs typeface="Times New Roman" panose="02020603050405020304" pitchFamily="18" charset="0"/>
              </a:rPr>
              <a:t>72A/Kg</a:t>
            </a:r>
            <a:r>
              <a:rPr lang="fr-FR" dirty="0" smtClean="0">
                <a:latin typeface="Times New Roman" panose="02020603050405020304" pitchFamily="18" charset="0"/>
                <a:cs typeface="Times New Roman" panose="02020603050405020304" pitchFamily="18" charset="0"/>
              </a:rPr>
              <a:t> de laine d’acier immergé</a:t>
            </a:r>
            <a:endParaRPr lang="en-US" dirty="0" smtClean="0">
              <a:latin typeface="Times New Roman" panose="02020603050405020304" pitchFamily="18" charset="0"/>
              <a:cs typeface="Times New Roman" panose="02020603050405020304" pitchFamily="18" charset="0"/>
            </a:endParaRPr>
          </a:p>
          <a:p>
            <a:pPr marL="0" indent="0">
              <a:lnSpc>
                <a:spcPct val="150000"/>
              </a:lnSpc>
              <a:buNone/>
            </a:pPr>
            <a:r>
              <a:rPr lang="fr-FR" dirty="0" smtClean="0">
                <a:latin typeface="Times New Roman" panose="02020603050405020304" pitchFamily="18" charset="0"/>
                <a:cs typeface="Times New Roman" panose="02020603050405020304" pitchFamily="18" charset="0"/>
              </a:rPr>
              <a:t>-Température           </a:t>
            </a:r>
            <a:r>
              <a:rPr lang="fr-FR" b="1" dirty="0" smtClean="0">
                <a:latin typeface="Times New Roman" panose="02020603050405020304" pitchFamily="18" charset="0"/>
                <a:cs typeface="Times New Roman" panose="02020603050405020304" pitchFamily="18" charset="0"/>
              </a:rPr>
              <a:t>60°C</a:t>
            </a:r>
          </a:p>
          <a:p>
            <a:pPr marL="0" indent="0">
              <a:lnSpc>
                <a:spcPct val="150000"/>
              </a:lnSpc>
              <a:buNone/>
            </a:pPr>
            <a:r>
              <a:rPr lang="fr-FR" dirty="0" smtClean="0">
                <a:latin typeface="Times New Roman" panose="02020603050405020304" pitchFamily="18" charset="0"/>
                <a:cs typeface="Times New Roman" panose="02020603050405020304" pitchFamily="18" charset="0"/>
              </a:rPr>
              <a:t>A la cathode, l’électrolyse dépose l’or métallique et génère les ions de cyanure libres :</a:t>
            </a:r>
            <a:endParaRPr lang="en-US" dirty="0" smtClean="0">
              <a:latin typeface="Times New Roman" panose="02020603050405020304" pitchFamily="18" charset="0"/>
              <a:cs typeface="Times New Roman" panose="02020603050405020304" pitchFamily="18" charset="0"/>
            </a:endParaRP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420655377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6091" y="274180"/>
            <a:ext cx="8911687" cy="586475"/>
          </a:xfrm>
        </p:spPr>
        <p:txBody>
          <a:bodyPr>
            <a:normAutofit fontScale="90000"/>
          </a:bodyPr>
          <a:lstStyle/>
          <a:p>
            <a:r>
              <a:rPr lang="fr-FR" dirty="0" smtClean="0">
                <a:latin typeface="Times New Roman" panose="02020603050405020304" pitchFamily="18" charset="0"/>
                <a:cs typeface="Times New Roman" panose="02020603050405020304" pitchFamily="18" charset="0"/>
              </a:rPr>
              <a:t>Electrolyse(suite)</a:t>
            </a:r>
            <a:endParaRPr lang="en-US" dirty="0"/>
          </a:p>
        </p:txBody>
      </p:sp>
      <p:sp>
        <p:nvSpPr>
          <p:cNvPr id="9" name="Rectangle 7"/>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cxnSp>
        <p:nvCxnSpPr>
          <p:cNvPr id="10" name="Connecteur droit avec flèche 9"/>
          <p:cNvCxnSpPr/>
          <p:nvPr/>
        </p:nvCxnSpPr>
        <p:spPr>
          <a:xfrm>
            <a:off x="2528751" y="1308058"/>
            <a:ext cx="61912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1" name="Rectangle 8"/>
          <p:cNvSpPr>
            <a:spLocks noChangeArrowheads="1"/>
          </p:cNvSpPr>
          <p:nvPr/>
        </p:nvSpPr>
        <p:spPr bwMode="auto">
          <a:xfrm>
            <a:off x="1188720" y="1172597"/>
            <a:ext cx="645305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12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[Au(CN)</a:t>
            </a:r>
            <a:r>
              <a:rPr kumimoji="0" lang="fr-FR" altLang="en-US" sz="1200" b="1" i="0" u="none" strike="noStrike" cap="none" normalizeH="0" baseline="-30000" dirty="0" smtClean="0">
                <a:ln>
                  <a:noFill/>
                </a:ln>
                <a:solidFill>
                  <a:schemeClr val="tx1"/>
                </a:solidFill>
                <a:effectLst/>
                <a:latin typeface="Arial" panose="020B0604020202020204" pitchFamily="34" charset="0"/>
                <a:ea typeface="Calibri" panose="020F0502020204030204" pitchFamily="34" charset="0"/>
              </a:rPr>
              <a:t>2</a:t>
            </a:r>
            <a:r>
              <a:rPr kumimoji="0" lang="fr-FR" altLang="en-US" sz="12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a:t>
            </a:r>
            <a:r>
              <a:rPr kumimoji="0" lang="fr-FR" altLang="en-US" sz="1200" b="1" i="0" u="none" strike="noStrike" cap="none" normalizeH="0" baseline="30000" dirty="0" smtClean="0">
                <a:ln>
                  <a:noFill/>
                </a:ln>
                <a:solidFill>
                  <a:schemeClr val="tx1"/>
                </a:solidFill>
                <a:effectLst/>
                <a:latin typeface="Arial" panose="020B0604020202020204" pitchFamily="34" charset="0"/>
                <a:ea typeface="Calibri" panose="020F0502020204030204" pitchFamily="34" charset="0"/>
              </a:rPr>
              <a:t> -</a:t>
            </a:r>
            <a:r>
              <a:rPr kumimoji="0" lang="fr-FR" altLang="en-US" sz="12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+ 1e</a:t>
            </a:r>
            <a:r>
              <a:rPr kumimoji="0" lang="fr-FR" altLang="en-US" sz="1200" b="1" i="0" u="none" strike="noStrike" cap="none" normalizeH="0" baseline="30000" dirty="0" smtClean="0">
                <a:ln>
                  <a:noFill/>
                </a:ln>
                <a:solidFill>
                  <a:schemeClr val="tx1"/>
                </a:solidFill>
                <a:effectLst/>
                <a:latin typeface="Arial" panose="020B0604020202020204" pitchFamily="34" charset="0"/>
                <a:ea typeface="Calibri" panose="020F0502020204030204" pitchFamily="34" charset="0"/>
              </a:rPr>
              <a:t>-                              </a:t>
            </a:r>
            <a:r>
              <a:rPr kumimoji="0" lang="fr-FR" altLang="en-US" sz="12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Au + 2CN</a:t>
            </a:r>
            <a:r>
              <a:rPr kumimoji="0" lang="fr-FR" altLang="en-US" sz="1200" b="1" i="0" u="none" strike="noStrike" cap="none" normalizeH="0" baseline="30000" dirty="0" smtClean="0">
                <a:ln>
                  <a:noFill/>
                </a:ln>
                <a:solidFill>
                  <a:schemeClr val="tx1"/>
                </a:solidFill>
                <a:effectLst/>
                <a:latin typeface="Arial" panose="020B0604020202020204" pitchFamily="34" charset="0"/>
                <a:ea typeface="Calibri" panose="020F0502020204030204" pitchFamily="34" charset="0"/>
              </a:rPr>
              <a:t>-</a:t>
            </a:r>
            <a:endParaRPr kumimoji="0" lang="fr-FR"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3" name="Rectangle 12"/>
          <p:cNvSpPr/>
          <p:nvPr/>
        </p:nvSpPr>
        <p:spPr>
          <a:xfrm>
            <a:off x="935432" y="1625743"/>
            <a:ext cx="5577168" cy="369332"/>
          </a:xfrm>
          <a:prstGeom prst="rect">
            <a:avLst/>
          </a:prstGeom>
        </p:spPr>
        <p:txBody>
          <a:bodyPr wrap="none">
            <a:spAutoFit/>
          </a:bodyPr>
          <a:lstStyle/>
          <a:p>
            <a:pPr>
              <a:spcAft>
                <a:spcPts val="0"/>
              </a:spcAft>
            </a:pPr>
            <a:r>
              <a:rPr lang="fr-FR" dirty="0">
                <a:latin typeface="Times New Roman" panose="02020603050405020304" pitchFamily="18" charset="0"/>
                <a:ea typeface="Calibri" panose="020F0502020204030204" pitchFamily="34" charset="0"/>
              </a:rPr>
              <a:t>Au niveau de l’anode il y a le dégagement de l’oxygène </a:t>
            </a:r>
            <a:r>
              <a:rPr lang="fr-FR" dirty="0" smtClean="0">
                <a:latin typeface="Times New Roman" panose="02020603050405020304" pitchFamily="18" charset="0"/>
                <a:ea typeface="Calibri" panose="020F0502020204030204" pitchFamily="34" charset="0"/>
              </a:rPr>
              <a:t>:  </a:t>
            </a:r>
            <a:endParaRPr lang="en-US" dirty="0">
              <a:latin typeface="Times New Roman" panose="02020603050405020304" pitchFamily="18" charset="0"/>
              <a:ea typeface="Times New Roman" panose="02020603050405020304" pitchFamily="18" charset="0"/>
            </a:endParaRPr>
          </a:p>
        </p:txBody>
      </p:sp>
      <p:sp>
        <p:nvSpPr>
          <p:cNvPr id="14" name="Rectangle 10"/>
          <p:cNvSpPr>
            <a:spLocks noChangeArrowheads="1"/>
          </p:cNvSpPr>
          <p:nvPr/>
        </p:nvSpPr>
        <p:spPr bwMode="auto">
          <a:xfrm>
            <a:off x="1306286" y="1656302"/>
            <a:ext cx="7014754"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6" name="Rectangle 11"/>
          <p:cNvSpPr>
            <a:spLocks noChangeArrowheads="1"/>
          </p:cNvSpPr>
          <p:nvPr/>
        </p:nvSpPr>
        <p:spPr bwMode="auto">
          <a:xfrm>
            <a:off x="1306286" y="2163002"/>
            <a:ext cx="6080034" cy="27699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12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H</a:t>
            </a:r>
            <a:r>
              <a:rPr kumimoji="0" lang="fr-FR" altLang="en-US" sz="1200" b="1" i="0" u="none" strike="noStrike" cap="none" normalizeH="0" baseline="-30000" dirty="0" smtClean="0">
                <a:ln>
                  <a:noFill/>
                </a:ln>
                <a:solidFill>
                  <a:schemeClr val="tx1"/>
                </a:solidFill>
                <a:effectLst/>
                <a:latin typeface="Arial" panose="020B0604020202020204" pitchFamily="34" charset="0"/>
                <a:ea typeface="Calibri" panose="020F0502020204030204" pitchFamily="34" charset="0"/>
              </a:rPr>
              <a:t>2</a:t>
            </a:r>
            <a:r>
              <a:rPr kumimoji="0" lang="fr-FR" altLang="en-US" sz="12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O                     1/2O</a:t>
            </a:r>
            <a:r>
              <a:rPr kumimoji="0" lang="fr-FR" altLang="en-US" sz="1200" b="1" i="0" u="none" strike="noStrike" cap="none" normalizeH="0" baseline="-30000" dirty="0" smtClean="0">
                <a:ln>
                  <a:noFill/>
                </a:ln>
                <a:solidFill>
                  <a:schemeClr val="tx1"/>
                </a:solidFill>
                <a:effectLst/>
                <a:latin typeface="Arial" panose="020B0604020202020204" pitchFamily="34" charset="0"/>
                <a:ea typeface="Calibri" panose="020F0502020204030204" pitchFamily="34" charset="0"/>
              </a:rPr>
              <a:t>2 </a:t>
            </a:r>
            <a:r>
              <a:rPr kumimoji="0" lang="fr-FR" altLang="en-US" sz="12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+ 2H</a:t>
            </a:r>
            <a:r>
              <a:rPr kumimoji="0" lang="fr-FR" altLang="en-US" sz="1200" b="1" i="0" u="none" strike="noStrike" cap="none" normalizeH="0" baseline="30000" dirty="0" smtClean="0">
                <a:ln>
                  <a:noFill/>
                </a:ln>
                <a:solidFill>
                  <a:schemeClr val="tx1"/>
                </a:solidFill>
                <a:effectLst/>
                <a:latin typeface="Arial" panose="020B0604020202020204" pitchFamily="34" charset="0"/>
                <a:ea typeface="Calibri" panose="020F0502020204030204" pitchFamily="34" charset="0"/>
              </a:rPr>
              <a:t>+</a:t>
            </a:r>
            <a:r>
              <a:rPr kumimoji="0" lang="fr-FR" altLang="en-US" sz="12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+ 2e</a:t>
            </a:r>
            <a:r>
              <a:rPr kumimoji="0" lang="fr-FR" altLang="en-US" sz="1200" b="1" i="0" u="none" strike="noStrike" cap="none" normalizeH="0" baseline="30000" dirty="0" smtClean="0">
                <a:ln>
                  <a:noFill/>
                </a:ln>
                <a:solidFill>
                  <a:schemeClr val="tx1"/>
                </a:solidFill>
                <a:effectLst/>
                <a:latin typeface="Arial" panose="020B0604020202020204" pitchFamily="34" charset="0"/>
                <a:ea typeface="Calibri" panose="020F0502020204030204" pitchFamily="34" charset="0"/>
              </a:rPr>
              <a:t>-</a:t>
            </a:r>
            <a:endParaRPr kumimoji="0" lang="fr-FR" altLang="en-US" sz="1800" b="0" i="0" u="none" strike="noStrike" cap="none" normalizeH="0" baseline="0" dirty="0" smtClean="0">
              <a:ln>
                <a:noFill/>
              </a:ln>
              <a:solidFill>
                <a:schemeClr val="tx1"/>
              </a:solidFill>
              <a:effectLst/>
              <a:latin typeface="Arial" panose="020B0604020202020204" pitchFamily="34" charset="0"/>
            </a:endParaRPr>
          </a:p>
        </p:txBody>
      </p:sp>
      <p:cxnSp>
        <p:nvCxnSpPr>
          <p:cNvPr id="18" name="Connecteur droit avec flèche 17"/>
          <p:cNvCxnSpPr/>
          <p:nvPr/>
        </p:nvCxnSpPr>
        <p:spPr>
          <a:xfrm>
            <a:off x="7386320" y="9732645"/>
            <a:ext cx="61912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0" name="Connecteur droit avec flèche 19"/>
          <p:cNvCxnSpPr/>
          <p:nvPr/>
        </p:nvCxnSpPr>
        <p:spPr>
          <a:xfrm flipV="1">
            <a:off x="1796091" y="2289102"/>
            <a:ext cx="732660" cy="4721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1" name="Connecteur droit avec flèche 20"/>
          <p:cNvCxnSpPr/>
          <p:nvPr/>
        </p:nvCxnSpPr>
        <p:spPr>
          <a:xfrm>
            <a:off x="2528751" y="7764004"/>
            <a:ext cx="35621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15" name="Image 14" descr="C:\Users\HP\Desktop\cap5.png"/>
          <p:cNvPicPr/>
          <p:nvPr/>
        </p:nvPicPr>
        <p:blipFill>
          <a:blip r:embed="rId2">
            <a:extLst>
              <a:ext uri="{28A0092B-C50C-407E-A947-70E740481C1C}">
                <a14:useLocalDpi xmlns:a14="http://schemas.microsoft.com/office/drawing/2010/main" val="0"/>
              </a:ext>
            </a:extLst>
          </a:blip>
          <a:srcRect/>
          <a:stretch>
            <a:fillRect/>
          </a:stretch>
        </p:blipFill>
        <p:spPr bwMode="auto">
          <a:xfrm>
            <a:off x="565484" y="2566101"/>
            <a:ext cx="10250905" cy="3215102"/>
          </a:xfrm>
          <a:prstGeom prst="rect">
            <a:avLst/>
          </a:prstGeom>
          <a:noFill/>
          <a:ln>
            <a:noFill/>
          </a:ln>
        </p:spPr>
      </p:pic>
    </p:spTree>
    <p:extLst>
      <p:ext uri="{BB962C8B-B14F-4D97-AF65-F5344CB8AC3E}">
        <p14:creationId xmlns:p14="http://schemas.microsoft.com/office/powerpoint/2010/main" val="2507907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55452" y="299258"/>
            <a:ext cx="3290517" cy="530922"/>
          </a:xfrm>
        </p:spPr>
        <p:txBody>
          <a:bodyPr>
            <a:normAutofit fontScale="90000"/>
          </a:bodyPr>
          <a:lstStyle/>
          <a:p>
            <a:r>
              <a:rPr lang="fr-FR" dirty="0">
                <a:latin typeface="Times New Roman" panose="02020603050405020304" pitchFamily="18" charset="0"/>
                <a:cs typeface="Times New Roman" panose="02020603050405020304" pitchFamily="18" charset="0"/>
              </a:rPr>
              <a:t>Electrolyse(suite)</a:t>
            </a:r>
            <a:endParaRPr lang="en-US" dirty="0"/>
          </a:p>
        </p:txBody>
      </p:sp>
      <p:sp>
        <p:nvSpPr>
          <p:cNvPr id="4" name="Espace réservé du contenu 3"/>
          <p:cNvSpPr>
            <a:spLocks noGrp="1"/>
          </p:cNvSpPr>
          <p:nvPr>
            <p:ph idx="1"/>
          </p:nvPr>
        </p:nvSpPr>
        <p:spPr>
          <a:xfrm>
            <a:off x="481931" y="1363579"/>
            <a:ext cx="11393237" cy="4570482"/>
          </a:xfrm>
          <a:prstGeom prst="rect">
            <a:avLst/>
          </a:prstGeom>
        </p:spPr>
        <p:txBody>
          <a:bodyPr wrap="square">
            <a:spAutoFit/>
          </a:bodyPr>
          <a:lstStyle/>
          <a:p>
            <a:pPr>
              <a:spcAft>
                <a:spcPts val="0"/>
              </a:spcAft>
            </a:pPr>
            <a:r>
              <a:rPr lang="fr-FR" dirty="0">
                <a:latin typeface="Times New Roman" panose="02020603050405020304" pitchFamily="18" charset="0"/>
                <a:ea typeface="Calibri" panose="020F0502020204030204" pitchFamily="34" charset="0"/>
                <a:cs typeface="Times New Roman" panose="02020603050405020304" pitchFamily="18" charset="0"/>
              </a:rPr>
              <a:t>Il aura génération de l’acidité, ce qui explique la baisse du P</a:t>
            </a:r>
            <a:r>
              <a:rPr lang="fr-FR" baseline="30000" dirty="0">
                <a:latin typeface="Times New Roman" panose="02020603050405020304" pitchFamily="18" charset="0"/>
                <a:ea typeface="Calibri" panose="020F0502020204030204" pitchFamily="34" charset="0"/>
                <a:cs typeface="Times New Roman" panose="02020603050405020304" pitchFamily="18" charset="0"/>
              </a:rPr>
              <a:t>H</a:t>
            </a:r>
            <a:r>
              <a:rPr lang="fr-FR" dirty="0">
                <a:latin typeface="Times New Roman" panose="02020603050405020304" pitchFamily="18" charset="0"/>
                <a:ea typeface="Calibri" panose="020F0502020204030204" pitchFamily="34" charset="0"/>
                <a:cs typeface="Times New Roman" panose="02020603050405020304" pitchFamily="18" charset="0"/>
              </a:rPr>
              <a:t> de la solution à la sortie de l’électrolyse</a:t>
            </a:r>
            <a:r>
              <a:rPr lang="fr-FR" dirty="0" smtClean="0">
                <a:latin typeface="Times New Roman" panose="02020603050405020304" pitchFamily="18" charset="0"/>
                <a:ea typeface="Calibri" panose="020F0502020204030204" pitchFamily="34" charset="0"/>
                <a:cs typeface="Times New Roman" panose="02020603050405020304" pitchFamily="18" charset="0"/>
              </a:rPr>
              <a:t>. </a:t>
            </a:r>
          </a:p>
          <a:p>
            <a:r>
              <a:rPr lang="fr-FR" dirty="0">
                <a:latin typeface="Times New Roman" panose="02020603050405020304" pitchFamily="18" charset="0"/>
                <a:cs typeface="Times New Roman" panose="02020603050405020304" pitchFamily="18" charset="0"/>
              </a:rPr>
              <a:t>Les cathodes chargées avant de les envoyées à la fusion sont calcinées à </a:t>
            </a:r>
            <a:r>
              <a:rPr lang="fr-FR" b="1" dirty="0">
                <a:latin typeface="Times New Roman" panose="02020603050405020304" pitchFamily="18" charset="0"/>
                <a:cs typeface="Times New Roman" panose="02020603050405020304" pitchFamily="18" charset="0"/>
              </a:rPr>
              <a:t>750°C</a:t>
            </a:r>
            <a:r>
              <a:rPr lang="fr-FR" dirty="0">
                <a:latin typeface="Times New Roman" panose="02020603050405020304" pitchFamily="18" charset="0"/>
                <a:cs typeface="Times New Roman" panose="02020603050405020304" pitchFamily="18" charset="0"/>
              </a:rPr>
              <a:t> pendant </a:t>
            </a:r>
            <a:r>
              <a:rPr lang="fr-FR" b="1" dirty="0">
                <a:latin typeface="Times New Roman" panose="02020603050405020304" pitchFamily="18" charset="0"/>
                <a:cs typeface="Times New Roman" panose="02020603050405020304" pitchFamily="18" charset="0"/>
              </a:rPr>
              <a:t>10h </a:t>
            </a:r>
            <a:r>
              <a:rPr lang="fr-FR" dirty="0">
                <a:latin typeface="Times New Roman" panose="02020603050405020304" pitchFamily="18" charset="0"/>
                <a:cs typeface="Times New Roman" panose="02020603050405020304" pitchFamily="18" charset="0"/>
              </a:rPr>
              <a:t>pour oxyder la base cathodique (</a:t>
            </a:r>
            <a:r>
              <a:rPr lang="fr-FR" b="1" dirty="0">
                <a:latin typeface="Times New Roman" panose="02020603050405020304" pitchFamily="18" charset="0"/>
                <a:cs typeface="Times New Roman" panose="02020603050405020304" pitchFamily="18" charset="0"/>
              </a:rPr>
              <a:t>Fe</a:t>
            </a:r>
            <a:r>
              <a:rPr lang="fr-FR" dirty="0">
                <a:latin typeface="Times New Roman" panose="02020603050405020304" pitchFamily="18" charset="0"/>
                <a:cs typeface="Times New Roman" panose="02020603050405020304" pitchFamily="18" charset="0"/>
              </a:rPr>
              <a:t>) et favoriser son élimination dans la scorie au cours de la fonte. </a:t>
            </a:r>
            <a:endParaRPr lang="en-US" dirty="0">
              <a:latin typeface="Times New Roman" panose="02020603050405020304" pitchFamily="18" charset="0"/>
              <a:cs typeface="Times New Roman" panose="02020603050405020304" pitchFamily="18" charset="0"/>
            </a:endParaRPr>
          </a:p>
          <a:p>
            <a:r>
              <a:rPr lang="fr-FR" dirty="0">
                <a:latin typeface="Times New Roman" panose="02020603050405020304" pitchFamily="18" charset="0"/>
                <a:cs typeface="Times New Roman" panose="02020603050405020304" pitchFamily="18" charset="0"/>
              </a:rPr>
              <a:t>En suite à la cathode calcinée est ajoutée les fondants :</a:t>
            </a:r>
            <a:endParaRPr lang="en-US" dirty="0">
              <a:latin typeface="Times New Roman" panose="02020603050405020304" pitchFamily="18" charset="0"/>
              <a:cs typeface="Times New Roman" panose="02020603050405020304" pitchFamily="18" charset="0"/>
            </a:endParaRPr>
          </a:p>
          <a:p>
            <a:pPr lvl="0"/>
            <a:r>
              <a:rPr lang="fr-FR" dirty="0">
                <a:latin typeface="Times New Roman" panose="02020603050405020304" pitchFamily="18" charset="0"/>
                <a:cs typeface="Times New Roman" panose="02020603050405020304" pitchFamily="18" charset="0"/>
              </a:rPr>
              <a:t>Borax </a:t>
            </a:r>
            <a:r>
              <a:rPr lang="fr-FR" b="1" dirty="0">
                <a:latin typeface="Times New Roman" panose="02020603050405020304" pitchFamily="18" charset="0"/>
                <a:cs typeface="Times New Roman" panose="02020603050405020304" pitchFamily="18" charset="0"/>
              </a:rPr>
              <a:t>Na</a:t>
            </a:r>
            <a:r>
              <a:rPr lang="fr-FR" b="1" baseline="-25000" dirty="0">
                <a:latin typeface="Times New Roman" panose="02020603050405020304" pitchFamily="18" charset="0"/>
                <a:cs typeface="Times New Roman" panose="02020603050405020304" pitchFamily="18" charset="0"/>
              </a:rPr>
              <a:t>2</a:t>
            </a:r>
            <a:r>
              <a:rPr lang="fr-FR" b="1" dirty="0">
                <a:latin typeface="Times New Roman" panose="02020603050405020304" pitchFamily="18" charset="0"/>
                <a:cs typeface="Times New Roman" panose="02020603050405020304" pitchFamily="18" charset="0"/>
              </a:rPr>
              <a:t>B</a:t>
            </a:r>
            <a:r>
              <a:rPr lang="fr-FR" b="1" baseline="-25000" dirty="0">
                <a:latin typeface="Times New Roman" panose="02020603050405020304" pitchFamily="18" charset="0"/>
                <a:cs typeface="Times New Roman" panose="02020603050405020304" pitchFamily="18" charset="0"/>
              </a:rPr>
              <a:t>4</a:t>
            </a:r>
            <a:r>
              <a:rPr lang="fr-FR" b="1" dirty="0">
                <a:latin typeface="Times New Roman" panose="02020603050405020304" pitchFamily="18" charset="0"/>
                <a:cs typeface="Times New Roman" panose="02020603050405020304" pitchFamily="18" charset="0"/>
              </a:rPr>
              <a:t>O</a:t>
            </a:r>
            <a:r>
              <a:rPr lang="fr-FR" b="1" baseline="-25000" dirty="0">
                <a:latin typeface="Times New Roman" panose="02020603050405020304" pitchFamily="18" charset="0"/>
                <a:cs typeface="Times New Roman" panose="02020603050405020304" pitchFamily="18" charset="0"/>
              </a:rPr>
              <a:t>7</a:t>
            </a:r>
            <a:r>
              <a:rPr lang="fr-FR" b="1" dirty="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environ 74%) qui dimunie le point de fusion des impuretés</a:t>
            </a:r>
            <a:endParaRPr lang="en-US" dirty="0">
              <a:latin typeface="Times New Roman" panose="02020603050405020304" pitchFamily="18" charset="0"/>
              <a:cs typeface="Times New Roman" panose="02020603050405020304" pitchFamily="18" charset="0"/>
            </a:endParaRPr>
          </a:p>
          <a:p>
            <a:pPr lvl="0"/>
            <a:r>
              <a:rPr lang="fr-FR" dirty="0">
                <a:latin typeface="Times New Roman" panose="02020603050405020304" pitchFamily="18" charset="0"/>
                <a:cs typeface="Times New Roman" panose="02020603050405020304" pitchFamily="18" charset="0"/>
              </a:rPr>
              <a:t>Quartz (poudre de silice 8%) pour faciliter la scorification des inclusions métalliques outre que l’or et l’argent</a:t>
            </a:r>
            <a:endParaRPr lang="en-US" dirty="0">
              <a:latin typeface="Times New Roman" panose="02020603050405020304" pitchFamily="18" charset="0"/>
              <a:cs typeface="Times New Roman" panose="02020603050405020304" pitchFamily="18" charset="0"/>
            </a:endParaRPr>
          </a:p>
          <a:p>
            <a:pPr lvl="0"/>
            <a:r>
              <a:rPr lang="fr-FR" dirty="0">
                <a:latin typeface="Times New Roman" panose="02020603050405020304" pitchFamily="18" charset="0"/>
                <a:cs typeface="Times New Roman" panose="02020603050405020304" pitchFamily="18" charset="0"/>
              </a:rPr>
              <a:t>Nitrate de potassium ou sodium (18%) pour achever l’oxydation des métaux non précieux.</a:t>
            </a:r>
            <a:endParaRPr lang="en-US" dirty="0">
              <a:latin typeface="Times New Roman" panose="02020603050405020304" pitchFamily="18" charset="0"/>
              <a:cs typeface="Times New Roman" panose="02020603050405020304" pitchFamily="18" charset="0"/>
            </a:endParaRPr>
          </a:p>
          <a:p>
            <a:r>
              <a:rPr lang="fr-FR" dirty="0">
                <a:latin typeface="Times New Roman" panose="02020603050405020304" pitchFamily="18" charset="0"/>
                <a:cs typeface="Times New Roman" panose="02020603050405020304" pitchFamily="18" charset="0"/>
              </a:rPr>
              <a:t>A titre de fondant on ajoute parfois le carbonate de sodium (</a:t>
            </a:r>
            <a:r>
              <a:rPr lang="fr-FR" b="1" dirty="0">
                <a:latin typeface="Times New Roman" panose="02020603050405020304" pitchFamily="18" charset="0"/>
                <a:cs typeface="Times New Roman" panose="02020603050405020304" pitchFamily="18" charset="0"/>
              </a:rPr>
              <a:t>Na</a:t>
            </a:r>
            <a:r>
              <a:rPr lang="fr-FR" b="1" baseline="-25000" dirty="0">
                <a:latin typeface="Times New Roman" panose="02020603050405020304" pitchFamily="18" charset="0"/>
                <a:cs typeface="Times New Roman" panose="02020603050405020304" pitchFamily="18" charset="0"/>
              </a:rPr>
              <a:t>2</a:t>
            </a:r>
            <a:r>
              <a:rPr lang="fr-FR" b="1" dirty="0">
                <a:latin typeface="Times New Roman" panose="02020603050405020304" pitchFamily="18" charset="0"/>
                <a:cs typeface="Times New Roman" panose="02020603050405020304" pitchFamily="18" charset="0"/>
              </a:rPr>
              <a:t>CO</a:t>
            </a:r>
            <a:r>
              <a:rPr lang="fr-FR" b="1" baseline="-25000" dirty="0">
                <a:latin typeface="Times New Roman" panose="02020603050405020304" pitchFamily="18" charset="0"/>
                <a:cs typeface="Times New Roman" panose="02020603050405020304" pitchFamily="18" charset="0"/>
              </a:rPr>
              <a:t>3</a:t>
            </a:r>
            <a:r>
              <a:rPr lang="fr-FR"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r>
              <a:rPr lang="fr-FR" dirty="0">
                <a:latin typeface="Times New Roman" panose="02020603050405020304" pitchFamily="18" charset="0"/>
                <a:cs typeface="Times New Roman" panose="02020603050405020304" pitchFamily="18" charset="0"/>
              </a:rPr>
              <a:t>La composition cathodique et les additifs sont mis dans le creuset de fusion d’un four électrique et porter environ </a:t>
            </a:r>
            <a:r>
              <a:rPr lang="fr-FR" b="1" dirty="0">
                <a:latin typeface="Times New Roman" panose="02020603050405020304" pitchFamily="18" charset="0"/>
                <a:cs typeface="Times New Roman" panose="02020603050405020304" pitchFamily="18" charset="0"/>
              </a:rPr>
              <a:t>1200°C.</a:t>
            </a:r>
            <a:endParaRPr lang="en-US" dirty="0">
              <a:latin typeface="Times New Roman" panose="02020603050405020304" pitchFamily="18" charset="0"/>
              <a:cs typeface="Times New Roman" panose="02020603050405020304" pitchFamily="18" charset="0"/>
            </a:endParaRPr>
          </a:p>
          <a:p>
            <a:r>
              <a:rPr lang="fr-FR" dirty="0">
                <a:latin typeface="Times New Roman" panose="02020603050405020304" pitchFamily="18" charset="0"/>
                <a:cs typeface="Times New Roman" panose="02020603050405020304" pitchFamily="18" charset="0"/>
              </a:rPr>
              <a:t>Pendant </a:t>
            </a:r>
            <a:r>
              <a:rPr lang="fr-FR" b="1" dirty="0">
                <a:latin typeface="Times New Roman" panose="02020603050405020304" pitchFamily="18" charset="0"/>
                <a:cs typeface="Times New Roman" panose="02020603050405020304" pitchFamily="18" charset="0"/>
              </a:rPr>
              <a:t>5h </a:t>
            </a:r>
            <a:r>
              <a:rPr lang="fr-FR" dirty="0">
                <a:latin typeface="Times New Roman" panose="02020603050405020304" pitchFamily="18" charset="0"/>
                <a:cs typeface="Times New Roman" panose="02020603050405020304" pitchFamily="18" charset="0"/>
              </a:rPr>
              <a:t>avant de procéder au remplissage des lingotières. Les lingots ainsi obtenus sont envoyés à l’affinage.</a:t>
            </a:r>
            <a:endParaRPr lang="en-US" dirty="0">
              <a:latin typeface="Times New Roman" panose="02020603050405020304" pitchFamily="18" charset="0"/>
              <a:cs typeface="Times New Roman" panose="02020603050405020304" pitchFamily="18" charset="0"/>
            </a:endParaRPr>
          </a:p>
          <a:p>
            <a:pPr>
              <a:spcAft>
                <a:spcPts val="0"/>
              </a:spcAft>
            </a:pPr>
            <a:endParaRPr lang="en-US"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5564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04651" y="362853"/>
            <a:ext cx="8911687" cy="577673"/>
          </a:xfrm>
        </p:spPr>
        <p:txBody>
          <a:bodyPr>
            <a:normAutofit fontScale="90000"/>
          </a:bodyPr>
          <a:lstStyle/>
          <a:p>
            <a:r>
              <a:rPr lang="fr-FR" b="1" dirty="0"/>
              <a:t>PHOTOS DES LINGOTS D’OR</a:t>
            </a:r>
            <a:endParaRPr lang="en-US" dirty="0"/>
          </a:p>
        </p:txBody>
      </p:sp>
      <p:pic>
        <p:nvPicPr>
          <p:cNvPr id="4" name="Espace réservé du contenu 3" descr="C:\Users\HP\Desktop\cap lingot d'or.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49086" y="1515292"/>
            <a:ext cx="5408023" cy="4676500"/>
          </a:xfrm>
          <a:prstGeom prst="rect">
            <a:avLst/>
          </a:prstGeom>
          <a:noFill/>
          <a:ln>
            <a:noFill/>
          </a:ln>
        </p:spPr>
      </p:pic>
      <p:pic>
        <p:nvPicPr>
          <p:cNvPr id="5" name="Image 4" descr="C:\Users\HP\Desktop\cap lingot 3.png"/>
          <p:cNvPicPr/>
          <p:nvPr/>
        </p:nvPicPr>
        <p:blipFill>
          <a:blip r:embed="rId3">
            <a:extLst>
              <a:ext uri="{28A0092B-C50C-407E-A947-70E740481C1C}">
                <a14:useLocalDpi xmlns:a14="http://schemas.microsoft.com/office/drawing/2010/main" val="0"/>
              </a:ext>
            </a:extLst>
          </a:blip>
          <a:srcRect/>
          <a:stretch>
            <a:fillRect/>
          </a:stretch>
        </p:blipFill>
        <p:spPr bwMode="auto">
          <a:xfrm>
            <a:off x="6257109" y="1515292"/>
            <a:ext cx="5721532" cy="4614451"/>
          </a:xfrm>
          <a:prstGeom prst="rect">
            <a:avLst/>
          </a:prstGeom>
          <a:noFill/>
          <a:ln>
            <a:noFill/>
          </a:ln>
        </p:spPr>
      </p:pic>
    </p:spTree>
    <p:extLst>
      <p:ext uri="{BB962C8B-B14F-4D97-AF65-F5344CB8AC3E}">
        <p14:creationId xmlns:p14="http://schemas.microsoft.com/office/powerpoint/2010/main" val="125389520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58539" y="245287"/>
            <a:ext cx="9558246" cy="669113"/>
          </a:xfrm>
        </p:spPr>
        <p:txBody>
          <a:bodyPr>
            <a:normAutofit fontScale="90000"/>
          </a:bodyPr>
          <a:lstStyle/>
          <a:p>
            <a:pPr algn="ctr"/>
            <a:r>
              <a:rPr lang="fr-FR" b="1" dirty="0"/>
              <a:t>AFFINAGE DE L’OR</a:t>
            </a:r>
            <a:r>
              <a:rPr lang="en-US" dirty="0"/>
              <a:t/>
            </a:r>
            <a:br>
              <a:rPr lang="en-US" dirty="0"/>
            </a:br>
            <a:endParaRPr lang="en-US" dirty="0"/>
          </a:p>
        </p:txBody>
      </p:sp>
      <p:sp>
        <p:nvSpPr>
          <p:cNvPr id="3" name="Espace réservé du contenu 2"/>
          <p:cNvSpPr>
            <a:spLocks noGrp="1"/>
          </p:cNvSpPr>
          <p:nvPr>
            <p:ph idx="1"/>
          </p:nvPr>
        </p:nvSpPr>
        <p:spPr>
          <a:xfrm>
            <a:off x="409599" y="1149532"/>
            <a:ext cx="11456126" cy="5421086"/>
          </a:xfrm>
        </p:spPr>
        <p:txBody>
          <a:bodyPr>
            <a:normAutofit/>
          </a:bodyPr>
          <a:lstStyle/>
          <a:p>
            <a:pPr marL="0" indent="0">
              <a:lnSpc>
                <a:spcPct val="150000"/>
              </a:lnSpc>
              <a:buNone/>
            </a:pPr>
            <a:r>
              <a:rPr lang="fr-FR" dirty="0">
                <a:latin typeface="Times New Roman" panose="02020603050405020304" pitchFamily="18" charset="0"/>
                <a:cs typeface="Times New Roman" panose="02020603050405020304" pitchFamily="18" charset="0"/>
              </a:rPr>
              <a:t>On fond et on affine l’or brut de différente provenance par le soufflage du chlore à </a:t>
            </a:r>
            <a:r>
              <a:rPr lang="fr-FR" b="1" dirty="0">
                <a:latin typeface="Times New Roman" panose="02020603050405020304" pitchFamily="18" charset="0"/>
                <a:cs typeface="Times New Roman" panose="02020603050405020304" pitchFamily="18" charset="0"/>
              </a:rPr>
              <a:t>1200°C</a:t>
            </a:r>
            <a:r>
              <a:rPr lang="fr-FR" dirty="0">
                <a:latin typeface="Times New Roman" panose="02020603050405020304" pitchFamily="18" charset="0"/>
                <a:cs typeface="Times New Roman" panose="02020603050405020304" pitchFamily="18" charset="0"/>
              </a:rPr>
              <a:t>, au cours duquel les chlorures des métaux non précieux : Cu, Fe, Zn, Pb y compris le blanc chlorure d’argent qui passe dans le laitier, on cesse le soufflage lorsque sur le laitier est apparu </a:t>
            </a:r>
            <a:r>
              <a:rPr lang="fr-FR" dirty="0" smtClean="0">
                <a:latin typeface="Times New Roman" panose="02020603050405020304" pitchFamily="18" charset="0"/>
                <a:cs typeface="Times New Roman" panose="02020603050405020304" pitchFamily="18" charset="0"/>
              </a:rPr>
              <a:t>une </a:t>
            </a:r>
            <a:r>
              <a:rPr lang="fr-FR" dirty="0">
                <a:latin typeface="Times New Roman" panose="02020603050405020304" pitchFamily="18" charset="0"/>
                <a:cs typeface="Times New Roman" panose="02020603050405020304" pitchFamily="18" charset="0"/>
              </a:rPr>
              <a:t>teinte jaune, cela signifie que la formation du chlorure d’or : </a:t>
            </a:r>
            <a:r>
              <a:rPr lang="fr-FR" b="1" dirty="0">
                <a:latin typeface="Times New Roman" panose="02020603050405020304" pitchFamily="18" charset="0"/>
                <a:cs typeface="Times New Roman" panose="02020603050405020304" pitchFamily="18" charset="0"/>
              </a:rPr>
              <a:t>AuCl</a:t>
            </a:r>
            <a:r>
              <a:rPr lang="fr-FR" b="1" baseline="-25000" dirty="0">
                <a:latin typeface="Times New Roman" panose="02020603050405020304" pitchFamily="18" charset="0"/>
                <a:cs typeface="Times New Roman" panose="02020603050405020304" pitchFamily="18" charset="0"/>
              </a:rPr>
              <a:t>3</a:t>
            </a:r>
            <a:r>
              <a:rPr lang="fr-FR" b="1" dirty="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est commencée.</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L’or ainsi affiné titre de </a:t>
            </a:r>
            <a:r>
              <a:rPr lang="fr-FR" b="1" dirty="0">
                <a:latin typeface="Times New Roman" panose="02020603050405020304" pitchFamily="18" charset="0"/>
                <a:cs typeface="Times New Roman" panose="02020603050405020304" pitchFamily="18" charset="0"/>
              </a:rPr>
              <a:t>99,5%</a:t>
            </a:r>
            <a:r>
              <a:rPr lang="fr-FR" dirty="0">
                <a:latin typeface="Times New Roman" panose="02020603050405020304" pitchFamily="18" charset="0"/>
                <a:cs typeface="Times New Roman" panose="02020603050405020304" pitchFamily="18" charset="0"/>
              </a:rPr>
              <a:t>, en cas de nécessité cet or sera raffiné par électrolyse.</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Le raffinage électrolytique de l’or est pareil de celui du cuivre mais il se distingue par le composé d’électrolyte et par l’échelle.</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Les anodes de l’or à raffiner ont seulement une masse environ 3Kg. Les tôles minces de l’or pur servent pour la cathode.</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L’électrolyte est composé des acides Auro chlorhydrique et chlorhydrique</a:t>
            </a:r>
            <a:r>
              <a:rPr lang="fr-FR" b="1" dirty="0">
                <a:latin typeface="Times New Roman" panose="02020603050405020304" pitchFamily="18" charset="0"/>
                <a:cs typeface="Times New Roman" panose="02020603050405020304" pitchFamily="18" charset="0"/>
              </a:rPr>
              <a:t> (HAuCl</a:t>
            </a:r>
            <a:r>
              <a:rPr lang="fr-FR" b="1" baseline="-25000" dirty="0">
                <a:latin typeface="Times New Roman" panose="02020603050405020304" pitchFamily="18" charset="0"/>
                <a:cs typeface="Times New Roman" panose="02020603050405020304" pitchFamily="18" charset="0"/>
              </a:rPr>
              <a:t>4</a:t>
            </a:r>
            <a:r>
              <a:rPr lang="fr-FR" b="1" dirty="0">
                <a:latin typeface="Times New Roman" panose="02020603050405020304" pitchFamily="18" charset="0"/>
                <a:cs typeface="Times New Roman" panose="02020603050405020304" pitchFamily="18" charset="0"/>
              </a:rPr>
              <a:t> et HCl</a:t>
            </a:r>
            <a:r>
              <a:rPr lang="fr-FR" dirty="0">
                <a:latin typeface="Times New Roman" panose="02020603050405020304" pitchFamily="18" charset="0"/>
                <a:cs typeface="Times New Roman" panose="02020603050405020304" pitchFamily="18" charset="0"/>
              </a:rPr>
              <a:t>). La densité du courant continu est égale à </a:t>
            </a:r>
            <a:r>
              <a:rPr lang="fr-FR" b="1" dirty="0">
                <a:latin typeface="Times New Roman" panose="02020603050405020304" pitchFamily="18" charset="0"/>
                <a:cs typeface="Times New Roman" panose="02020603050405020304" pitchFamily="18" charset="0"/>
              </a:rPr>
              <a:t>600-700 A/m</a:t>
            </a:r>
            <a:r>
              <a:rPr lang="fr-FR" b="1" baseline="30000" dirty="0">
                <a:latin typeface="Times New Roman" panose="02020603050405020304" pitchFamily="18" charset="0"/>
                <a:cs typeface="Times New Roman" panose="02020603050405020304" pitchFamily="18" charset="0"/>
              </a:rPr>
              <a:t>2</a:t>
            </a:r>
            <a:r>
              <a:rPr lang="fr-FR" dirty="0">
                <a:latin typeface="Times New Roman" panose="02020603050405020304" pitchFamily="18" charset="0"/>
                <a:cs typeface="Times New Roman" panose="02020603050405020304" pitchFamily="18" charset="0"/>
              </a:rPr>
              <a:t>, sur la cathode se dégage(dépose) l’or fin, sa pureté peut atteindre </a:t>
            </a:r>
            <a:r>
              <a:rPr lang="fr-FR" b="1" dirty="0">
                <a:latin typeface="Times New Roman" panose="02020603050405020304" pitchFamily="18" charset="0"/>
                <a:cs typeface="Times New Roman" panose="02020603050405020304" pitchFamily="18" charset="0"/>
              </a:rPr>
              <a:t>99,99%.</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Les impuretés : Cu, Fe même l’argent ou parfois le platine(Pt) sont répartis dans la solution ou dans le schlamm</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702480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979" y="239099"/>
            <a:ext cx="5263696" cy="615143"/>
          </a:xfrm>
        </p:spPr>
        <p:txBody>
          <a:bodyPr>
            <a:normAutofit fontScale="90000"/>
          </a:bodyPr>
          <a:lstStyle/>
          <a:p>
            <a:r>
              <a:rPr lang="fr-FR" b="1" dirty="0"/>
              <a:t>SCHEMA SIMPLIFIE DU CIL</a:t>
            </a:r>
            <a:r>
              <a:rPr lang="en-US" dirty="0"/>
              <a:t/>
            </a:r>
            <a:br>
              <a:rPr lang="en-US" dirty="0"/>
            </a:br>
            <a:endParaRPr lang="en-US" dirty="0"/>
          </a:p>
        </p:txBody>
      </p:sp>
      <p:pic>
        <p:nvPicPr>
          <p:cNvPr id="4" name="Espace réservé du contenu 3" descr="C:\Users\HP\Desktop\cap6.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70810" y="854243"/>
            <a:ext cx="10347158" cy="5317956"/>
          </a:xfrm>
          <a:prstGeom prst="rect">
            <a:avLst/>
          </a:prstGeom>
          <a:noFill/>
          <a:ln>
            <a:noFill/>
          </a:ln>
        </p:spPr>
      </p:pic>
    </p:spTree>
    <p:extLst>
      <p:ext uri="{BB962C8B-B14F-4D97-AF65-F5344CB8AC3E}">
        <p14:creationId xmlns:p14="http://schemas.microsoft.com/office/powerpoint/2010/main" val="31828369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14847" y="245287"/>
            <a:ext cx="9466806" cy="577673"/>
          </a:xfrm>
        </p:spPr>
        <p:txBody>
          <a:bodyPr>
            <a:noAutofit/>
          </a:bodyPr>
          <a:lstStyle/>
          <a:p>
            <a:pPr algn="ctr"/>
            <a:r>
              <a:rPr lang="fr-FR" sz="2400" b="1" dirty="0">
                <a:latin typeface="Times New Roman" panose="02020603050405020304" pitchFamily="18" charset="0"/>
                <a:cs typeface="Times New Roman" panose="02020603050405020304" pitchFamily="18" charset="0"/>
              </a:rPr>
              <a:t>Chapitre IV : Extraction de l’argent</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422365" y="822960"/>
            <a:ext cx="11769635" cy="5878286"/>
          </a:xfrm>
        </p:spPr>
        <p:txBody>
          <a:bodyPr>
            <a:normAutofit lnSpcReduction="10000"/>
          </a:bodyPr>
          <a:lstStyle/>
          <a:p>
            <a:pPr marL="0" indent="0">
              <a:lnSpc>
                <a:spcPct val="150000"/>
              </a:lnSpc>
              <a:buNone/>
            </a:pPr>
            <a:r>
              <a:rPr lang="fr-FR" dirty="0">
                <a:latin typeface="Times New Roman" panose="02020603050405020304" pitchFamily="18" charset="0"/>
                <a:cs typeface="Times New Roman" panose="02020603050405020304" pitchFamily="18" charset="0"/>
              </a:rPr>
              <a:t>Métal précieux, mais aussi industriel, l’argent présente une grande </a:t>
            </a:r>
            <a:r>
              <a:rPr lang="fr-FR" dirty="0" smtClean="0">
                <a:latin typeface="Times New Roman" panose="02020603050405020304" pitchFamily="18" charset="0"/>
                <a:cs typeface="Times New Roman" panose="02020603050405020304" pitchFamily="18" charset="0"/>
              </a:rPr>
              <a:t>conductibilité électrique </a:t>
            </a:r>
            <a:r>
              <a:rPr lang="fr-FR" dirty="0">
                <a:latin typeface="Times New Roman" panose="02020603050405020304" pitchFamily="18" charset="0"/>
                <a:cs typeface="Times New Roman" panose="02020603050405020304" pitchFamily="18" charset="0"/>
              </a:rPr>
              <a:t>et thermique, et un pouvoir réflecteur élevé. La méthode métallurgique d’extraction de l’argent dépend du métal avec lequel il est associé ; hydrométallurgie basée sur la solubilisation par le cyanure pour l’or, pyrométallurgie pour les concentrés de plomb, </a:t>
            </a:r>
            <a:r>
              <a:rPr lang="fr-FR" dirty="0" err="1">
                <a:latin typeface="Times New Roman" panose="02020603050405020304" pitchFamily="18" charset="0"/>
                <a:cs typeface="Times New Roman" panose="02020603050405020304" pitchFamily="18" charset="0"/>
              </a:rPr>
              <a:t>pyro</a:t>
            </a:r>
            <a:r>
              <a:rPr lang="fr-FR" dirty="0">
                <a:latin typeface="Times New Roman" panose="02020603050405020304" pitchFamily="18" charset="0"/>
                <a:cs typeface="Times New Roman" panose="02020603050405020304" pitchFamily="18" charset="0"/>
              </a:rPr>
              <a:t>-hydrométallurgie pour ceux du cuivre, hydrométallurgie pour ceux du zinc. Les coûts de production varient grandement en fonction du pays et de l’exploitation à l’autre. La production minière d’argent couvre plus des 2/3 de la demande. Même si la récupération de l’argent à partir des déchets solides reste complexe, le taux de recyclage de ce métal atteint néanmoins 20 %.</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L’argent est un métal à la fois précieux et industriel (photographie, électronique, soudure...). Ses principales propriétés sont ses </a:t>
            </a:r>
            <a:r>
              <a:rPr lang="fr-FR" dirty="0" smtClean="0">
                <a:latin typeface="Times New Roman" panose="02020603050405020304" pitchFamily="18" charset="0"/>
                <a:cs typeface="Times New Roman" panose="02020603050405020304" pitchFamily="18" charset="0"/>
              </a:rPr>
              <a:t>conductibilité électrique </a:t>
            </a:r>
            <a:r>
              <a:rPr lang="fr-FR" dirty="0">
                <a:latin typeface="Times New Roman" panose="02020603050405020304" pitchFamily="18" charset="0"/>
                <a:cs typeface="Times New Roman" panose="02020603050405020304" pitchFamily="18" charset="0"/>
              </a:rPr>
              <a:t>et thermique élevées et son pouvoir réflecteur.</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La production minière d’argent couvre plus des 2/3 de la demande. Les cours de l’argent suivent toujours ceux de l’or et subissent, comme pour ce dernier, des phases spéculatives</a:t>
            </a:r>
            <a:r>
              <a:rPr lang="fr-FR" dirty="0" smtClean="0">
                <a:latin typeface="Times New Roman" panose="02020603050405020304" pitchFamily="18" charset="0"/>
                <a:cs typeface="Times New Roman" panose="02020603050405020304" pitchFamily="18" charset="0"/>
              </a:rPr>
              <a:t>.</a:t>
            </a:r>
            <a:r>
              <a:rPr lang="fr-FR" dirty="0">
                <a:latin typeface="Times New Roman" panose="02020603050405020304" pitchFamily="18" charset="0"/>
                <a:cs typeface="Times New Roman" panose="02020603050405020304" pitchFamily="18" charset="0"/>
              </a:rPr>
              <a:t> Dans la nature, l’argent est associé, souvent sous forme élémentaire, à l’or, au cuivre, au plomb et au zinc. Il existe aussi des sulfures et des sulfosels d’argent. Lorsque l’argent est associé à l’or, la méthode métallurgique d’extraction universellement mise en œuvre est l’hydrométallurgie basée sur la solubilisation par le cyanure, suivie de l’adsorption sur charbon actif ou de la cémentation (précipitation) par de la poudre de zinc.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13179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53736" y="173442"/>
            <a:ext cx="8911687" cy="616861"/>
          </a:xfrm>
        </p:spPr>
        <p:txBody>
          <a:bodyPr>
            <a:normAutofit/>
          </a:bodyPr>
          <a:lstStyle/>
          <a:p>
            <a:r>
              <a:rPr lang="fr-FR" sz="2800" b="1" dirty="0">
                <a:latin typeface="Times New Roman" panose="02020603050405020304" pitchFamily="18" charset="0"/>
                <a:cs typeface="Times New Roman" panose="02020603050405020304" pitchFamily="18" charset="0"/>
              </a:rPr>
              <a:t>I-1-Propriétés physico-chimiques de l’or</a:t>
            </a:r>
            <a:endParaRPr lang="en-US" sz="2800" dirty="0"/>
          </a:p>
        </p:txBody>
      </p:sp>
      <p:sp>
        <p:nvSpPr>
          <p:cNvPr id="3" name="Espace réservé du contenu 2"/>
          <p:cNvSpPr>
            <a:spLocks noGrp="1"/>
          </p:cNvSpPr>
          <p:nvPr>
            <p:ph idx="1"/>
          </p:nvPr>
        </p:nvSpPr>
        <p:spPr>
          <a:xfrm>
            <a:off x="799967" y="851667"/>
            <a:ext cx="11191735" cy="5862642"/>
          </a:xfrm>
        </p:spPr>
        <p:txBody>
          <a:bodyPr>
            <a:normAutofit/>
          </a:bodyPr>
          <a:lstStyle/>
          <a:p>
            <a:pPr marL="0" indent="0">
              <a:lnSpc>
                <a:spcPct val="150000"/>
              </a:lnSpc>
              <a:buNone/>
            </a:pPr>
            <a:r>
              <a:rPr lang="fr-FR" dirty="0">
                <a:latin typeface="Times New Roman" panose="02020603050405020304" pitchFamily="18" charset="0"/>
                <a:cs typeface="Times New Roman" panose="02020603050405020304" pitchFamily="18" charset="0"/>
              </a:rPr>
              <a:t>L’or est un métal noble, dans l’air il ne s’altère pas pratiquement même en présence de l’humidité, sa faible activité chimique est une propriété importante caractérisant ce métal. L’or n’interactionne pas avec l’hydrogène, oxygène, l’azote, le carbone et le soufre même en cas de haute température. Il ne se dissout ni dans les bases, ni dans les acides tels que : H</a:t>
            </a:r>
            <a:r>
              <a:rPr lang="fr-FR" baseline="-25000" dirty="0">
                <a:latin typeface="Times New Roman" panose="02020603050405020304" pitchFamily="18" charset="0"/>
                <a:cs typeface="Times New Roman" panose="02020603050405020304" pitchFamily="18" charset="0"/>
              </a:rPr>
              <a:t>2</a:t>
            </a:r>
            <a:r>
              <a:rPr lang="fr-FR" dirty="0">
                <a:latin typeface="Times New Roman" panose="02020603050405020304" pitchFamily="18" charset="0"/>
                <a:cs typeface="Times New Roman" panose="02020603050405020304" pitchFamily="18" charset="0"/>
              </a:rPr>
              <a:t>SO</a:t>
            </a:r>
            <a:r>
              <a:rPr lang="fr-FR" baseline="-25000" dirty="0">
                <a:latin typeface="Times New Roman" panose="02020603050405020304" pitchFamily="18" charset="0"/>
                <a:cs typeface="Times New Roman" panose="02020603050405020304" pitchFamily="18" charset="0"/>
              </a:rPr>
              <a:t>4 </a:t>
            </a:r>
            <a:r>
              <a:rPr lang="fr-FR" dirty="0">
                <a:latin typeface="Times New Roman" panose="02020603050405020304" pitchFamily="18" charset="0"/>
                <a:cs typeface="Times New Roman" panose="02020603050405020304" pitchFamily="18" charset="0"/>
              </a:rPr>
              <a:t>; HNO</a:t>
            </a:r>
            <a:r>
              <a:rPr lang="fr-FR" baseline="-25000" dirty="0">
                <a:latin typeface="Times New Roman" panose="02020603050405020304" pitchFamily="18" charset="0"/>
                <a:cs typeface="Times New Roman" panose="02020603050405020304" pitchFamily="18" charset="0"/>
              </a:rPr>
              <a:t>3 </a:t>
            </a:r>
            <a:r>
              <a:rPr lang="fr-FR" dirty="0">
                <a:latin typeface="Times New Roman" panose="02020603050405020304" pitchFamily="18" charset="0"/>
                <a:cs typeface="Times New Roman" panose="02020603050405020304" pitchFamily="18" charset="0"/>
              </a:rPr>
              <a:t>; HF ainsi organiques. </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Cependant il se dissout dans l’eau régale (mélange de deux (2) acides concentrés : HNO</a:t>
            </a:r>
            <a:r>
              <a:rPr lang="fr-FR" baseline="-25000" dirty="0">
                <a:latin typeface="Times New Roman" panose="02020603050405020304" pitchFamily="18" charset="0"/>
                <a:cs typeface="Times New Roman" panose="02020603050405020304" pitchFamily="18" charset="0"/>
              </a:rPr>
              <a:t>3</a:t>
            </a:r>
            <a:r>
              <a:rPr lang="fr-FR" dirty="0">
                <a:latin typeface="Times New Roman" panose="02020603050405020304" pitchFamily="18" charset="0"/>
                <a:cs typeface="Times New Roman" panose="02020603050405020304" pitchFamily="18" charset="0"/>
              </a:rPr>
              <a:t> 1 volume et Hl 3 volumes</a:t>
            </a:r>
            <a:r>
              <a:rPr lang="fr-FR" dirty="0" smtClean="0">
                <a:latin typeface="Times New Roman" panose="02020603050405020304" pitchFamily="18" charset="0"/>
                <a:cs typeface="Times New Roman" panose="02020603050405020304" pitchFamily="18" charset="0"/>
              </a:rPr>
              <a:t>).</a:t>
            </a:r>
          </a:p>
          <a:p>
            <a:pPr marL="0" lvl="0" indent="0">
              <a:lnSpc>
                <a:spcPct val="150000"/>
              </a:lnSpc>
              <a:buNone/>
            </a:pPr>
            <a:r>
              <a:rPr lang="en-US" altLang="en-US" b="1" dirty="0">
                <a:solidFill>
                  <a:schemeClr val="tx1"/>
                </a:solidFill>
                <a:latin typeface="Arial" panose="020B0604020202020204" pitchFamily="34" charset="0"/>
                <a:ea typeface="Calibri" panose="020F0502020204030204" pitchFamily="34" charset="0"/>
              </a:rPr>
              <a:t>A</a:t>
            </a:r>
            <a:r>
              <a:rPr lang="en-US" altLang="en-US" b="1" baseline="-30000" dirty="0">
                <a:solidFill>
                  <a:schemeClr val="tx1"/>
                </a:solidFill>
                <a:latin typeface="Arial" panose="020B0604020202020204" pitchFamily="34" charset="0"/>
                <a:ea typeface="Calibri" panose="020F0502020204030204" pitchFamily="34" charset="0"/>
              </a:rPr>
              <a:t>U </a:t>
            </a:r>
            <a:r>
              <a:rPr lang="en-US" altLang="en-US" b="1" dirty="0">
                <a:solidFill>
                  <a:schemeClr val="tx1"/>
                </a:solidFill>
                <a:latin typeface="Arial" panose="020B0604020202020204" pitchFamily="34" charset="0"/>
                <a:ea typeface="Calibri" panose="020F0502020204030204" pitchFamily="34" charset="0"/>
              </a:rPr>
              <a:t>+ HNO</a:t>
            </a:r>
            <a:r>
              <a:rPr lang="en-US" altLang="en-US" b="1" baseline="-30000" dirty="0">
                <a:solidFill>
                  <a:schemeClr val="tx1"/>
                </a:solidFill>
                <a:latin typeface="Arial" panose="020B0604020202020204" pitchFamily="34" charset="0"/>
                <a:ea typeface="Calibri" panose="020F0502020204030204" pitchFamily="34" charset="0"/>
              </a:rPr>
              <a:t>3 </a:t>
            </a:r>
            <a:r>
              <a:rPr lang="en-US" altLang="en-US" b="1" dirty="0">
                <a:solidFill>
                  <a:schemeClr val="tx1"/>
                </a:solidFill>
                <a:latin typeface="Arial" panose="020B0604020202020204" pitchFamily="34" charset="0"/>
                <a:ea typeface="Calibri" panose="020F0502020204030204" pitchFamily="34" charset="0"/>
              </a:rPr>
              <a:t>+ 4HCl           	        HA</a:t>
            </a:r>
            <a:r>
              <a:rPr lang="en-US" altLang="en-US" b="1" baseline="-30000" dirty="0">
                <a:solidFill>
                  <a:schemeClr val="tx1"/>
                </a:solidFill>
                <a:latin typeface="Arial" panose="020B0604020202020204" pitchFamily="34" charset="0"/>
                <a:ea typeface="Calibri" panose="020F0502020204030204" pitchFamily="34" charset="0"/>
              </a:rPr>
              <a:t>U</a:t>
            </a:r>
            <a:r>
              <a:rPr lang="en-US" altLang="en-US" b="1" dirty="0">
                <a:solidFill>
                  <a:schemeClr val="tx1"/>
                </a:solidFill>
                <a:latin typeface="Arial" panose="020B0604020202020204" pitchFamily="34" charset="0"/>
                <a:ea typeface="Calibri" panose="020F0502020204030204" pitchFamily="34" charset="0"/>
              </a:rPr>
              <a:t>Cl</a:t>
            </a:r>
            <a:r>
              <a:rPr lang="en-US" altLang="en-US" b="1" baseline="-30000" dirty="0">
                <a:solidFill>
                  <a:schemeClr val="tx1"/>
                </a:solidFill>
                <a:latin typeface="Arial" panose="020B0604020202020204" pitchFamily="34" charset="0"/>
                <a:ea typeface="Calibri" panose="020F0502020204030204" pitchFamily="34" charset="0"/>
              </a:rPr>
              <a:t>4 </a:t>
            </a:r>
            <a:r>
              <a:rPr lang="en-US" altLang="en-US" b="1" dirty="0">
                <a:solidFill>
                  <a:schemeClr val="tx1"/>
                </a:solidFill>
                <a:latin typeface="Arial" panose="020B0604020202020204" pitchFamily="34" charset="0"/>
                <a:ea typeface="Calibri" panose="020F0502020204030204" pitchFamily="34" charset="0"/>
              </a:rPr>
              <a:t>+ NO + 2H</a:t>
            </a:r>
            <a:r>
              <a:rPr lang="en-US" altLang="en-US" b="1" baseline="-30000" dirty="0">
                <a:solidFill>
                  <a:schemeClr val="tx1"/>
                </a:solidFill>
                <a:latin typeface="Arial" panose="020B0604020202020204" pitchFamily="34" charset="0"/>
                <a:ea typeface="Calibri" panose="020F0502020204030204" pitchFamily="34" charset="0"/>
              </a:rPr>
              <a:t>2</a:t>
            </a:r>
            <a:r>
              <a:rPr lang="en-US" altLang="en-US" b="1" dirty="0">
                <a:solidFill>
                  <a:schemeClr val="tx1"/>
                </a:solidFill>
                <a:latin typeface="Arial" panose="020B0604020202020204" pitchFamily="34" charset="0"/>
                <a:ea typeface="Calibri" panose="020F0502020204030204" pitchFamily="34" charset="0"/>
              </a:rPr>
              <a:t>O</a:t>
            </a:r>
            <a:endParaRPr lang="en-US" altLang="en-US" sz="2800" dirty="0">
              <a:solidFill>
                <a:schemeClr val="tx1"/>
              </a:solidFill>
              <a:latin typeface="Arial" panose="020B0604020202020204" pitchFamily="34"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Dans l’acide chloridrique ou dans l’eau </a:t>
            </a:r>
            <a:r>
              <a:rPr lang="fr-FR" dirty="0" smtClean="0">
                <a:latin typeface="Times New Roman" panose="02020603050405020304" pitchFamily="18" charset="0"/>
                <a:cs typeface="Times New Roman" panose="02020603050405020304" pitchFamily="18" charset="0"/>
              </a:rPr>
              <a:t>saturée </a:t>
            </a:r>
            <a:r>
              <a:rPr lang="fr-FR" dirty="0">
                <a:latin typeface="Times New Roman" panose="02020603050405020304" pitchFamily="18" charset="0"/>
                <a:cs typeface="Times New Roman" panose="02020603050405020304" pitchFamily="18" charset="0"/>
              </a:rPr>
              <a:t>par le chlore (en cas de chauffage jusqu’à 140 – 150°C dans l’atmosphère du chlore l’or forme le chlorure d’or A</a:t>
            </a:r>
            <a:r>
              <a:rPr lang="fr-FR" baseline="-25000" dirty="0">
                <a:latin typeface="Times New Roman" panose="02020603050405020304" pitchFamily="18" charset="0"/>
                <a:cs typeface="Times New Roman" panose="02020603050405020304" pitchFamily="18" charset="0"/>
              </a:rPr>
              <a:t>U</a:t>
            </a:r>
            <a:r>
              <a:rPr lang="fr-FR" dirty="0">
                <a:latin typeface="Times New Roman" panose="02020603050405020304" pitchFamily="18" charset="0"/>
                <a:cs typeface="Times New Roman" panose="02020603050405020304" pitchFamily="18" charset="0"/>
              </a:rPr>
              <a:t>Cl</a:t>
            </a:r>
            <a:r>
              <a:rPr lang="fr-FR" baseline="-25000" dirty="0">
                <a:latin typeface="Times New Roman" panose="02020603050405020304" pitchFamily="18" charset="0"/>
                <a:cs typeface="Times New Roman" panose="02020603050405020304" pitchFamily="18" charset="0"/>
              </a:rPr>
              <a:t>3</a:t>
            </a:r>
            <a:r>
              <a:rPr lang="fr-FR" dirty="0">
                <a:latin typeface="Times New Roman" panose="02020603050405020304" pitchFamily="18" charset="0"/>
                <a:cs typeface="Times New Roman" panose="02020603050405020304" pitchFamily="18" charset="0"/>
              </a:rPr>
              <a:t> qui à </a:t>
            </a:r>
            <a:r>
              <a:rPr lang="fr-FR" b="1" dirty="0">
                <a:latin typeface="Times New Roman" panose="02020603050405020304" pitchFamily="18" charset="0"/>
                <a:cs typeface="Times New Roman" panose="02020603050405020304" pitchFamily="18" charset="0"/>
              </a:rPr>
              <a:t>180 – 190°c</a:t>
            </a:r>
            <a:r>
              <a:rPr lang="fr-FR" dirty="0">
                <a:latin typeface="Times New Roman" panose="02020603050405020304" pitchFamily="18" charset="0"/>
                <a:cs typeface="Times New Roman" panose="02020603050405020304" pitchFamily="18" charset="0"/>
              </a:rPr>
              <a:t> se transforme en or chloré A</a:t>
            </a:r>
            <a:r>
              <a:rPr lang="fr-FR" baseline="-25000" dirty="0">
                <a:latin typeface="Times New Roman" panose="02020603050405020304" pitchFamily="18" charset="0"/>
                <a:cs typeface="Times New Roman" panose="02020603050405020304" pitchFamily="18" charset="0"/>
              </a:rPr>
              <a:t>U</a:t>
            </a:r>
            <a:r>
              <a:rPr lang="fr-FR" dirty="0">
                <a:latin typeface="Times New Roman" panose="02020603050405020304" pitchFamily="18" charset="0"/>
                <a:cs typeface="Times New Roman" panose="02020603050405020304" pitchFamily="18" charset="0"/>
              </a:rPr>
              <a:t>Cl</a:t>
            </a:r>
            <a:r>
              <a:rPr lang="fr-FR" baseline="-25000" dirty="0">
                <a:latin typeface="Times New Roman" panose="02020603050405020304" pitchFamily="18" charset="0"/>
                <a:cs typeface="Times New Roman" panose="02020603050405020304" pitchFamily="18" charset="0"/>
              </a:rPr>
              <a:t>)</a:t>
            </a:r>
            <a:r>
              <a:rPr lang="fr-FR" dirty="0">
                <a:latin typeface="Times New Roman" panose="02020603050405020304" pitchFamily="18" charset="0"/>
                <a:cs typeface="Times New Roman" panose="02020603050405020304" pitchFamily="18" charset="0"/>
              </a:rPr>
              <a:t>, en présence de l’eau c’est-à-dire la solution du chlore dans l’eau, l’eau se dissout sans chauffage. Le traitement par chlore s’est répandu à la fin du </a:t>
            </a:r>
            <a:r>
              <a:rPr lang="fr-FR" b="1" dirty="0">
                <a:latin typeface="Times New Roman" panose="02020603050405020304" pitchFamily="18" charset="0"/>
                <a:cs typeface="Times New Roman" panose="02020603050405020304" pitchFamily="18" charset="0"/>
              </a:rPr>
              <a:t>XVIII </a:t>
            </a:r>
            <a:r>
              <a:rPr lang="fr-FR" dirty="0">
                <a:latin typeface="Times New Roman" panose="02020603050405020304" pitchFamily="18" charset="0"/>
                <a:cs typeface="Times New Roman" panose="02020603050405020304" pitchFamily="18" charset="0"/>
              </a:rPr>
              <a:t>jusqu’à la fin du</a:t>
            </a:r>
            <a:r>
              <a:rPr lang="fr-FR" b="1" dirty="0">
                <a:latin typeface="Times New Roman" panose="02020603050405020304" pitchFamily="18" charset="0"/>
                <a:cs typeface="Times New Roman" panose="02020603050405020304" pitchFamily="18" charset="0"/>
              </a:rPr>
              <a:t> XIXème</a:t>
            </a:r>
            <a:r>
              <a:rPr lang="fr-FR" dirty="0">
                <a:latin typeface="Times New Roman" panose="02020603050405020304" pitchFamily="18" charset="0"/>
                <a:cs typeface="Times New Roman" panose="02020603050405020304" pitchFamily="18" charset="0"/>
              </a:rPr>
              <a:t> siècle. On fait passé le chlore à travers du concentré broyé et le chlorure d’or ainsi obtenu était lavé par l’eau. On l’a employé aux USA pour l’extraction industrielle de l’or dans les années </a:t>
            </a:r>
            <a:r>
              <a:rPr lang="fr-FR" b="1" dirty="0">
                <a:latin typeface="Times New Roman" panose="02020603050405020304" pitchFamily="18" charset="0"/>
                <a:cs typeface="Times New Roman" panose="02020603050405020304" pitchFamily="18" charset="0"/>
              </a:rPr>
              <a:t>1850 – 1950</a:t>
            </a:r>
            <a:r>
              <a:rPr lang="fr-FR" dirty="0">
                <a:latin typeface="Times New Roman" panose="02020603050405020304" pitchFamily="18" charset="0"/>
                <a:cs typeface="Times New Roman" panose="02020603050405020304" pitchFamily="18" charset="0"/>
              </a:rPr>
              <a:t> et appelé procédé de</a:t>
            </a:r>
            <a:r>
              <a:rPr lang="fr-FR" b="1" dirty="0">
                <a:latin typeface="Times New Roman" panose="02020603050405020304" pitchFamily="18" charset="0"/>
                <a:cs typeface="Times New Roman" panose="02020603050405020304" pitchFamily="18" charset="0"/>
              </a:rPr>
              <a:t> plyatner</a:t>
            </a:r>
            <a:r>
              <a:rPr lang="fr-FR" dirty="0">
                <a:latin typeface="Times New Roman" panose="02020603050405020304" pitchFamily="18" charset="0"/>
                <a:cs typeface="Times New Roman" panose="02020603050405020304" pitchFamily="18" charset="0"/>
              </a:rPr>
              <a:t>. Dans les solutions aqueuses de cyanure des métaux alcalins et alcalino-terreux en présence de l’oxygène. Dans ces composés chimiques l’or peut avoir la valence 1 ou 3. </a:t>
            </a: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p:txBody>
      </p:sp>
      <p:sp>
        <p:nvSpPr>
          <p:cNvPr id="25" name="Rectangle 23"/>
          <p:cNvSpPr>
            <a:spLocks noChangeArrowheads="1"/>
          </p:cNvSpPr>
          <p:nvPr/>
        </p:nvSpPr>
        <p:spPr bwMode="auto">
          <a:xfrm>
            <a:off x="0" y="94052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cxnSp>
        <p:nvCxnSpPr>
          <p:cNvPr id="26" name="Connecteur droit avec flèche 25"/>
          <p:cNvCxnSpPr/>
          <p:nvPr/>
        </p:nvCxnSpPr>
        <p:spPr>
          <a:xfrm>
            <a:off x="2847704" y="3423216"/>
            <a:ext cx="1084218" cy="5075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8" name="Connecteur droit avec flèche 27"/>
          <p:cNvCxnSpPr/>
          <p:nvPr/>
        </p:nvCxnSpPr>
        <p:spPr>
          <a:xfrm>
            <a:off x="9553575" y="9744075"/>
            <a:ext cx="75247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6764788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11236" y="310602"/>
            <a:ext cx="9649686" cy="747490"/>
          </a:xfrm>
        </p:spPr>
        <p:txBody>
          <a:bodyPr>
            <a:normAutofit fontScale="90000"/>
          </a:bodyPr>
          <a:lstStyle/>
          <a:p>
            <a:pPr algn="ctr"/>
            <a:r>
              <a:rPr lang="fr-FR" sz="3100" dirty="0">
                <a:latin typeface="Times New Roman" panose="02020603050405020304" pitchFamily="18" charset="0"/>
                <a:cs typeface="Times New Roman" panose="02020603050405020304" pitchFamily="18" charset="0"/>
              </a:rPr>
              <a:t>IV-1-Minéraux et Minerais de l’argent</a:t>
            </a:r>
            <a:r>
              <a:rPr lang="en-US" dirty="0"/>
              <a:t/>
            </a:r>
            <a:br>
              <a:rPr lang="en-US" dirty="0"/>
            </a:br>
            <a:endParaRPr lang="en-US" dirty="0"/>
          </a:p>
        </p:txBody>
      </p:sp>
      <p:sp>
        <p:nvSpPr>
          <p:cNvPr id="3" name="Espace réservé du contenu 2"/>
          <p:cNvSpPr>
            <a:spLocks noGrp="1"/>
          </p:cNvSpPr>
          <p:nvPr>
            <p:ph idx="1"/>
          </p:nvPr>
        </p:nvSpPr>
        <p:spPr>
          <a:xfrm>
            <a:off x="352697" y="892628"/>
            <a:ext cx="11839303" cy="5860869"/>
          </a:xfrm>
        </p:spPr>
        <p:txBody>
          <a:bodyPr/>
          <a:lstStyle/>
          <a:p>
            <a:pPr marL="0" indent="0">
              <a:lnSpc>
                <a:spcPct val="150000"/>
              </a:lnSpc>
              <a:buNone/>
            </a:pPr>
            <a:r>
              <a:rPr lang="fr-FR" dirty="0">
                <a:latin typeface="Times New Roman" panose="02020603050405020304" pitchFamily="18" charset="0"/>
                <a:cs typeface="Times New Roman" panose="02020603050405020304" pitchFamily="18" charset="0"/>
              </a:rPr>
              <a:t>Les minéraux d'argent sont représentés par l'argent natif en touffes, filaments, ou encore dendrites formées d'empilements d'octaèdres parfois allongés. D'autres minéraux d'argent</a:t>
            </a:r>
            <a:r>
              <a:rPr lang="fr-FR" b="1" dirty="0">
                <a:latin typeface="Times New Roman" panose="02020603050405020304" pitchFamily="18" charset="0"/>
                <a:cs typeface="Times New Roman" panose="02020603050405020304" pitchFamily="18" charset="0"/>
              </a:rPr>
              <a:t> sont</a:t>
            </a:r>
            <a:r>
              <a:rPr lang="fr-FR" dirty="0">
                <a:latin typeface="Times New Roman" panose="02020603050405020304" pitchFamily="18" charset="0"/>
                <a:cs typeface="Times New Roman" panose="02020603050405020304" pitchFamily="18" charset="0"/>
              </a:rPr>
              <a:t> les argents rouges : proustite, pyrargyrite, l'argen</a:t>
            </a:r>
            <a:r>
              <a:rPr lang="fr-FR" b="1" dirty="0">
                <a:latin typeface="Times New Roman" panose="02020603050405020304" pitchFamily="18" charset="0"/>
                <a:cs typeface="Times New Roman" panose="02020603050405020304" pitchFamily="18" charset="0"/>
              </a:rPr>
              <a:t>t</a:t>
            </a:r>
            <a:r>
              <a:rPr lang="fr-FR" dirty="0">
                <a:latin typeface="Times New Roman" panose="02020603050405020304" pitchFamily="18" charset="0"/>
                <a:cs typeface="Times New Roman" panose="02020603050405020304" pitchFamily="18" charset="0"/>
              </a:rPr>
              <a:t> corné ou cérargyrite, l'argent vitreux ou argentite.</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Les minéraux argentifères les plus courants récupérés par la flottation sont la galène argentifère, l’argent natif, l’argentite (Ag2S) et la Tétraédrite ((Cu, Fe, Ag) Sb</a:t>
            </a:r>
            <a:r>
              <a:rPr lang="fr-FR" baseline="-25000" dirty="0">
                <a:latin typeface="Times New Roman" panose="02020603050405020304" pitchFamily="18" charset="0"/>
                <a:cs typeface="Times New Roman" panose="02020603050405020304" pitchFamily="18" charset="0"/>
              </a:rPr>
              <a:t>4</a:t>
            </a:r>
            <a:r>
              <a:rPr lang="fr-FR" dirty="0">
                <a:latin typeface="Times New Roman" panose="02020603050405020304" pitchFamily="18" charset="0"/>
                <a:cs typeface="Times New Roman" panose="02020603050405020304" pitchFamily="18" charset="0"/>
              </a:rPr>
              <a:t>S</a:t>
            </a:r>
            <a:r>
              <a:rPr lang="fr-FR" baseline="-25000" dirty="0">
                <a:latin typeface="Times New Roman" panose="02020603050405020304" pitchFamily="18" charset="0"/>
                <a:cs typeface="Times New Roman" panose="02020603050405020304" pitchFamily="18" charset="0"/>
              </a:rPr>
              <a:t>3</a:t>
            </a:r>
            <a:r>
              <a:rPr lang="fr-FR" dirty="0">
                <a:latin typeface="Times New Roman" panose="02020603050405020304" pitchFamily="18" charset="0"/>
                <a:cs typeface="Times New Roman" panose="02020603050405020304" pitchFamily="18" charset="0"/>
              </a:rPr>
              <a:t>). Souvent, ces minéraux flottent avec les métaux de base comme le cuivre et les sulfures de plomb ou sont le principal minéral visé (la Tétraédrite</a:t>
            </a:r>
            <a:r>
              <a:rPr lang="fr-FR" dirty="0" smtClean="0">
                <a:latin typeface="Times New Roman" panose="02020603050405020304" pitchFamily="18" charset="0"/>
                <a:cs typeface="Times New Roman" panose="02020603050405020304" pitchFamily="18" charset="0"/>
              </a:rPr>
              <a:t>).</a:t>
            </a:r>
          </a:p>
          <a:p>
            <a:pPr marL="0" indent="0">
              <a:lnSpc>
                <a:spcPct val="150000"/>
              </a:lnSpc>
              <a:buNone/>
            </a:pPr>
            <a:r>
              <a:rPr lang="fr-FR" dirty="0">
                <a:latin typeface="Times New Roman" panose="02020603050405020304" pitchFamily="18" charset="0"/>
                <a:cs typeface="Times New Roman" panose="02020603050405020304" pitchFamily="18" charset="0"/>
              </a:rPr>
              <a:t>Les principales espèces minéralogiques considérées comme minerais possibles d'argent se répartissent en trois groupes :</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– L'argent natif, très rarement en quantité notable, ne constitue pas une source importante de métal.</a:t>
            </a:r>
            <a:endParaRPr lang="en-US" dirty="0">
              <a:latin typeface="Times New Roman" panose="02020603050405020304" pitchFamily="18" charset="0"/>
              <a:cs typeface="Times New Roman" panose="02020603050405020304" pitchFamily="18" charset="0"/>
            </a:endParaRPr>
          </a:p>
        </p:txBody>
      </p:sp>
      <p:pic>
        <p:nvPicPr>
          <p:cNvPr id="4" name="Image 3" descr="Résultat de recherche d'images pour &quot;minéraux et minerais de l’argent&quot;"/>
          <p:cNvPicPr/>
          <p:nvPr/>
        </p:nvPicPr>
        <p:blipFill>
          <a:blip r:embed="rId2">
            <a:extLst>
              <a:ext uri="{28A0092B-C50C-407E-A947-70E740481C1C}">
                <a14:useLocalDpi xmlns:a14="http://schemas.microsoft.com/office/drawing/2010/main" val="0"/>
              </a:ext>
            </a:extLst>
          </a:blip>
          <a:srcRect/>
          <a:stretch>
            <a:fillRect/>
          </a:stretch>
        </p:blipFill>
        <p:spPr bwMode="auto">
          <a:xfrm>
            <a:off x="2612571" y="4676503"/>
            <a:ext cx="2704012" cy="1841863"/>
          </a:xfrm>
          <a:prstGeom prst="rect">
            <a:avLst/>
          </a:prstGeom>
          <a:noFill/>
          <a:ln>
            <a:noFill/>
          </a:ln>
        </p:spPr>
      </p:pic>
    </p:spTree>
    <p:extLst>
      <p:ext uri="{BB962C8B-B14F-4D97-AF65-F5344CB8AC3E}">
        <p14:creationId xmlns:p14="http://schemas.microsoft.com/office/powerpoint/2010/main" val="325514578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63487" y="624110"/>
            <a:ext cx="9741126" cy="721364"/>
          </a:xfrm>
        </p:spPr>
        <p:txBody>
          <a:bodyPr>
            <a:normAutofit/>
          </a:bodyPr>
          <a:lstStyle/>
          <a:p>
            <a:r>
              <a:rPr lang="fr-FR" sz="2400" b="1" dirty="0">
                <a:latin typeface="Times New Roman" panose="02020603050405020304" pitchFamily="18" charset="0"/>
                <a:cs typeface="Times New Roman" panose="02020603050405020304" pitchFamily="18" charset="0"/>
              </a:rPr>
              <a:t>IV-1-Minéraux et Minerais de </a:t>
            </a:r>
            <a:r>
              <a:rPr lang="fr-FR" sz="2400" b="1" dirty="0" smtClean="0">
                <a:latin typeface="Times New Roman" panose="02020603050405020304" pitchFamily="18" charset="0"/>
                <a:cs typeface="Times New Roman" panose="02020603050405020304" pitchFamily="18" charset="0"/>
              </a:rPr>
              <a:t>l’argent(suite)</a:t>
            </a:r>
            <a:endParaRPr lang="en-US" sz="2400" b="1" dirty="0"/>
          </a:p>
        </p:txBody>
      </p:sp>
      <p:sp>
        <p:nvSpPr>
          <p:cNvPr id="3" name="Espace réservé du contenu 2"/>
          <p:cNvSpPr>
            <a:spLocks noGrp="1"/>
          </p:cNvSpPr>
          <p:nvPr>
            <p:ph idx="1"/>
          </p:nvPr>
        </p:nvSpPr>
        <p:spPr>
          <a:xfrm>
            <a:off x="561704" y="1345474"/>
            <a:ext cx="11390810" cy="5199017"/>
          </a:xfrm>
          <a:ln>
            <a:noFill/>
          </a:ln>
        </p:spPr>
        <p:txBody>
          <a:bodyPr/>
          <a:lstStyle/>
          <a:p>
            <a:pPr marL="0" indent="0">
              <a:lnSpc>
                <a:spcPct val="150000"/>
              </a:lnSpc>
              <a:buNone/>
            </a:pPr>
            <a:r>
              <a:rPr lang="fr-FR" dirty="0"/>
              <a:t>–</a:t>
            </a:r>
            <a:r>
              <a:rPr lang="en-US" dirty="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Les minerais sulfuré</a:t>
            </a:r>
            <a:r>
              <a:rPr lang="fr-FR" i="1" dirty="0">
                <a:latin typeface="Times New Roman" panose="02020603050405020304" pitchFamily="18" charset="0"/>
                <a:cs typeface="Times New Roman" panose="02020603050405020304" pitchFamily="18" charset="0"/>
              </a:rPr>
              <a:t>s</a:t>
            </a:r>
            <a:r>
              <a:rPr lang="fr-FR" dirty="0">
                <a:latin typeface="Times New Roman" panose="02020603050405020304" pitchFamily="18" charset="0"/>
                <a:cs typeface="Times New Roman" panose="02020603050405020304" pitchFamily="18" charset="0"/>
              </a:rPr>
              <a:t>, séléniés et tellurés sont des minerais de profondeur et constituent la source la plus importante d'argent. Le principal est l'</a:t>
            </a:r>
            <a:r>
              <a:rPr lang="fr-FR" u="sng" dirty="0">
                <a:latin typeface="Times New Roman" panose="02020603050405020304" pitchFamily="18" charset="0"/>
                <a:cs typeface="Times New Roman" panose="02020603050405020304" pitchFamily="18" charset="0"/>
                <a:hlinkClick r:id="rId2" tooltip="argentite"/>
              </a:rPr>
              <a:t>argentite</a:t>
            </a:r>
            <a:r>
              <a:rPr lang="fr-FR" dirty="0">
                <a:latin typeface="Times New Roman" panose="02020603050405020304" pitchFamily="18" charset="0"/>
                <a:cs typeface="Times New Roman" panose="02020603050405020304" pitchFamily="18" charset="0"/>
              </a:rPr>
              <a:t>, Ag</a:t>
            </a:r>
            <a:r>
              <a:rPr lang="fr-FR" baseline="-25000" dirty="0">
                <a:latin typeface="Times New Roman" panose="02020603050405020304" pitchFamily="18" charset="0"/>
                <a:cs typeface="Times New Roman" panose="02020603050405020304" pitchFamily="18" charset="0"/>
              </a:rPr>
              <a:t>2</a:t>
            </a:r>
            <a:r>
              <a:rPr lang="fr-FR" dirty="0">
                <a:latin typeface="Times New Roman" panose="02020603050405020304" pitchFamily="18" charset="0"/>
                <a:cs typeface="Times New Roman" panose="02020603050405020304" pitchFamily="18" charset="0"/>
              </a:rPr>
              <a:t>S (Chili, Pérou, Nevada, Mexique). Le plus souvent, le sulfure d'argent est associé en petites quantités aux sulfures de plomb, d'antimoine (stéphanite, pyrargyrite), d</a:t>
            </a:r>
            <a:r>
              <a:rPr lang="fr-FR" u="sng" dirty="0">
                <a:latin typeface="Times New Roman" panose="02020603050405020304" pitchFamily="18" charset="0"/>
                <a:cs typeface="Times New Roman" panose="02020603050405020304" pitchFamily="18" charset="0"/>
              </a:rPr>
              <a:t>'</a:t>
            </a:r>
            <a:r>
              <a:rPr lang="fr-FR" dirty="0">
                <a:latin typeface="Times New Roman" panose="02020603050405020304" pitchFamily="18" charset="0"/>
                <a:cs typeface="Times New Roman" panose="02020603050405020304" pitchFamily="18" charset="0"/>
                <a:hlinkClick r:id="rId3" tooltip="arsenic"/>
              </a:rPr>
              <a:t>arsenic</a:t>
            </a:r>
            <a:r>
              <a:rPr lang="fr-FR" dirty="0">
                <a:latin typeface="Times New Roman" panose="02020603050405020304" pitchFamily="18" charset="0"/>
                <a:cs typeface="Times New Roman" panose="02020603050405020304" pitchFamily="18" charset="0"/>
              </a:rPr>
              <a:t> (proustite), de cuivre (polybasite). Ces minerais se trouvent principalement en Amérique du Nord.</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Les minerais halogéné</a:t>
            </a:r>
            <a:r>
              <a:rPr lang="fr-FR" i="1" dirty="0">
                <a:latin typeface="Times New Roman" panose="02020603050405020304" pitchFamily="18" charset="0"/>
                <a:cs typeface="Times New Roman" panose="02020603050405020304" pitchFamily="18" charset="0"/>
              </a:rPr>
              <a:t>s</a:t>
            </a:r>
            <a:r>
              <a:rPr lang="fr-FR" dirty="0">
                <a:latin typeface="Times New Roman" panose="02020603050405020304" pitchFamily="18" charset="0"/>
                <a:cs typeface="Times New Roman" panose="02020603050405020304" pitchFamily="18" charset="0"/>
              </a:rPr>
              <a:t> se rencontrent surtout dans les affleurements. Le plus important est le chlorure (cérargyrite), que l'on trouve au Mexique et au Pérou.</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Ces espèces chimiques sont mélangées à de grandes quantités de divers minéraux, et la récupération de l'argent comme sous-produit d'autres métallurgies dépasse maintenant la production du métal à partir de ses minerais propres. La galène est presque toujours argentifère. Le minerai devient exploitable à partir de 500 grammes d'argent à la tonne. On le rencontre aussi dans les pyrites et les blendes</a:t>
            </a:r>
            <a:endParaRPr lang="en-US" dirty="0">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53413917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04651" y="258350"/>
            <a:ext cx="8911687" cy="851993"/>
          </a:xfrm>
        </p:spPr>
        <p:txBody>
          <a:bodyPr>
            <a:normAutofit fontScale="90000"/>
          </a:bodyPr>
          <a:lstStyle/>
          <a:p>
            <a:r>
              <a:rPr lang="fr-FR" b="1" dirty="0"/>
              <a:t>IV-2- Traitement de l’argent</a:t>
            </a:r>
            <a:r>
              <a:rPr lang="en-US" dirty="0"/>
              <a:t/>
            </a:r>
            <a:br>
              <a:rPr lang="en-US" dirty="0"/>
            </a:br>
            <a:endParaRPr lang="en-US" dirty="0"/>
          </a:p>
        </p:txBody>
      </p:sp>
      <p:sp>
        <p:nvSpPr>
          <p:cNvPr id="3" name="Espace réservé du contenu 2"/>
          <p:cNvSpPr>
            <a:spLocks noGrp="1"/>
          </p:cNvSpPr>
          <p:nvPr>
            <p:ph idx="1"/>
          </p:nvPr>
        </p:nvSpPr>
        <p:spPr>
          <a:xfrm>
            <a:off x="418012" y="1110343"/>
            <a:ext cx="11194868" cy="5577840"/>
          </a:xfrm>
        </p:spPr>
        <p:txBody>
          <a:bodyPr>
            <a:normAutofit/>
          </a:bodyPr>
          <a:lstStyle/>
          <a:p>
            <a:pPr marL="0" indent="0">
              <a:buNone/>
            </a:pPr>
            <a:r>
              <a:rPr lang="fr-FR" dirty="0">
                <a:latin typeface="Times New Roman" panose="02020603050405020304" pitchFamily="18" charset="0"/>
                <a:cs typeface="Times New Roman" panose="02020603050405020304" pitchFamily="18" charset="0"/>
              </a:rPr>
              <a:t>Historiquement, le premier procédé d'élaboration de l'argent est la coupellation, connue en Chine plusieurs siècles avant notre ère et introduite en </a:t>
            </a:r>
            <a:r>
              <a:rPr lang="fr-FR" dirty="0" smtClean="0">
                <a:latin typeface="Times New Roman" panose="02020603050405020304" pitchFamily="18" charset="0"/>
                <a:cs typeface="Times New Roman" panose="02020603050405020304" pitchFamily="18" charset="0"/>
              </a:rPr>
              <a:t>Europe. </a:t>
            </a:r>
            <a:r>
              <a:rPr lang="fr-FR" dirty="0">
                <a:latin typeface="Times New Roman" panose="02020603050405020304" pitchFamily="18" charset="0"/>
                <a:cs typeface="Times New Roman" panose="02020603050405020304" pitchFamily="18" charset="0"/>
              </a:rPr>
              <a:t>Jusqu'au </a:t>
            </a:r>
            <a:r>
              <a:rPr lang="fr-FR" cap="all" dirty="0">
                <a:latin typeface="Times New Roman" panose="02020603050405020304" pitchFamily="18" charset="0"/>
                <a:cs typeface="Times New Roman" panose="02020603050405020304" pitchFamily="18" charset="0"/>
              </a:rPr>
              <a:t>XVI</a:t>
            </a:r>
            <a:r>
              <a:rPr lang="fr-FR" baseline="30000" dirty="0">
                <a:latin typeface="Times New Roman" panose="02020603050405020304" pitchFamily="18" charset="0"/>
                <a:cs typeface="Times New Roman" panose="02020603050405020304" pitchFamily="18" charset="0"/>
              </a:rPr>
              <a:t>e</a:t>
            </a:r>
            <a:r>
              <a:rPr lang="fr-FR" dirty="0">
                <a:latin typeface="Times New Roman" panose="02020603050405020304" pitchFamily="18" charset="0"/>
                <a:cs typeface="Times New Roman" panose="02020603050405020304" pitchFamily="18" charset="0"/>
              </a:rPr>
              <a:t> siècle, la </a:t>
            </a:r>
            <a:r>
              <a:rPr lang="fr-FR" b="1" dirty="0">
                <a:latin typeface="Times New Roman" panose="02020603050405020304" pitchFamily="18" charset="0"/>
                <a:cs typeface="Times New Roman" panose="02020603050405020304" pitchFamily="18" charset="0"/>
                <a:hlinkClick r:id="rId2" tooltip="métallurgie"/>
              </a:rPr>
              <a:t>métallurgie</a:t>
            </a:r>
            <a:r>
              <a:rPr lang="fr-FR" dirty="0">
                <a:latin typeface="Times New Roman" panose="02020603050405020304" pitchFamily="18" charset="0"/>
                <a:cs typeface="Times New Roman" panose="02020603050405020304" pitchFamily="18" charset="0"/>
              </a:rPr>
              <a:t> fut fondée essentiellement sur ce procédé. L'amalgamation, apparue avec la découverte des mines du Mexique, fut très utilisée jusqu'aux environs de 1925. Le procédé de cyanuration fut découvert et a remplacé à peu près tous les autres pour le traitement des minerais d'argent proprement dits.</a:t>
            </a:r>
            <a:endParaRPr lang="en-US" dirty="0">
              <a:latin typeface="Times New Roman" panose="02020603050405020304" pitchFamily="18" charset="0"/>
              <a:cs typeface="Times New Roman" panose="02020603050405020304" pitchFamily="18" charset="0"/>
            </a:endParaRPr>
          </a:p>
          <a:p>
            <a:pPr marL="0" indent="0">
              <a:buNone/>
            </a:pPr>
            <a:r>
              <a:rPr lang="fr-FR" dirty="0">
                <a:latin typeface="Times New Roman" panose="02020603050405020304" pitchFamily="18" charset="0"/>
                <a:cs typeface="Times New Roman" panose="02020603050405020304" pitchFamily="18" charset="0"/>
              </a:rPr>
              <a:t>On distingue deux grands types de méthodes d'élaboration qui s'appliquent sur les minerais d'argent ou à la récupération du métal comme sous-produit des métallurgies du cuivre, du plomb et du zinc notamment</a:t>
            </a:r>
            <a:r>
              <a:rPr lang="fr-FR" dirty="0" smtClean="0">
                <a:latin typeface="Times New Roman" panose="02020603050405020304" pitchFamily="18" charset="0"/>
                <a:cs typeface="Times New Roman" panose="02020603050405020304" pitchFamily="18" charset="0"/>
              </a:rPr>
              <a:t>.</a:t>
            </a:r>
          </a:p>
          <a:p>
            <a:r>
              <a:rPr lang="fr-FR" dirty="0">
                <a:latin typeface="Times New Roman" panose="02020603050405020304" pitchFamily="18" charset="0"/>
                <a:cs typeface="Times New Roman" panose="02020603050405020304" pitchFamily="18" charset="0"/>
              </a:rPr>
              <a:t>Dans la cyanuration, l'argent natif, le chlorure et le sulfure d'argent sont transformés en argento-cyanure par un cyanure alcalin (réaction). L'argento-cyanure obtenu est réduit par le zinc ou l'</a:t>
            </a:r>
            <a:r>
              <a:rPr lang="fr-FR" b="1" i="1" dirty="0">
                <a:latin typeface="Times New Roman" panose="02020603050405020304" pitchFamily="18" charset="0"/>
                <a:cs typeface="Times New Roman" panose="02020603050405020304" pitchFamily="18" charset="0"/>
                <a:hlinkClick r:id="rId3" tooltip="aluminium"/>
              </a:rPr>
              <a:t>aluminium</a:t>
            </a:r>
            <a:r>
              <a:rPr lang="fr-FR" dirty="0">
                <a:latin typeface="Times New Roman" panose="02020603050405020304" pitchFamily="18" charset="0"/>
                <a:cs typeface="Times New Roman" panose="02020603050405020304" pitchFamily="18" charset="0"/>
              </a:rPr>
              <a:t> (réaction</a:t>
            </a:r>
            <a:r>
              <a:rPr lang="fr-FR" dirty="0" smtClean="0">
                <a:latin typeface="Times New Roman" panose="02020603050405020304" pitchFamily="18" charset="0"/>
                <a:cs typeface="Times New Roman" panose="02020603050405020304" pitchFamily="18" charset="0"/>
              </a:rPr>
              <a:t>).</a:t>
            </a:r>
          </a:p>
          <a:p>
            <a:pPr marL="0" indent="0">
              <a:buNone/>
            </a:pPr>
            <a:r>
              <a:rPr lang="fr-FR" dirty="0">
                <a:latin typeface="Times New Roman" panose="02020603050405020304" pitchFamily="18" charset="0"/>
                <a:cs typeface="Times New Roman" panose="02020603050405020304" pitchFamily="18" charset="0"/>
              </a:rPr>
              <a:t>L'amalgamation est fondée sur la formation facile de l'amalgame d'argent. Le procédé s'applique très facilement aux minerais contenant de l'argent natif, du chlorure ou du sulfure. Il consiste à traiter les minerais par le mercure. L'argent forme directement un amalgame ; le chlorure est réduit à l'état d'argent métallique et forme encore un amalgame ; le sulfure est préalablement transformé en chlorure. L'amalgame est distillé et le mercure récupéré. Cette métallurgie est dérivée du célèbre procédé du « patio », employé au Mexique, dit encore procédé « des mules » parce que l'opération de broyage et de mélange du minerai et des produits de traitement était assurée par des mules qui piétinaient les matières premières pendant plusieurs semaines</a:t>
            </a:r>
            <a:r>
              <a:rPr lang="fr-FR" dirty="0"/>
              <a:t>.</a:t>
            </a:r>
            <a:endParaRPr lang="en-US" dirty="0"/>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333798403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57348" y="336727"/>
            <a:ext cx="8911687" cy="669113"/>
          </a:xfrm>
        </p:spPr>
        <p:txBody>
          <a:bodyPr/>
          <a:lstStyle/>
          <a:p>
            <a:r>
              <a:rPr lang="fr-FR" b="1" dirty="0"/>
              <a:t>IV-2- Traitement de </a:t>
            </a:r>
            <a:r>
              <a:rPr lang="fr-FR" b="1" dirty="0" smtClean="0"/>
              <a:t>l’argent(suite)</a:t>
            </a:r>
            <a:endParaRPr lang="en-US" dirty="0"/>
          </a:p>
        </p:txBody>
      </p:sp>
      <p:sp>
        <p:nvSpPr>
          <p:cNvPr id="3" name="Espace réservé du contenu 2"/>
          <p:cNvSpPr>
            <a:spLocks noGrp="1"/>
          </p:cNvSpPr>
          <p:nvPr>
            <p:ph idx="1"/>
          </p:nvPr>
        </p:nvSpPr>
        <p:spPr>
          <a:xfrm>
            <a:off x="600891" y="1293223"/>
            <a:ext cx="10903721" cy="5264331"/>
          </a:xfrm>
        </p:spPr>
        <p:txBody>
          <a:bodyPr/>
          <a:lstStyle/>
          <a:p>
            <a:pPr marL="0" indent="0">
              <a:buNone/>
            </a:pPr>
            <a:r>
              <a:rPr lang="fr-FR" dirty="0">
                <a:latin typeface="Times New Roman" panose="02020603050405020304" pitchFamily="18" charset="0"/>
                <a:cs typeface="Times New Roman" panose="02020603050405020304" pitchFamily="18" charset="0"/>
              </a:rPr>
              <a:t>Les occurrences très nombreuses de l’argent dans les sulfures et les sulfosels font que seulement 43 % de l’argent produit proviennent de minerais d’argent et d’or ; le restant de la production mondiale est lié au traitement de minerais de cuivre, de plomb et de zinc.</a:t>
            </a:r>
            <a:endParaRPr lang="en-US" dirty="0">
              <a:latin typeface="Times New Roman" panose="02020603050405020304" pitchFamily="18" charset="0"/>
              <a:cs typeface="Times New Roman" panose="02020603050405020304" pitchFamily="18" charset="0"/>
            </a:endParaRPr>
          </a:p>
          <a:p>
            <a:pPr marL="0" indent="0">
              <a:buNone/>
            </a:pPr>
            <a:r>
              <a:rPr lang="fr-FR" dirty="0">
                <a:latin typeface="Times New Roman" panose="02020603050405020304" pitchFamily="18" charset="0"/>
                <a:cs typeface="Times New Roman" panose="02020603050405020304" pitchFamily="18" charset="0"/>
              </a:rPr>
              <a:t>Il faut aussi considérer qu’une grande partie des minéraux argentifères est insoluble ou faiblement soluble lors de la cyanuration, et confère au minerai un caractère réfractaire. À cet inconvénient s’ajoute la précipitation de Ag</a:t>
            </a:r>
            <a:r>
              <a:rPr lang="fr-FR" baseline="-25000" dirty="0">
                <a:latin typeface="Times New Roman" panose="02020603050405020304" pitchFamily="18" charset="0"/>
                <a:cs typeface="Times New Roman" panose="02020603050405020304" pitchFamily="18" charset="0"/>
              </a:rPr>
              <a:t>2</a:t>
            </a:r>
            <a:r>
              <a:rPr lang="fr-FR" dirty="0">
                <a:latin typeface="Times New Roman" panose="02020603050405020304" pitchFamily="18" charset="0"/>
                <a:cs typeface="Times New Roman" panose="02020603050405020304" pitchFamily="18" charset="0"/>
              </a:rPr>
              <a:t>S, même en présence de faibles quantités de soufre. Ag</a:t>
            </a:r>
            <a:r>
              <a:rPr lang="fr-FR" baseline="-25000" dirty="0">
                <a:latin typeface="Times New Roman" panose="02020603050405020304" pitchFamily="18" charset="0"/>
                <a:cs typeface="Times New Roman" panose="02020603050405020304" pitchFamily="18" charset="0"/>
              </a:rPr>
              <a:t>2</a:t>
            </a:r>
            <a:r>
              <a:rPr lang="fr-FR" dirty="0">
                <a:latin typeface="Times New Roman" panose="02020603050405020304" pitchFamily="18" charset="0"/>
                <a:cs typeface="Times New Roman" panose="02020603050405020304" pitchFamily="18" charset="0"/>
              </a:rPr>
              <a:t>S est insoluble en milieu cyanure en l’absence d’oxydation. Un grillage oxydant doit donc précéder la lixiviation, mais il peut générer des émissions de SO</a:t>
            </a:r>
            <a:r>
              <a:rPr lang="fr-FR" baseline="-25000" dirty="0">
                <a:latin typeface="Times New Roman" panose="02020603050405020304" pitchFamily="18" charset="0"/>
                <a:cs typeface="Times New Roman" panose="02020603050405020304" pitchFamily="18" charset="0"/>
              </a:rPr>
              <a:t>2</a:t>
            </a:r>
            <a:r>
              <a:rPr lang="fr-FR" dirty="0">
                <a:latin typeface="Times New Roman" panose="02020603050405020304" pitchFamily="18" charset="0"/>
                <a:cs typeface="Times New Roman" panose="02020603050405020304" pitchFamily="18" charset="0"/>
              </a:rPr>
              <a:t> et d’As</a:t>
            </a:r>
            <a:r>
              <a:rPr lang="fr-FR" baseline="-25000" dirty="0">
                <a:latin typeface="Times New Roman" panose="02020603050405020304" pitchFamily="18" charset="0"/>
                <a:cs typeface="Times New Roman" panose="02020603050405020304" pitchFamily="18" charset="0"/>
              </a:rPr>
              <a:t>2</a:t>
            </a:r>
            <a:r>
              <a:rPr lang="fr-FR" dirty="0">
                <a:latin typeface="Times New Roman" panose="02020603050405020304" pitchFamily="18" charset="0"/>
                <a:cs typeface="Times New Roman" panose="02020603050405020304" pitchFamily="18" charset="0"/>
              </a:rPr>
              <a:t>O</a:t>
            </a:r>
            <a:r>
              <a:rPr lang="fr-FR" baseline="-25000" dirty="0">
                <a:latin typeface="Times New Roman" panose="02020603050405020304" pitchFamily="18" charset="0"/>
                <a:cs typeface="Times New Roman" panose="02020603050405020304" pitchFamily="18" charset="0"/>
              </a:rPr>
              <a:t>3</a:t>
            </a:r>
            <a:r>
              <a:rPr lang="fr-FR" dirty="0">
                <a:latin typeface="Times New Roman" panose="02020603050405020304" pitchFamily="18" charset="0"/>
                <a:cs typeface="Times New Roman" panose="02020603050405020304" pitchFamily="18" charset="0"/>
              </a:rPr>
              <a:t> (si l’arsenic est présent), qui est nécessaire de capter. On considère que des quantités de l’ordre de 10 kg/t de chaux doivent être utilisées, ce qui rend le procédé non économique. Sans un prétraitement oxydant, les récupérations ne dépassent pas 10 </a:t>
            </a:r>
            <a:r>
              <a:rPr lang="fr-FR" dirty="0" smtClean="0">
                <a:latin typeface="Times New Roman" panose="02020603050405020304" pitchFamily="18" charset="0"/>
                <a:cs typeface="Times New Roman" panose="02020603050405020304" pitchFamily="18" charset="0"/>
              </a:rPr>
              <a:t>%.</a:t>
            </a:r>
            <a:r>
              <a:rPr lang="fr-FR" dirty="0">
                <a:latin typeface="Times New Roman" panose="02020603050405020304" pitchFamily="18" charset="0"/>
                <a:cs typeface="Times New Roman" panose="02020603050405020304" pitchFamily="18" charset="0"/>
              </a:rPr>
              <a:t> En faisant appel à d’autres additifs, on peut atteindre des récupérations de 50 % en utilisant une solution de thio-urée à chaud (&gt; 70 </a:t>
            </a:r>
            <a:r>
              <a:rPr lang="fr-FR" baseline="30000" dirty="0">
                <a:latin typeface="Times New Roman" panose="02020603050405020304" pitchFamily="18" charset="0"/>
                <a:cs typeface="Times New Roman" panose="02020603050405020304" pitchFamily="18" charset="0"/>
              </a:rPr>
              <a:t>o</a:t>
            </a:r>
            <a:r>
              <a:rPr lang="fr-FR" dirty="0">
                <a:latin typeface="Times New Roman" panose="02020603050405020304" pitchFamily="18" charset="0"/>
                <a:cs typeface="Times New Roman" panose="02020603050405020304" pitchFamily="18" charset="0"/>
              </a:rPr>
              <a:t>C), et jusqu’à 97 % avec des solutions de chlorures à 150 </a:t>
            </a:r>
            <a:r>
              <a:rPr lang="fr-FR" baseline="30000" dirty="0">
                <a:latin typeface="Times New Roman" panose="02020603050405020304" pitchFamily="18" charset="0"/>
                <a:cs typeface="Times New Roman" panose="02020603050405020304" pitchFamily="18" charset="0"/>
              </a:rPr>
              <a:t>o</a:t>
            </a:r>
            <a:r>
              <a:rPr lang="fr-FR" dirty="0">
                <a:latin typeface="Times New Roman" panose="02020603050405020304" pitchFamily="18" charset="0"/>
                <a:cs typeface="Times New Roman" panose="02020603050405020304" pitchFamily="18" charset="0"/>
              </a:rPr>
              <a:t>C. Toutefois, les métaux de base sont aussi dissous en milieu chlorure, et la récupération de l’argent reste alors délicate.</a:t>
            </a:r>
            <a:endParaRPr lang="en-US" dirty="0">
              <a:latin typeface="Times New Roman" panose="02020603050405020304" pitchFamily="18" charset="0"/>
              <a:cs typeface="Times New Roman" panose="02020603050405020304" pitchFamily="18" charset="0"/>
            </a:endParaRPr>
          </a:p>
          <a:p>
            <a:pPr marL="0" indent="0">
              <a:buNone/>
            </a:pPr>
            <a:r>
              <a:rPr lang="fr-FR" dirty="0">
                <a:latin typeface="Times New Roman" panose="02020603050405020304" pitchFamily="18" charset="0"/>
                <a:cs typeface="Times New Roman" panose="02020603050405020304" pitchFamily="18" charset="0"/>
              </a:rPr>
              <a:t>Les gisements pyritiques ou de sulfures massifs d’origine volcano-sédimentaire sont des sources importantes d’argent, dont les teneurs peuvent atteindre des valeurs de l’ordre de 100 ppm.</a:t>
            </a: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53390067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43394" y="179973"/>
            <a:ext cx="8911687" cy="825867"/>
          </a:xfrm>
        </p:spPr>
        <p:txBody>
          <a:bodyPr/>
          <a:lstStyle/>
          <a:p>
            <a:r>
              <a:rPr lang="fr-FR" b="1" dirty="0"/>
              <a:t>IV-2- Traitement de l’argent(suite)</a:t>
            </a:r>
            <a:endParaRPr lang="en-US" dirty="0"/>
          </a:p>
        </p:txBody>
      </p:sp>
      <p:sp>
        <p:nvSpPr>
          <p:cNvPr id="3" name="Espace réservé du contenu 2"/>
          <p:cNvSpPr>
            <a:spLocks noGrp="1"/>
          </p:cNvSpPr>
          <p:nvPr>
            <p:ph idx="1"/>
          </p:nvPr>
        </p:nvSpPr>
        <p:spPr>
          <a:xfrm>
            <a:off x="587828" y="1331867"/>
            <a:ext cx="10969035" cy="4911634"/>
          </a:xfrm>
        </p:spPr>
        <p:txBody>
          <a:bodyPr/>
          <a:lstStyle/>
          <a:p>
            <a:pPr marL="0" indent="0">
              <a:buNone/>
            </a:pPr>
            <a:r>
              <a:rPr lang="fr-FR" b="1" cap="all" dirty="0"/>
              <a:t>IV-3-ADSORPTION DU CYANURE D’ARGENT SUR LE CHARBON ACTIF</a:t>
            </a:r>
            <a:endParaRPr lang="en-US" b="1" dirty="0"/>
          </a:p>
          <a:p>
            <a:pPr marL="0" indent="0">
              <a:buNone/>
            </a:pPr>
            <a:r>
              <a:rPr lang="fr-FR" dirty="0">
                <a:latin typeface="Times New Roman" panose="02020603050405020304" pitchFamily="18" charset="0"/>
                <a:cs typeface="Times New Roman" panose="02020603050405020304" pitchFamily="18" charset="0"/>
              </a:rPr>
              <a:t>Le charbon actif est utilisé pour la récupération de l’or et de l’argent à partir des solutions de lixiviation cyanurée. Cependant, on remarque que pour des concentrations identiques des complexes d’or et d’argent, il existe une réelle sélectivité de l’adsorption, l’argent est moins bien fixé que l’or</a:t>
            </a:r>
            <a:r>
              <a:rPr lang="fr-FR" dirty="0" smtClean="0">
                <a:latin typeface="Times New Roman" panose="02020603050405020304" pitchFamily="18" charset="0"/>
                <a:cs typeface="Times New Roman" panose="02020603050405020304" pitchFamily="18" charset="0"/>
              </a:rPr>
              <a:t>.</a:t>
            </a:r>
            <a:r>
              <a:rPr lang="fr-FR" dirty="0">
                <a:latin typeface="Times New Roman" panose="02020603050405020304" pitchFamily="18" charset="0"/>
                <a:cs typeface="Times New Roman" panose="02020603050405020304" pitchFamily="18" charset="0"/>
              </a:rPr>
              <a:t> Les ions calcium et sodium agissent favorablement sur les quantités d’argent adsorbé ; en revanche, les ions CN</a:t>
            </a:r>
            <a:r>
              <a:rPr lang="fr-FR" baseline="30000" dirty="0">
                <a:latin typeface="Times New Roman" panose="02020603050405020304" pitchFamily="18" charset="0"/>
                <a:cs typeface="Times New Roman" panose="02020603050405020304" pitchFamily="18" charset="0"/>
              </a:rPr>
              <a:t>–</a:t>
            </a:r>
            <a:r>
              <a:rPr lang="fr-FR" dirty="0">
                <a:latin typeface="Times New Roman" panose="02020603050405020304" pitchFamily="18" charset="0"/>
                <a:cs typeface="Times New Roman" panose="02020603050405020304" pitchFamily="18" charset="0"/>
              </a:rPr>
              <a:t> libres entrent en compétition avec le complexe </a:t>
            </a:r>
            <a:endParaRPr lang="fr-FR" dirty="0" smtClean="0">
              <a:latin typeface="Times New Roman" panose="02020603050405020304" pitchFamily="18" charset="0"/>
              <a:cs typeface="Times New Roman" panose="02020603050405020304" pitchFamily="18" charset="0"/>
            </a:endParaRPr>
          </a:p>
          <a:p>
            <a:pPr marL="0" indent="0">
              <a:buNone/>
            </a:pPr>
            <a:r>
              <a:rPr lang="fr-FR" dirty="0">
                <a:latin typeface="Times New Roman" panose="02020603050405020304" pitchFamily="18" charset="0"/>
                <a:cs typeface="Times New Roman" panose="02020603050405020304" pitchFamily="18" charset="0"/>
              </a:rPr>
              <a:t>Ils sembleraient que les ions les plus gros auraient une adsorbabilité plus élevée que les petits (cyanure d’or &gt; cyanure d’argent &gt; ion cyanure), mais l’interprétation physique de ce phénomène n’est pas claire</a:t>
            </a:r>
            <a:endParaRPr lang="en-US" dirty="0">
              <a:latin typeface="Times New Roman" panose="02020603050405020304" pitchFamily="18" charset="0"/>
              <a:cs typeface="Times New Roman" panose="02020603050405020304" pitchFamily="18" charset="0"/>
            </a:endParaRPr>
          </a:p>
        </p:txBody>
      </p:sp>
      <p:sp>
        <p:nvSpPr>
          <p:cNvPr id="14" name="Rectangle 17"/>
          <p:cNvSpPr>
            <a:spLocks noChangeArrowheads="1"/>
          </p:cNvSpPr>
          <p:nvPr/>
        </p:nvSpPr>
        <p:spPr bwMode="auto">
          <a:xfrm>
            <a:off x="130628" y="37882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40" name="Image 8" descr="https://www.techniques-ingenieur.fr/base-documentaire/materiaux-th11/elaboration-et-recyclage-des-metaux-de-transition-42649210/metallurgie-de-l-argent-m2396/figures/ul-m2396niv10007/1/sl4777887-web.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70222" y="2612572"/>
            <a:ext cx="571500" cy="326572"/>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8"/>
          <p:cNvSpPr>
            <a:spLocks noChangeArrowheads="1"/>
          </p:cNvSpPr>
          <p:nvPr/>
        </p:nvSpPr>
        <p:spPr bwMode="auto">
          <a:xfrm>
            <a:off x="130628" y="62647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12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 </a:t>
            </a:r>
            <a:r>
              <a:rPr kumimoji="0" lang="en-US" altLang="en-US" sz="1100" b="0" i="0" u="none" strike="noStrike" cap="none" normalizeH="0" baseline="0" smtClean="0">
                <a:ln>
                  <a:noFill/>
                </a:ln>
                <a:solidFill>
                  <a:schemeClr val="tx1"/>
                </a:solidFill>
                <a:effectLst/>
                <a:latin typeface="Arial" panose="020B0604020202020204" pitchFamily="34" charset="0"/>
              </a:rPr>
              <a:t> </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464315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75657" y="114659"/>
            <a:ext cx="9479869" cy="695239"/>
          </a:xfrm>
        </p:spPr>
        <p:txBody>
          <a:bodyPr>
            <a:normAutofit fontScale="90000"/>
          </a:bodyPr>
          <a:lstStyle/>
          <a:p>
            <a:r>
              <a:rPr lang="fr-FR" b="1" dirty="0"/>
              <a:t>IV-4- DOMAINE D’EMPLOI DE L’OR ET D’ARGENT</a:t>
            </a:r>
            <a:r>
              <a:rPr lang="en-US" dirty="0"/>
              <a:t/>
            </a:r>
            <a:br>
              <a:rPr lang="en-US" dirty="0"/>
            </a:br>
            <a:endParaRPr lang="en-US" dirty="0"/>
          </a:p>
        </p:txBody>
      </p:sp>
      <p:sp>
        <p:nvSpPr>
          <p:cNvPr id="3" name="Espace réservé du contenu 2"/>
          <p:cNvSpPr>
            <a:spLocks noGrp="1"/>
          </p:cNvSpPr>
          <p:nvPr>
            <p:ph idx="1"/>
          </p:nvPr>
        </p:nvSpPr>
        <p:spPr>
          <a:xfrm>
            <a:off x="339635" y="809899"/>
            <a:ext cx="11717382" cy="5904410"/>
          </a:xfrm>
        </p:spPr>
        <p:txBody>
          <a:bodyPr>
            <a:normAutofit/>
          </a:bodyPr>
          <a:lstStyle/>
          <a:p>
            <a:pPr marL="0" indent="0">
              <a:buNone/>
            </a:pPr>
            <a:r>
              <a:rPr lang="fr-FR" dirty="0">
                <a:latin typeface="Times New Roman" panose="02020603050405020304" pitchFamily="18" charset="0"/>
                <a:cs typeface="Times New Roman" panose="02020603050405020304" pitchFamily="18" charset="0"/>
              </a:rPr>
              <a:t>L’or est l’un des métaux les plus recherchés et les plus utiles au monde. Il symbolise la richesse, le pouvoir, la beauté, la pureté et l’accomplissement. Nous utilisons l’or pour fabriquer nos objets les plus précieux. Mais ses caractéristiques encouragent </a:t>
            </a:r>
            <a:r>
              <a:rPr lang="fr-FR" b="1" dirty="0">
                <a:latin typeface="Times New Roman" panose="02020603050405020304" pitchFamily="18" charset="0"/>
                <a:cs typeface="Times New Roman" panose="02020603050405020304" pitchFamily="18" charset="0"/>
              </a:rPr>
              <a:t>l’utilisation de l’Or dans l’industrie</a:t>
            </a:r>
            <a:r>
              <a:rPr lang="fr-FR" dirty="0">
                <a:latin typeface="Times New Roman" panose="02020603050405020304" pitchFamily="18" charset="0"/>
                <a:cs typeface="Times New Roman" panose="02020603050405020304" pitchFamily="18" charset="0"/>
              </a:rPr>
              <a:t> également, et dans plusieurs domaines. Tous les </a:t>
            </a:r>
            <a:r>
              <a:rPr lang="fr-FR" b="1" dirty="0">
                <a:latin typeface="Times New Roman" panose="02020603050405020304" pitchFamily="18" charset="0"/>
                <a:cs typeface="Times New Roman" panose="02020603050405020304" pitchFamily="18" charset="0"/>
              </a:rPr>
              <a:t>usages de l’or</a:t>
            </a:r>
            <a:r>
              <a:rPr lang="fr-FR" dirty="0">
                <a:latin typeface="Times New Roman" panose="02020603050405020304" pitchFamily="18" charset="0"/>
                <a:cs typeface="Times New Roman" panose="02020603050405020304" pitchFamily="18" charset="0"/>
              </a:rPr>
              <a:t> entretiennent la convoitise et soutiennent le prix de l’or. Les principaux secteurs dans lesquels l’or est utilisé sont :</a:t>
            </a:r>
            <a:endParaRPr lang="en-US" dirty="0">
              <a:latin typeface="Times New Roman" panose="02020603050405020304" pitchFamily="18" charset="0"/>
              <a:cs typeface="Times New Roman" panose="02020603050405020304" pitchFamily="18" charset="0"/>
            </a:endParaRPr>
          </a:p>
          <a:p>
            <a:pPr marL="0" indent="0">
              <a:buNone/>
            </a:pPr>
            <a:r>
              <a:rPr lang="fr-FR" b="1" dirty="0">
                <a:latin typeface="Times New Roman" panose="02020603050405020304" pitchFamily="18" charset="0"/>
                <a:cs typeface="Times New Roman" panose="02020603050405020304" pitchFamily="18" charset="0"/>
              </a:rPr>
              <a:t>-Bijouterie et Joaillerie</a:t>
            </a:r>
            <a:endParaRPr lang="en-US" dirty="0">
              <a:latin typeface="Times New Roman" panose="02020603050405020304" pitchFamily="18" charset="0"/>
              <a:cs typeface="Times New Roman" panose="02020603050405020304" pitchFamily="18" charset="0"/>
            </a:endParaRPr>
          </a:p>
          <a:p>
            <a:pPr marL="0" indent="0">
              <a:buNone/>
            </a:pPr>
            <a:r>
              <a:rPr lang="fr-FR" dirty="0">
                <a:latin typeface="Times New Roman" panose="02020603050405020304" pitchFamily="18" charset="0"/>
                <a:cs typeface="Times New Roman" panose="02020603050405020304" pitchFamily="18" charset="0"/>
              </a:rPr>
              <a:t>Depuis des milliers d’années, le </a:t>
            </a:r>
            <a:r>
              <a:rPr lang="fr-FR" b="1" dirty="0">
                <a:latin typeface="Times New Roman" panose="02020603050405020304" pitchFamily="18" charset="0"/>
                <a:cs typeface="Times New Roman" panose="02020603050405020304" pitchFamily="18" charset="0"/>
              </a:rPr>
              <a:t>secteur de la bijouterie et la joaillerie utilise l’or</a:t>
            </a:r>
            <a:r>
              <a:rPr lang="fr-FR" dirty="0">
                <a:latin typeface="Times New Roman" panose="02020603050405020304" pitchFamily="18" charset="0"/>
                <a:cs typeface="Times New Roman" panose="02020603050405020304" pitchFamily="18" charset="0"/>
              </a:rPr>
              <a:t> et représente la plus grosse demande d’or. Les propriétés de l’or le rendent parfait pour la fabrication de bijoux. Il possède une couleur chaleureuse et une brillance inimitable, résiste à l’oxydation, très malléable et ductile, donc facilement façonnable. Ce sont toutes les </a:t>
            </a:r>
            <a:r>
              <a:rPr lang="fr-FR" dirty="0" smtClean="0">
                <a:latin typeface="Times New Roman" panose="02020603050405020304" pitchFamily="18" charset="0"/>
                <a:cs typeface="Times New Roman" panose="02020603050405020304" pitchFamily="18" charset="0"/>
              </a:rPr>
              <a:t>propriétés </a:t>
            </a:r>
            <a:r>
              <a:rPr lang="fr-FR" dirty="0">
                <a:latin typeface="Times New Roman" panose="02020603050405020304" pitchFamily="18" charset="0"/>
                <a:cs typeface="Times New Roman" panose="02020603050405020304" pitchFamily="18" charset="0"/>
              </a:rPr>
              <a:t>d’un métal qui doit facilement être transformé en de beaux </a:t>
            </a:r>
            <a:r>
              <a:rPr lang="fr-FR" dirty="0" smtClean="0">
                <a:latin typeface="Times New Roman" panose="02020603050405020304" pitchFamily="18" charset="0"/>
                <a:cs typeface="Times New Roman" panose="02020603050405020304" pitchFamily="18" charset="0"/>
              </a:rPr>
              <a:t>objets.</a:t>
            </a:r>
          </a:p>
          <a:p>
            <a:pPr marL="0" indent="0">
              <a:buNone/>
            </a:pPr>
            <a:r>
              <a:rPr lang="fr-FR" b="1" dirty="0"/>
              <a:t>-Investissement et la Finance</a:t>
            </a:r>
            <a:endParaRPr lang="en-US" dirty="0"/>
          </a:p>
          <a:p>
            <a:pPr marL="0" indent="0">
              <a:buNone/>
            </a:pPr>
            <a:r>
              <a:rPr lang="fr-FR" dirty="0">
                <a:latin typeface="Times New Roman" panose="02020603050405020304" pitchFamily="18" charset="0"/>
                <a:cs typeface="Times New Roman" panose="02020603050405020304" pitchFamily="18" charset="0"/>
              </a:rPr>
              <a:t>La première </a:t>
            </a:r>
            <a:r>
              <a:rPr lang="fr-FR" b="1" dirty="0">
                <a:latin typeface="Times New Roman" panose="02020603050405020304" pitchFamily="18" charset="0"/>
                <a:cs typeface="Times New Roman" panose="02020603050405020304" pitchFamily="18" charset="0"/>
              </a:rPr>
              <a:t>utilisation connue de l’or</a:t>
            </a:r>
            <a:r>
              <a:rPr lang="fr-FR" dirty="0">
                <a:latin typeface="Times New Roman" panose="02020603050405020304" pitchFamily="18" charset="0"/>
                <a:cs typeface="Times New Roman" panose="02020603050405020304" pitchFamily="18" charset="0"/>
              </a:rPr>
              <a:t> dans les transactions remonte à plus de 6000 ans sous forme de pièces d’or. Les pièces d’or étaient couramment utilisées dans les transactions jusqu’au début des années 1900, lorsque le papier-monnaie est devenu une forme d’échange plus courante.</a:t>
            </a:r>
            <a:endParaRPr lang="en-US" dirty="0">
              <a:latin typeface="Times New Roman" panose="02020603050405020304" pitchFamily="18" charset="0"/>
              <a:cs typeface="Times New Roman" panose="02020603050405020304" pitchFamily="18" charset="0"/>
            </a:endParaRPr>
          </a:p>
          <a:p>
            <a:pPr marL="0" indent="0">
              <a:buNone/>
            </a:pPr>
            <a:r>
              <a:rPr lang="fr-FR" dirty="0">
                <a:latin typeface="Times New Roman" panose="02020603050405020304" pitchFamily="18" charset="0"/>
                <a:cs typeface="Times New Roman" panose="02020603050405020304" pitchFamily="18" charset="0"/>
              </a:rPr>
              <a:t>Certaines des premières impressions de papier-monnaie étaient adossées à de l’or conservé en lieu sûr pour chaque unité de monnaie mise en circulation. Les États-Unis utilisaient autrefois un « </a:t>
            </a:r>
            <a:r>
              <a:rPr lang="fr-FR" u="sng" dirty="0">
                <a:latin typeface="Times New Roman" panose="02020603050405020304" pitchFamily="18" charset="0"/>
                <a:cs typeface="Times New Roman" panose="02020603050405020304" pitchFamily="18" charset="0"/>
                <a:hlinkClick r:id="rId2"/>
              </a:rPr>
              <a:t>étalon-or</a:t>
            </a:r>
            <a:r>
              <a:rPr lang="fr-FR" dirty="0">
                <a:latin typeface="Times New Roman" panose="02020603050405020304" pitchFamily="18" charset="0"/>
                <a:cs typeface="Times New Roman" panose="02020603050405020304" pitchFamily="18" charset="0"/>
              </a:rPr>
              <a:t> » et maintenaient un stock d’or pour soutenir chaque dollar papier en circulation. En vertu de cet étalon-or, toute personne pouvait présenter du papier-monnaie au gouvernement et exiger en échange une valeur égale d’or. Autrefois utilisé par de nombreuses nations, le métal jaune n’est plus utilisé par aucune nation car devenu trop contraignant.</a:t>
            </a: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707853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9451" y="206099"/>
            <a:ext cx="11155679" cy="642987"/>
          </a:xfrm>
        </p:spPr>
        <p:txBody>
          <a:bodyPr>
            <a:normAutofit fontScale="90000"/>
          </a:bodyPr>
          <a:lstStyle/>
          <a:p>
            <a:r>
              <a:rPr lang="fr-FR" b="1" dirty="0"/>
              <a:t>IV-4- DOMAINE D’EMPLOI DE L’OR ET </a:t>
            </a:r>
            <a:r>
              <a:rPr lang="fr-FR" b="1" dirty="0" smtClean="0"/>
              <a:t>D’ARGENT(suite)</a:t>
            </a:r>
            <a:endParaRPr lang="en-US" dirty="0"/>
          </a:p>
        </p:txBody>
      </p:sp>
      <p:sp>
        <p:nvSpPr>
          <p:cNvPr id="3" name="Espace réservé du contenu 2"/>
          <p:cNvSpPr>
            <a:spLocks noGrp="1"/>
          </p:cNvSpPr>
          <p:nvPr>
            <p:ph idx="1"/>
          </p:nvPr>
        </p:nvSpPr>
        <p:spPr>
          <a:xfrm>
            <a:off x="300446" y="1306286"/>
            <a:ext cx="11204166" cy="5342708"/>
          </a:xfrm>
        </p:spPr>
        <p:txBody>
          <a:bodyPr/>
          <a:lstStyle/>
          <a:p>
            <a:pPr marL="0" indent="0">
              <a:buNone/>
            </a:pPr>
            <a:r>
              <a:rPr lang="fr-FR" b="1" dirty="0"/>
              <a:t>-Utilisation de l’Or dans l’Électronique</a:t>
            </a:r>
            <a:endParaRPr lang="en-US" dirty="0"/>
          </a:p>
          <a:p>
            <a:pPr marL="0" indent="0">
              <a:buNone/>
            </a:pPr>
            <a:r>
              <a:rPr lang="fr-FR" dirty="0">
                <a:latin typeface="Times New Roman" panose="02020603050405020304" pitchFamily="18" charset="0"/>
                <a:cs typeface="Times New Roman" panose="02020603050405020304" pitchFamily="18" charset="0"/>
              </a:rPr>
              <a:t>La plus importante </a:t>
            </a:r>
            <a:r>
              <a:rPr lang="fr-FR" b="1" dirty="0">
                <a:latin typeface="Times New Roman" panose="02020603050405020304" pitchFamily="18" charset="0"/>
                <a:cs typeface="Times New Roman" panose="02020603050405020304" pitchFamily="18" charset="0"/>
              </a:rPr>
              <a:t>utilisation de l’or dans l’industrie</a:t>
            </a:r>
            <a:r>
              <a:rPr lang="fr-FR" dirty="0">
                <a:latin typeface="Times New Roman" panose="02020603050405020304" pitchFamily="18" charset="0"/>
                <a:cs typeface="Times New Roman" panose="02020603050405020304" pitchFamily="18" charset="0"/>
              </a:rPr>
              <a:t> est sans doute la fabrication de produits électroniques. L’or est un très bon conducteur et ne s’oxyde pas. Il est utilisé dans les broches de connecteurs, les contacts de commutateur et de relais, les joints soudés, les fils de connexion et les bandes de connexion. En plus des smartphones, vous trouverez de l’or dans les calculatrices et la plupart des gros appareils électroniques, même votre ordinateur de bureau ou portable standard et votre téléviseur. L’or est utilisé à de nombreux endroits dans les ordinateurs</a:t>
            </a:r>
            <a:r>
              <a:rPr lang="fr-FR" dirty="0" smtClean="0"/>
              <a:t>.</a:t>
            </a:r>
          </a:p>
          <a:p>
            <a:pPr marL="0" indent="0">
              <a:buNone/>
            </a:pPr>
            <a:r>
              <a:rPr lang="fr-FR" b="1" dirty="0"/>
              <a:t>-Utilisation de l’Or en Médecine et en Dentisterie</a:t>
            </a:r>
            <a:endParaRPr lang="en-US" dirty="0"/>
          </a:p>
          <a:p>
            <a:pPr marL="0" indent="0">
              <a:buNone/>
            </a:pPr>
            <a:r>
              <a:rPr lang="fr-FR" b="1" dirty="0"/>
              <a:t>L’or est utilisé dans la médecine</a:t>
            </a:r>
            <a:r>
              <a:rPr lang="fr-FR" dirty="0"/>
              <a:t> pour traiter certaines maladies. Des injections de solutions faibles d’aurothiomalate de sodium ou d’aurothioglucose sont parfois utilisées pour traiter la polyarthrite rhumatoïde. Des particules d’un isotope radioactif de l’or sont implantées dans les tissus pour servir de source de rayonnement dans le traitement de certains </a:t>
            </a:r>
            <a:r>
              <a:rPr lang="fr-FR" dirty="0" smtClean="0"/>
              <a:t>cancers.</a:t>
            </a:r>
          </a:p>
          <a:p>
            <a:pPr marL="0" indent="0">
              <a:buNone/>
            </a:pPr>
            <a:r>
              <a:rPr lang="fr-FR" dirty="0"/>
              <a:t>L</a:t>
            </a:r>
            <a:r>
              <a:rPr lang="fr-FR" b="1" dirty="0"/>
              <a:t>’utilisation de l’or en dentisterie </a:t>
            </a:r>
            <a:r>
              <a:rPr lang="fr-FR" dirty="0"/>
              <a:t>remonte à 700 ans avant JC, lorsque les « dentistes » étrusques utilisaient du fil d’or pour fixer les dents de remplacement dans la bouche de leurs patients. L’or est principalement utilisé en dentisterie en raison de ses performances supérieures et de son attrait esthétique. Les </a:t>
            </a:r>
            <a:r>
              <a:rPr lang="fr-FR" u="sng" dirty="0">
                <a:hlinkClick r:id="rId2"/>
              </a:rPr>
              <a:t>alliages d’or dentaires</a:t>
            </a:r>
            <a:r>
              <a:rPr lang="fr-FR" dirty="0"/>
              <a:t> sont utilisés pour les obturations, les couronnes, les bridges et les appareils orthodontiques car le métal précieux est non allergène et facile à travailler</a:t>
            </a:r>
            <a:r>
              <a:rPr lang="fr-FR" b="1" dirty="0"/>
              <a:t>.</a:t>
            </a:r>
            <a:endParaRPr lang="en-US" dirty="0"/>
          </a:p>
          <a:p>
            <a:pPr marL="0" indent="0">
              <a:buNone/>
            </a:pPr>
            <a:endParaRPr lang="en-US" dirty="0"/>
          </a:p>
        </p:txBody>
      </p:sp>
    </p:spTree>
    <p:extLst>
      <p:ext uri="{BB962C8B-B14F-4D97-AF65-F5344CB8AC3E}">
        <p14:creationId xmlns:p14="http://schemas.microsoft.com/office/powerpoint/2010/main" val="349060806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62150" y="206099"/>
            <a:ext cx="10577148" cy="656050"/>
          </a:xfrm>
        </p:spPr>
        <p:txBody>
          <a:bodyPr>
            <a:normAutofit/>
          </a:bodyPr>
          <a:lstStyle/>
          <a:p>
            <a:r>
              <a:rPr lang="fr-FR" sz="1800" b="1" dirty="0">
                <a:latin typeface="Times New Roman" panose="02020603050405020304" pitchFamily="18" charset="0"/>
                <a:cs typeface="Times New Roman" panose="02020603050405020304" pitchFamily="18" charset="0"/>
              </a:rPr>
              <a:t>IV-4- DOMAINE D’EMPLOI DE L’OR ET D’ARGENT(suite)</a:t>
            </a:r>
            <a:endParaRPr lang="en-US" sz="1800"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679269" y="984069"/>
            <a:ext cx="10760029" cy="5064034"/>
          </a:xfrm>
        </p:spPr>
        <p:txBody>
          <a:bodyPr/>
          <a:lstStyle/>
          <a:p>
            <a:pPr marL="0" indent="0">
              <a:buNone/>
            </a:pPr>
            <a:r>
              <a:rPr lang="fr-FR" b="1" dirty="0"/>
              <a:t>-</a:t>
            </a:r>
            <a:r>
              <a:rPr lang="fr-FR" b="1" dirty="0">
                <a:latin typeface="Times New Roman" panose="02020603050405020304" pitchFamily="18" charset="0"/>
                <a:cs typeface="Times New Roman" panose="02020603050405020304" pitchFamily="18" charset="0"/>
              </a:rPr>
              <a:t>Utilisation de l’Or dans l’Aérospatiale</a:t>
            </a:r>
            <a:endParaRPr lang="en-US" dirty="0">
              <a:latin typeface="Times New Roman" panose="02020603050405020304" pitchFamily="18" charset="0"/>
              <a:cs typeface="Times New Roman" panose="02020603050405020304" pitchFamily="18" charset="0"/>
            </a:endParaRPr>
          </a:p>
          <a:p>
            <a:pPr marL="0" indent="0">
              <a:buNone/>
            </a:pPr>
            <a:r>
              <a:rPr lang="fr-FR" dirty="0">
                <a:latin typeface="Times New Roman" panose="02020603050405020304" pitchFamily="18" charset="0"/>
                <a:cs typeface="Times New Roman" panose="02020603050405020304" pitchFamily="18" charset="0"/>
              </a:rPr>
              <a:t>L’or est un métal précieux dont l’utilisation dépasse notre planète. En effet, le précieux métal jaune à une grande </a:t>
            </a:r>
            <a:r>
              <a:rPr lang="fr-FR" b="1" dirty="0">
                <a:latin typeface="Times New Roman" panose="02020603050405020304" pitchFamily="18" charset="0"/>
                <a:cs typeface="Times New Roman" panose="02020603050405020304" pitchFamily="18" charset="0"/>
              </a:rPr>
              <a:t>utilité dans le domaine de l’aérospatiale</a:t>
            </a:r>
            <a:r>
              <a:rPr lang="fr-FR" dirty="0">
                <a:latin typeface="Times New Roman" panose="02020603050405020304" pitchFamily="18" charset="0"/>
                <a:cs typeface="Times New Roman" panose="02020603050405020304" pitchFamily="18" charset="0"/>
              </a:rPr>
              <a:t>. Construire un véhicule spatial qui coûte des milliards exige évidemment d’utiliser des matériaux les plus fiables. D’autant plus qu’une fois lancé, la possibilité de lubrification, d’entretien et de réparation est absolument nulle. C’est pourquoi la NASA </a:t>
            </a:r>
            <a:r>
              <a:rPr lang="fr-FR" b="1" dirty="0">
                <a:latin typeface="Times New Roman" panose="02020603050405020304" pitchFamily="18" charset="0"/>
                <a:cs typeface="Times New Roman" panose="02020603050405020304" pitchFamily="18" charset="0"/>
              </a:rPr>
              <a:t>utilise l’or dans l’espace</a:t>
            </a:r>
            <a:r>
              <a:rPr lang="fr-FR" dirty="0">
                <a:latin typeface="Times New Roman" panose="02020603050405020304" pitchFamily="18" charset="0"/>
                <a:cs typeface="Times New Roman" panose="02020603050405020304" pitchFamily="18" charset="0"/>
              </a:rPr>
              <a:t> de centaines de </a:t>
            </a:r>
            <a:r>
              <a:rPr lang="fr-FR" dirty="0" smtClean="0">
                <a:latin typeface="Times New Roman" panose="02020603050405020304" pitchFamily="18" charset="0"/>
                <a:cs typeface="Times New Roman" panose="02020603050405020304" pitchFamily="18" charset="0"/>
              </a:rPr>
              <a:t>façons.</a:t>
            </a:r>
          </a:p>
          <a:p>
            <a:pPr marL="0" indent="0">
              <a:buNone/>
            </a:pPr>
            <a:r>
              <a:rPr lang="fr-FR" dirty="0"/>
              <a:t>L’argent est un métal précieux, devenu un métal industriel beaucoup plus que l’or, dont les trois quarts sont voués à la bijouterie-joaillerie. Les applications industrielles tiennent soit à une propriété très spécifique comme la photosensibilité des sels d’argent utilisés en photographie, soit à plusieurs propriétés conjointes, dont en premier lieu son excellente conductivité électrique. Les industries concernées par ces usages sont les suivantes :</a:t>
            </a:r>
            <a:endParaRPr lang="en-US" dirty="0"/>
          </a:p>
          <a:p>
            <a:pPr marL="0" lvl="0" indent="0">
              <a:buNone/>
            </a:pPr>
            <a:r>
              <a:rPr lang="fr-FR" b="1" dirty="0"/>
              <a:t>L’industrie chimique </a:t>
            </a:r>
            <a:r>
              <a:rPr lang="fr-FR" dirty="0"/>
              <a:t>: l’argent résiste bien à l’action des bases et des sels alcalins et il joue un rôle de catalyseur dans un certain nombre de réactions (combustion du monoxyde de carbone, fabrication de l’acide acétique et des phénols). Le cyanure d’argent est le sel utilisé pour les dépôts électrolytiques et le nitrate pour la fabrication d’encres indélébiles et de teintures ;</a:t>
            </a:r>
            <a:endParaRPr lang="en-US" dirty="0"/>
          </a:p>
          <a:p>
            <a:pPr marL="0" indent="0">
              <a:buNone/>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065276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40972" y="323664"/>
            <a:ext cx="9976258" cy="577673"/>
          </a:xfrm>
        </p:spPr>
        <p:txBody>
          <a:bodyPr>
            <a:normAutofit/>
          </a:bodyPr>
          <a:lstStyle/>
          <a:p>
            <a:r>
              <a:rPr lang="fr-FR" sz="1800" b="1" dirty="0">
                <a:latin typeface="Times New Roman" panose="02020603050405020304" pitchFamily="18" charset="0"/>
                <a:cs typeface="Times New Roman" panose="02020603050405020304" pitchFamily="18" charset="0"/>
              </a:rPr>
              <a:t>IV-4- DOMAINE D’EMPLOI DE L’OR ET D’ARGENT(suite)</a:t>
            </a:r>
            <a:endParaRPr lang="en-US" sz="1800" dirty="0"/>
          </a:p>
        </p:txBody>
      </p:sp>
      <p:sp>
        <p:nvSpPr>
          <p:cNvPr id="3" name="Espace réservé du contenu 2"/>
          <p:cNvSpPr>
            <a:spLocks noGrp="1"/>
          </p:cNvSpPr>
          <p:nvPr>
            <p:ph idx="1"/>
          </p:nvPr>
        </p:nvSpPr>
        <p:spPr>
          <a:xfrm>
            <a:off x="679270" y="1071155"/>
            <a:ext cx="10818812" cy="5786845"/>
          </a:xfrm>
        </p:spPr>
        <p:txBody>
          <a:bodyPr>
            <a:normAutofit/>
          </a:bodyPr>
          <a:lstStyle/>
          <a:p>
            <a:pPr lvl="0"/>
            <a:r>
              <a:rPr lang="fr-FR" dirty="0">
                <a:latin typeface="Times New Roman" panose="02020603050405020304" pitchFamily="18" charset="0"/>
                <a:cs typeface="Times New Roman" panose="02020603050405020304" pitchFamily="18" charset="0"/>
              </a:rPr>
              <a:t>L’industrie photographique : la photographie classique selon le procédé argentique utilise des halogénures d’argent (gélatino-bromure et gélatino-chlorure d’argent), qui sont à l’origine de la photographie traditionnelle en noir et blanc ;</a:t>
            </a:r>
            <a:endParaRPr lang="en-US" dirty="0">
              <a:latin typeface="Times New Roman" panose="02020603050405020304" pitchFamily="18" charset="0"/>
              <a:cs typeface="Times New Roman" panose="02020603050405020304" pitchFamily="18" charset="0"/>
            </a:endParaRPr>
          </a:p>
          <a:p>
            <a:pPr lvl="0"/>
            <a:r>
              <a:rPr lang="fr-FR" dirty="0">
                <a:latin typeface="Times New Roman" panose="02020603050405020304" pitchFamily="18" charset="0"/>
                <a:cs typeface="Times New Roman" panose="02020603050405020304" pitchFamily="18" charset="0"/>
              </a:rPr>
              <a:t>L’industrie électrique et électronique où l’argent assure de multiples fonctions (conduction, connexion, contact, relais, piles et batteries) ;</a:t>
            </a:r>
            <a:endParaRPr lang="en-US" dirty="0">
              <a:latin typeface="Times New Roman" panose="02020603050405020304" pitchFamily="18" charset="0"/>
              <a:cs typeface="Times New Roman" panose="02020603050405020304" pitchFamily="18" charset="0"/>
            </a:endParaRPr>
          </a:p>
          <a:p>
            <a:pPr lvl="0"/>
            <a:r>
              <a:rPr lang="fr-FR" dirty="0">
                <a:latin typeface="Times New Roman" panose="02020603050405020304" pitchFamily="18" charset="0"/>
                <a:cs typeface="Times New Roman" panose="02020603050405020304" pitchFamily="18" charset="0"/>
              </a:rPr>
              <a:t>L’industrie alimentaire avec la fabrication de certaines boissons ;</a:t>
            </a:r>
            <a:endParaRPr lang="en-US" dirty="0">
              <a:latin typeface="Times New Roman" panose="02020603050405020304" pitchFamily="18" charset="0"/>
              <a:cs typeface="Times New Roman" panose="02020603050405020304" pitchFamily="18" charset="0"/>
            </a:endParaRPr>
          </a:p>
          <a:p>
            <a:pPr lvl="0"/>
            <a:r>
              <a:rPr lang="fr-FR" dirty="0">
                <a:latin typeface="Times New Roman" panose="02020603050405020304" pitchFamily="18" charset="0"/>
                <a:cs typeface="Times New Roman" panose="02020603050405020304" pitchFamily="18" charset="0"/>
              </a:rPr>
              <a:t>L’industrie optique avec la fabrication de miroirs, soit par évaporation thermique, soit par argenture chimique à partir du nitrate ;</a:t>
            </a:r>
            <a:endParaRPr lang="en-US" dirty="0">
              <a:latin typeface="Times New Roman" panose="02020603050405020304" pitchFamily="18" charset="0"/>
              <a:cs typeface="Times New Roman" panose="02020603050405020304" pitchFamily="18" charset="0"/>
            </a:endParaRPr>
          </a:p>
          <a:p>
            <a:pPr lvl="0"/>
            <a:r>
              <a:rPr lang="fr-FR" dirty="0">
                <a:latin typeface="Times New Roman" panose="02020603050405020304" pitchFamily="18" charset="0"/>
                <a:cs typeface="Times New Roman" panose="02020603050405020304" pitchFamily="18" charset="0"/>
              </a:rPr>
              <a:t>Les industries médicales et pharmaceutiques, car l’argent colloïdal a un pouvoir bactéricide. Les principales applications sont les solutions ophtalmologiques et les crayons de nitrate d’argent. L’argent est aussi utilisé en chirurgie (plaques et sutures) et dans l’industrie dentaire (amalgames d’argent) ;</a:t>
            </a:r>
            <a:endParaRPr lang="en-US" dirty="0">
              <a:latin typeface="Times New Roman" panose="02020603050405020304" pitchFamily="18" charset="0"/>
              <a:cs typeface="Times New Roman" panose="02020603050405020304" pitchFamily="18" charset="0"/>
            </a:endParaRPr>
          </a:p>
          <a:p>
            <a:pPr lvl="0"/>
            <a:r>
              <a:rPr lang="fr-FR" dirty="0">
                <a:latin typeface="Times New Roman" panose="02020603050405020304" pitchFamily="18" charset="0"/>
                <a:cs typeface="Times New Roman" panose="02020603050405020304" pitchFamily="18" charset="0"/>
              </a:rPr>
              <a:t>Les industries électriques, électronique et l’aérospatiale utilisent des alliages d’argent. En effet, l’addition d’un autre métal remédie deux défauts principaux de l’argent : le manque de dureté et la réactivité vis-à-vis du soufre et des sulfures. Les alliages Ag-Cu, titrant 7 à 10 % Cu, sont utilisés dans l’industrie électrique.</a:t>
            </a:r>
            <a:endParaRPr lang="en-US" dirty="0">
              <a:latin typeface="Times New Roman" panose="02020603050405020304" pitchFamily="18" charset="0"/>
              <a:cs typeface="Times New Roman" panose="02020603050405020304" pitchFamily="18" charset="0"/>
            </a:endParaRPr>
          </a:p>
          <a:p>
            <a:r>
              <a:rPr lang="fr-FR" dirty="0"/>
              <a:t> </a:t>
            </a:r>
            <a:endParaRPr lang="en-US" dirty="0"/>
          </a:p>
          <a:p>
            <a:r>
              <a:rPr lang="fr-FR" dirty="0"/>
              <a:t> </a:t>
            </a:r>
            <a:endParaRPr lang="en-US" dirty="0"/>
          </a:p>
          <a:p>
            <a:pPr marL="0" indent="0">
              <a:buNone/>
            </a:pPr>
            <a:endParaRPr lang="en-US" dirty="0"/>
          </a:p>
        </p:txBody>
      </p:sp>
    </p:spTree>
    <p:extLst>
      <p:ext uri="{BB962C8B-B14F-4D97-AF65-F5344CB8AC3E}">
        <p14:creationId xmlns:p14="http://schemas.microsoft.com/office/powerpoint/2010/main" val="26283062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43393" y="624110"/>
            <a:ext cx="8911687" cy="603799"/>
          </a:xfrm>
        </p:spPr>
        <p:txBody>
          <a:bodyPr>
            <a:normAutofit fontScale="90000"/>
          </a:bodyPr>
          <a:lstStyle/>
          <a:p>
            <a:pPr algn="ctr"/>
            <a:r>
              <a:rPr lang="fr-FR" sz="2400" b="1" dirty="0">
                <a:latin typeface="Times New Roman" panose="02020603050405020304" pitchFamily="18" charset="0"/>
                <a:cs typeface="Times New Roman" panose="02020603050405020304" pitchFamily="18" charset="0"/>
              </a:rPr>
              <a:t>I-2-Minéraux et </a:t>
            </a:r>
            <a:r>
              <a:rPr lang="fr-FR" sz="2400" b="1" dirty="0" smtClean="0">
                <a:latin typeface="Times New Roman" panose="02020603050405020304" pitchFamily="18" charset="0"/>
                <a:cs typeface="Times New Roman" panose="02020603050405020304" pitchFamily="18" charset="0"/>
              </a:rPr>
              <a:t>Minerai </a:t>
            </a:r>
            <a:r>
              <a:rPr lang="fr-FR" sz="2400" b="1" dirty="0">
                <a:latin typeface="Times New Roman" panose="02020603050405020304" pitchFamily="18" charset="0"/>
                <a:cs typeface="Times New Roman" panose="02020603050405020304" pitchFamily="18" charset="0"/>
              </a:rPr>
              <a:t>de l’or </a:t>
            </a:r>
            <a:r>
              <a:rPr lang="fr-FR" sz="2400" dirty="0">
                <a:latin typeface="Times New Roman" panose="02020603050405020304" pitchFamily="18" charset="0"/>
                <a:cs typeface="Times New Roman" panose="02020603050405020304" pitchFamily="18" charset="0"/>
              </a:rPr>
              <a:t> </a:t>
            </a:r>
            <a:r>
              <a:rPr lang="en-US" dirty="0"/>
              <a:t/>
            </a:r>
            <a:br>
              <a:rPr lang="en-US" dirty="0"/>
            </a:br>
            <a:endParaRPr lang="en-US" dirty="0"/>
          </a:p>
        </p:txBody>
      </p:sp>
      <p:sp>
        <p:nvSpPr>
          <p:cNvPr id="3" name="Espace réservé du contenu 2"/>
          <p:cNvSpPr>
            <a:spLocks noGrp="1"/>
          </p:cNvSpPr>
          <p:nvPr>
            <p:ph idx="1"/>
          </p:nvPr>
        </p:nvSpPr>
        <p:spPr>
          <a:xfrm>
            <a:off x="509452" y="1227909"/>
            <a:ext cx="11342914" cy="5630091"/>
          </a:xfrm>
        </p:spPr>
        <p:txBody>
          <a:bodyPr>
            <a:normAutofit/>
          </a:bodyPr>
          <a:lstStyle/>
          <a:p>
            <a:pPr marL="0" indent="0">
              <a:lnSpc>
                <a:spcPct val="150000"/>
              </a:lnSpc>
              <a:buNone/>
            </a:pPr>
            <a:r>
              <a:rPr lang="fr-FR" dirty="0">
                <a:latin typeface="Times New Roman" panose="02020603050405020304" pitchFamily="18" charset="0"/>
                <a:cs typeface="Times New Roman" panose="02020603050405020304" pitchFamily="18" charset="0"/>
              </a:rPr>
              <a:t>Par suite de son inertie chimique, l’or se trouve dans le minerai presque exclusivement sous forme d’un métal natif. Les additions typiques dans l’or natif sont : </a:t>
            </a:r>
            <a:r>
              <a:rPr lang="fr-FR" b="1" dirty="0">
                <a:latin typeface="Times New Roman" panose="02020603050405020304" pitchFamily="18" charset="0"/>
                <a:cs typeface="Times New Roman" panose="02020603050405020304" pitchFamily="18" charset="0"/>
              </a:rPr>
              <a:t>Ag, Cu, Fe</a:t>
            </a:r>
            <a:r>
              <a:rPr lang="fr-FR" dirty="0">
                <a:latin typeface="Times New Roman" panose="02020603050405020304" pitchFamily="18" charset="0"/>
                <a:cs typeface="Times New Roman" panose="02020603050405020304" pitchFamily="18" charset="0"/>
              </a:rPr>
              <a:t> et d’autres éléments tels que : </a:t>
            </a:r>
            <a:r>
              <a:rPr lang="fr-FR" b="1" dirty="0">
                <a:latin typeface="Times New Roman" panose="02020603050405020304" pitchFamily="18" charset="0"/>
                <a:cs typeface="Times New Roman" panose="02020603050405020304" pitchFamily="18" charset="0"/>
              </a:rPr>
              <a:t>As, Bi, Te, Se</a:t>
            </a:r>
            <a:r>
              <a:rPr lang="fr-FR" dirty="0">
                <a:latin typeface="Times New Roman" panose="02020603050405020304" pitchFamily="18" charset="0"/>
                <a:cs typeface="Times New Roman" panose="02020603050405020304" pitchFamily="18" charset="0"/>
              </a:rPr>
              <a:t>, etc….    </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Les éléments cités sont assistés en petites quantité. La teneur en or dans les grains du métal natif est composé souvent de </a:t>
            </a:r>
            <a:r>
              <a:rPr lang="fr-FR" b="1" dirty="0">
                <a:latin typeface="Times New Roman" panose="02020603050405020304" pitchFamily="18" charset="0"/>
                <a:cs typeface="Times New Roman" panose="02020603050405020304" pitchFamily="18" charset="0"/>
              </a:rPr>
              <a:t>75 à 90%</a:t>
            </a:r>
            <a:r>
              <a:rPr lang="fr-FR" dirty="0">
                <a:latin typeface="Times New Roman" panose="02020603050405020304" pitchFamily="18" charset="0"/>
                <a:cs typeface="Times New Roman" panose="02020603050405020304" pitchFamily="18" charset="0"/>
              </a:rPr>
              <a:t> et celle d’autres éléments : </a:t>
            </a:r>
            <a:r>
              <a:rPr lang="fr-FR" b="1" dirty="0">
                <a:latin typeface="Times New Roman" panose="02020603050405020304" pitchFamily="18" charset="0"/>
                <a:cs typeface="Times New Roman" panose="02020603050405020304" pitchFamily="18" charset="0"/>
              </a:rPr>
              <a:t>Ag 1-10%(</a:t>
            </a:r>
            <a:r>
              <a:rPr lang="fr-FR" dirty="0">
                <a:latin typeface="Times New Roman" panose="02020603050405020304" pitchFamily="18" charset="0"/>
                <a:cs typeface="Times New Roman" panose="02020603050405020304" pitchFamily="18" charset="0"/>
              </a:rPr>
              <a:t>parfois jusqu’à 20 et même </a:t>
            </a:r>
            <a:r>
              <a:rPr lang="fr-FR" b="1" dirty="0">
                <a:latin typeface="Times New Roman" panose="02020603050405020304" pitchFamily="18" charset="0"/>
                <a:cs typeface="Times New Roman" panose="02020603050405020304" pitchFamily="18" charset="0"/>
              </a:rPr>
              <a:t>40%) ; Fe </a:t>
            </a:r>
            <a:r>
              <a:rPr lang="fr-FR" dirty="0">
                <a:latin typeface="Times New Roman" panose="02020603050405020304" pitchFamily="18" charset="0"/>
                <a:cs typeface="Times New Roman" panose="02020603050405020304" pitchFamily="18" charset="0"/>
              </a:rPr>
              <a:t>et </a:t>
            </a:r>
            <a:r>
              <a:rPr lang="fr-FR" b="1" dirty="0">
                <a:latin typeface="Times New Roman" panose="02020603050405020304" pitchFamily="18" charset="0"/>
                <a:cs typeface="Times New Roman" panose="02020603050405020304" pitchFamily="18" charset="0"/>
              </a:rPr>
              <a:t>Cu </a:t>
            </a:r>
            <a:r>
              <a:rPr lang="fr-FR" dirty="0">
                <a:latin typeface="Times New Roman" panose="02020603050405020304" pitchFamily="18" charset="0"/>
                <a:cs typeface="Times New Roman" panose="02020603050405020304" pitchFamily="18" charset="0"/>
              </a:rPr>
              <a:t>jusqu’</a:t>
            </a:r>
            <a:r>
              <a:rPr lang="fr-FR" b="1" dirty="0">
                <a:latin typeface="Times New Roman" panose="02020603050405020304" pitchFamily="18" charset="0"/>
                <a:cs typeface="Times New Roman" panose="02020603050405020304" pitchFamily="18" charset="0"/>
              </a:rPr>
              <a:t>à 1% etc….</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Dans les minerais de cuivre on rencontre parfois l’or rouge(cuivreux), dans les minerais cuvro-nickélifères : l’or blanc contenant soit le palladium(Pd), platine(¨Pt) ou le rhodium(Rh) etc…</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Parmi les minéraux étant des combinaisons chimiques, les tellelures de l’or sont : Calaverite (</a:t>
            </a:r>
            <a:r>
              <a:rPr lang="fr-FR" b="1" dirty="0">
                <a:latin typeface="Times New Roman" panose="02020603050405020304" pitchFamily="18" charset="0"/>
                <a:cs typeface="Times New Roman" panose="02020603050405020304" pitchFamily="18" charset="0"/>
              </a:rPr>
              <a:t>AuTe</a:t>
            </a:r>
            <a:r>
              <a:rPr lang="fr-FR" b="1" baseline="-25000" dirty="0">
                <a:latin typeface="Times New Roman" panose="02020603050405020304" pitchFamily="18" charset="0"/>
                <a:cs typeface="Times New Roman" panose="02020603050405020304" pitchFamily="18" charset="0"/>
              </a:rPr>
              <a:t>2</a:t>
            </a:r>
            <a:r>
              <a:rPr lang="fr-FR" dirty="0">
                <a:latin typeface="Times New Roman" panose="02020603050405020304" pitchFamily="18" charset="0"/>
                <a:cs typeface="Times New Roman" panose="02020603050405020304" pitchFamily="18" charset="0"/>
              </a:rPr>
              <a:t>) ; crennerite (</a:t>
            </a:r>
            <a:r>
              <a:rPr lang="fr-FR" b="1" dirty="0">
                <a:latin typeface="Times New Roman" panose="02020603050405020304" pitchFamily="18" charset="0"/>
                <a:cs typeface="Times New Roman" panose="02020603050405020304" pitchFamily="18" charset="0"/>
              </a:rPr>
              <a:t>AuAgTe</a:t>
            </a:r>
            <a:r>
              <a:rPr lang="fr-FR" b="1" baseline="-25000" dirty="0">
                <a:latin typeface="Times New Roman" panose="02020603050405020304" pitchFamily="18" charset="0"/>
                <a:cs typeface="Times New Roman" panose="02020603050405020304" pitchFamily="18" charset="0"/>
              </a:rPr>
              <a:t>2</a:t>
            </a:r>
            <a:r>
              <a:rPr lang="fr-FR" dirty="0">
                <a:latin typeface="Times New Roman" panose="02020603050405020304" pitchFamily="18" charset="0"/>
                <a:cs typeface="Times New Roman" panose="02020603050405020304" pitchFamily="18" charset="0"/>
              </a:rPr>
              <a:t>) ; sylvanite (</a:t>
            </a:r>
            <a:r>
              <a:rPr lang="fr-FR" b="1" dirty="0">
                <a:latin typeface="Times New Roman" panose="02020603050405020304" pitchFamily="18" charset="0"/>
                <a:cs typeface="Times New Roman" panose="02020603050405020304" pitchFamily="18" charset="0"/>
              </a:rPr>
              <a:t>AuAgTe</a:t>
            </a:r>
            <a:r>
              <a:rPr lang="fr-FR" b="1" baseline="-25000" dirty="0">
                <a:latin typeface="Times New Roman" panose="02020603050405020304" pitchFamily="18" charset="0"/>
                <a:cs typeface="Times New Roman" panose="02020603050405020304" pitchFamily="18" charset="0"/>
              </a:rPr>
              <a:t>4</a:t>
            </a:r>
            <a:r>
              <a:rPr lang="fr-FR" dirty="0">
                <a:latin typeface="Times New Roman" panose="02020603050405020304" pitchFamily="18" charset="0"/>
                <a:cs typeface="Times New Roman" panose="02020603050405020304" pitchFamily="18" charset="0"/>
              </a:rPr>
              <a:t>) ; Petzite (</a:t>
            </a:r>
            <a:r>
              <a:rPr lang="fr-FR" b="1" dirty="0">
                <a:latin typeface="Times New Roman" panose="02020603050405020304" pitchFamily="18" charset="0"/>
                <a:cs typeface="Times New Roman" panose="02020603050405020304" pitchFamily="18" charset="0"/>
              </a:rPr>
              <a:t>Ag</a:t>
            </a:r>
            <a:r>
              <a:rPr lang="fr-FR" b="1" baseline="-25000" dirty="0">
                <a:latin typeface="Times New Roman" panose="02020603050405020304" pitchFamily="18" charset="0"/>
                <a:cs typeface="Times New Roman" panose="02020603050405020304" pitchFamily="18" charset="0"/>
              </a:rPr>
              <a:t>3</a:t>
            </a:r>
            <a:r>
              <a:rPr lang="fr-FR" b="1" dirty="0">
                <a:latin typeface="Times New Roman" panose="02020603050405020304" pitchFamily="18" charset="0"/>
                <a:cs typeface="Times New Roman" panose="02020603050405020304" pitchFamily="18" charset="0"/>
              </a:rPr>
              <a:t>AuTe</a:t>
            </a:r>
            <a:r>
              <a:rPr lang="fr-FR" b="1" baseline="-25000" dirty="0">
                <a:latin typeface="Times New Roman" panose="02020603050405020304" pitchFamily="18" charset="0"/>
                <a:cs typeface="Times New Roman" panose="02020603050405020304" pitchFamily="18" charset="0"/>
              </a:rPr>
              <a:t>2</a:t>
            </a:r>
            <a:r>
              <a:rPr lang="fr-FR" dirty="0">
                <a:latin typeface="Times New Roman" panose="02020603050405020304" pitchFamily="18" charset="0"/>
                <a:cs typeface="Times New Roman" panose="02020603050405020304" pitchFamily="18" charset="0"/>
              </a:rPr>
              <a:t>) et aurostibite </a:t>
            </a:r>
            <a:r>
              <a:rPr lang="fr-FR" dirty="0" smtClean="0">
                <a:latin typeface="Times New Roman" panose="02020603050405020304" pitchFamily="18" charset="0"/>
                <a:cs typeface="Times New Roman" panose="02020603050405020304" pitchFamily="18" charset="0"/>
              </a:rPr>
              <a:t>( </a:t>
            </a:r>
            <a:r>
              <a:rPr lang="fr-FR" b="1" dirty="0">
                <a:latin typeface="Times New Roman" panose="02020603050405020304" pitchFamily="18" charset="0"/>
                <a:cs typeface="Times New Roman" panose="02020603050405020304" pitchFamily="18" charset="0"/>
              </a:rPr>
              <a:t>AuSb</a:t>
            </a:r>
            <a:r>
              <a:rPr lang="fr-FR" b="1" baseline="-25000" dirty="0">
                <a:latin typeface="Times New Roman" panose="02020603050405020304" pitchFamily="18" charset="0"/>
                <a:cs typeface="Times New Roman" panose="02020603050405020304" pitchFamily="18" charset="0"/>
              </a:rPr>
              <a:t>2</a:t>
            </a:r>
            <a:r>
              <a:rPr lang="fr-FR"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0" indent="0">
              <a:lnSpc>
                <a:spcPct val="150000"/>
              </a:lnSpc>
              <a:buNone/>
            </a:pPr>
            <a:r>
              <a:rPr lang="fr-FR" dirty="0">
                <a:latin typeface="Times New Roman" panose="02020603050405020304" pitchFamily="18" charset="0"/>
                <a:cs typeface="Times New Roman" panose="02020603050405020304" pitchFamily="18" charset="0"/>
              </a:rPr>
              <a:t>Ce pendant toutes les formes minérales connues de l’or ('plus de 20), sont de l’or natif qui a une importance industrielle.</a:t>
            </a:r>
            <a:endParaRPr lang="en-US" dirty="0">
              <a:latin typeface="Times New Roman" panose="02020603050405020304" pitchFamily="18" charset="0"/>
              <a:cs typeface="Times New Roman" panose="02020603050405020304" pitchFamily="18" charset="0"/>
            </a:endParaRPr>
          </a:p>
          <a:p>
            <a:pPr marL="0" indent="0">
              <a:lnSpc>
                <a:spcPct val="150000"/>
              </a:lnSpc>
              <a:buNone/>
            </a:pPr>
            <a:endParaRPr lang="en-US" dirty="0"/>
          </a:p>
        </p:txBody>
      </p:sp>
    </p:spTree>
    <p:extLst>
      <p:ext uri="{BB962C8B-B14F-4D97-AF65-F5344CB8AC3E}">
        <p14:creationId xmlns:p14="http://schemas.microsoft.com/office/powerpoint/2010/main" val="33534475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28993" y="624110"/>
            <a:ext cx="8911687" cy="629924"/>
          </a:xfrm>
        </p:spPr>
        <p:txBody>
          <a:bodyPr>
            <a:normAutofit fontScale="90000"/>
          </a:bodyPr>
          <a:lstStyle/>
          <a:p>
            <a:pPr algn="ctr"/>
            <a:r>
              <a:rPr lang="fr-FR" sz="3100" b="1" dirty="0" smtClean="0">
                <a:latin typeface="Times New Roman" panose="02020603050405020304" pitchFamily="18" charset="0"/>
                <a:cs typeface="Times New Roman" panose="02020603050405020304" pitchFamily="18" charset="0"/>
              </a:rPr>
              <a:t>Minerai </a:t>
            </a:r>
            <a:r>
              <a:rPr lang="fr-FR" sz="3100" b="1" dirty="0">
                <a:latin typeface="Times New Roman" panose="02020603050405020304" pitchFamily="18" charset="0"/>
                <a:cs typeface="Times New Roman" panose="02020603050405020304" pitchFamily="18" charset="0"/>
              </a:rPr>
              <a:t>de l’or</a:t>
            </a:r>
            <a:r>
              <a:rPr lang="en-US" dirty="0"/>
              <a:t/>
            </a:r>
            <a:br>
              <a:rPr lang="en-US" dirty="0"/>
            </a:br>
            <a:endParaRPr lang="en-US" dirty="0"/>
          </a:p>
        </p:txBody>
      </p:sp>
      <p:sp>
        <p:nvSpPr>
          <p:cNvPr id="3" name="Espace réservé du contenu 2"/>
          <p:cNvSpPr>
            <a:spLocks noGrp="1"/>
          </p:cNvSpPr>
          <p:nvPr>
            <p:ph idx="1"/>
          </p:nvPr>
        </p:nvSpPr>
        <p:spPr>
          <a:xfrm>
            <a:off x="783771" y="1254033"/>
            <a:ext cx="10254292" cy="5290457"/>
          </a:xfrm>
        </p:spPr>
        <p:txBody>
          <a:bodyPr>
            <a:normAutofit fontScale="92500"/>
          </a:bodyPr>
          <a:lstStyle/>
          <a:p>
            <a:pPr marL="0" indent="0">
              <a:lnSpc>
                <a:spcPct val="160000"/>
              </a:lnSpc>
              <a:buNone/>
            </a:pPr>
            <a:r>
              <a:rPr lang="fr-FR" dirty="0">
                <a:latin typeface="Times New Roman" panose="02020603050405020304" pitchFamily="18" charset="0"/>
                <a:cs typeface="Times New Roman" panose="02020603050405020304" pitchFamily="18" charset="0"/>
              </a:rPr>
              <a:t>L’or est un élément rare, son Clarke (nombre exprimant la teneur moyenne en élément chimique dans la croûte terrestre en % et nommer à l’honneur du géochimiste américain Clarke ; on les utilise pour interpréter les données obtenues lors des recherches géochimiques des minéraux) est égal à 4,3.10</a:t>
            </a:r>
            <a:r>
              <a:rPr lang="fr-FR" baseline="30000" dirty="0">
                <a:latin typeface="Times New Roman" panose="02020603050405020304" pitchFamily="18" charset="0"/>
                <a:cs typeface="Times New Roman" panose="02020603050405020304" pitchFamily="18" charset="0"/>
              </a:rPr>
              <a:t>-7</a:t>
            </a:r>
            <a:r>
              <a:rPr lang="fr-FR" dirty="0">
                <a:latin typeface="Times New Roman" panose="02020603050405020304" pitchFamily="18" charset="0"/>
                <a:cs typeface="Times New Roman" panose="02020603050405020304" pitchFamily="18" charset="0"/>
              </a:rPr>
              <a:t>%(5.10</a:t>
            </a:r>
            <a:r>
              <a:rPr lang="fr-FR" baseline="30000" dirty="0">
                <a:latin typeface="Times New Roman" panose="02020603050405020304" pitchFamily="18" charset="0"/>
                <a:cs typeface="Times New Roman" panose="02020603050405020304" pitchFamily="18" charset="0"/>
              </a:rPr>
              <a:t>-7</a:t>
            </a:r>
            <a:r>
              <a:rPr lang="fr-FR" dirty="0">
                <a:latin typeface="Times New Roman" panose="02020603050405020304" pitchFamily="18" charset="0"/>
                <a:cs typeface="Times New Roman" panose="02020603050405020304" pitchFamily="18" charset="0"/>
              </a:rPr>
              <a:t>) %, dont environ 20 fois inférieur que celui de l’argent (200 fois inférieur que le Clarke du mercure).</a:t>
            </a:r>
            <a:endParaRPr lang="en-US" dirty="0">
              <a:latin typeface="Times New Roman" panose="02020603050405020304" pitchFamily="18" charset="0"/>
              <a:cs typeface="Times New Roman" panose="02020603050405020304" pitchFamily="18" charset="0"/>
            </a:endParaRPr>
          </a:p>
          <a:p>
            <a:pPr marL="0" indent="0">
              <a:lnSpc>
                <a:spcPct val="160000"/>
              </a:lnSpc>
              <a:buNone/>
            </a:pPr>
            <a:r>
              <a:rPr lang="fr-FR" dirty="0">
                <a:latin typeface="Times New Roman" panose="02020603050405020304" pitchFamily="18" charset="0"/>
                <a:cs typeface="Times New Roman" panose="02020603050405020304" pitchFamily="18" charset="0"/>
              </a:rPr>
              <a:t>Les gisements de l’or sont distingués en roche primaire ou d’origine c’est-à-dire après sa formation elle n’a pas subi d’altération ni transport donc reste toujours lié à la roche mère et alluvial ou placer. En dépendance de la composition et des conditions de formations, les gisements de l’or sont distingués :</a:t>
            </a:r>
            <a:endParaRPr lang="en-US" dirty="0">
              <a:latin typeface="Times New Roman" panose="02020603050405020304" pitchFamily="18" charset="0"/>
              <a:cs typeface="Times New Roman" panose="02020603050405020304" pitchFamily="18" charset="0"/>
            </a:endParaRPr>
          </a:p>
          <a:p>
            <a:pPr lvl="0">
              <a:lnSpc>
                <a:spcPct val="160000"/>
              </a:lnSpc>
            </a:pPr>
            <a:r>
              <a:rPr lang="fr-FR" dirty="0">
                <a:latin typeface="Times New Roman" panose="02020603050405020304" pitchFamily="18" charset="0"/>
                <a:cs typeface="Times New Roman" panose="02020603050405020304" pitchFamily="18" charset="0"/>
              </a:rPr>
              <a:t>Auro quartzitique, où l’or est associé au quartz</a:t>
            </a:r>
            <a:endParaRPr lang="en-US" dirty="0">
              <a:latin typeface="Times New Roman" panose="02020603050405020304" pitchFamily="18" charset="0"/>
              <a:cs typeface="Times New Roman" panose="02020603050405020304" pitchFamily="18" charset="0"/>
            </a:endParaRPr>
          </a:p>
          <a:p>
            <a:pPr lvl="0">
              <a:lnSpc>
                <a:spcPct val="160000"/>
              </a:lnSpc>
            </a:pPr>
            <a:r>
              <a:rPr lang="fr-FR" dirty="0">
                <a:latin typeface="Times New Roman" panose="02020603050405020304" pitchFamily="18" charset="0"/>
                <a:cs typeface="Times New Roman" panose="02020603050405020304" pitchFamily="18" charset="0"/>
              </a:rPr>
              <a:t>Auro quartz sulfurique, où l’or est associé au quartz ainsi que le sulfure.</a:t>
            </a:r>
            <a:endParaRPr lang="en-US" dirty="0">
              <a:latin typeface="Times New Roman" panose="02020603050405020304" pitchFamily="18" charset="0"/>
              <a:cs typeface="Times New Roman" panose="02020603050405020304" pitchFamily="18" charset="0"/>
            </a:endParaRPr>
          </a:p>
          <a:p>
            <a:pPr lvl="0">
              <a:lnSpc>
                <a:spcPct val="160000"/>
              </a:lnSpc>
            </a:pPr>
            <a:r>
              <a:rPr lang="fr-FR" dirty="0">
                <a:latin typeface="Times New Roman" panose="02020603050405020304" pitchFamily="18" charset="0"/>
                <a:cs typeface="Times New Roman" panose="02020603050405020304" pitchFamily="18" charset="0"/>
              </a:rPr>
              <a:t>Une association de l’or de préférence avec des sulfures</a:t>
            </a:r>
            <a:endParaRPr lang="en-US" dirty="0">
              <a:latin typeface="Times New Roman" panose="02020603050405020304" pitchFamily="18" charset="0"/>
              <a:cs typeface="Times New Roman" panose="02020603050405020304" pitchFamily="18" charset="0"/>
            </a:endParaRPr>
          </a:p>
          <a:p>
            <a:pPr lvl="0">
              <a:lnSpc>
                <a:spcPct val="160000"/>
              </a:lnSpc>
            </a:pPr>
            <a:r>
              <a:rPr lang="fr-FR" dirty="0">
                <a:latin typeface="Times New Roman" panose="02020603050405020304" pitchFamily="18" charset="0"/>
                <a:cs typeface="Times New Roman" panose="02020603050405020304" pitchFamily="18" charset="0"/>
              </a:rPr>
              <a:t>On rencontre ainsi de l’or dans les gisements sulfuriques étant souvent des minerais des métaux non-ferreux</a:t>
            </a:r>
            <a:endParaRPr lang="en-US" dirty="0">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7582175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16183" y="624110"/>
            <a:ext cx="3984171" cy="642987"/>
          </a:xfrm>
        </p:spPr>
        <p:txBody>
          <a:bodyPr>
            <a:normAutofit/>
          </a:bodyPr>
          <a:lstStyle/>
          <a:p>
            <a:pPr algn="ctr"/>
            <a:r>
              <a:rPr lang="fr-FR" sz="2800" b="1" dirty="0" smtClean="0">
                <a:latin typeface="Times New Roman" panose="02020603050405020304" pitchFamily="18" charset="0"/>
                <a:cs typeface="Times New Roman" panose="02020603050405020304" pitchFamily="18" charset="0"/>
              </a:rPr>
              <a:t>Minerai </a:t>
            </a:r>
            <a:r>
              <a:rPr lang="fr-FR" sz="2800" b="1" dirty="0">
                <a:latin typeface="Times New Roman" panose="02020603050405020304" pitchFamily="18" charset="0"/>
                <a:cs typeface="Times New Roman" panose="02020603050405020304" pitchFamily="18" charset="0"/>
              </a:rPr>
              <a:t>de </a:t>
            </a:r>
            <a:r>
              <a:rPr lang="fr-FR" sz="2800" b="1" dirty="0" smtClean="0">
                <a:latin typeface="Times New Roman" panose="02020603050405020304" pitchFamily="18" charset="0"/>
                <a:cs typeface="Times New Roman" panose="02020603050405020304" pitchFamily="18" charset="0"/>
              </a:rPr>
              <a:t>l’or(suite)</a:t>
            </a:r>
            <a:endParaRPr lang="en-US" sz="2800" dirty="0"/>
          </a:p>
        </p:txBody>
      </p:sp>
      <p:sp>
        <p:nvSpPr>
          <p:cNvPr id="3" name="Espace réservé du contenu 2"/>
          <p:cNvSpPr>
            <a:spLocks noGrp="1"/>
          </p:cNvSpPr>
          <p:nvPr>
            <p:ph idx="1"/>
          </p:nvPr>
        </p:nvSpPr>
        <p:spPr>
          <a:xfrm>
            <a:off x="352697" y="1267096"/>
            <a:ext cx="11151915" cy="5590903"/>
          </a:xfrm>
        </p:spPr>
        <p:txBody>
          <a:bodyPr>
            <a:normAutofit/>
          </a:bodyPr>
          <a:lstStyle/>
          <a:p>
            <a:pPr marL="0" indent="0">
              <a:lnSpc>
                <a:spcPct val="150000"/>
              </a:lnSpc>
              <a:buNone/>
            </a:pPr>
            <a:r>
              <a:rPr lang="fr-FR" sz="2000" dirty="0">
                <a:latin typeface="Times New Roman" panose="02020603050405020304" pitchFamily="18" charset="0"/>
                <a:cs typeface="Times New Roman" panose="02020603050405020304" pitchFamily="18" charset="0"/>
              </a:rPr>
              <a:t>Après la formation du gisement d’origine, quelque partie du gite situé dans la zone superficielle de la croûte terrestre ou bien sortant la surface diurne ce sont soumise à la destruction sous l’action du changement de la température, des eaux superficielles et souterraines, du vent etc….</a:t>
            </a:r>
            <a:endParaRPr lang="en-US" sz="2000" dirty="0">
              <a:latin typeface="Times New Roman" panose="02020603050405020304" pitchFamily="18" charset="0"/>
              <a:cs typeface="Times New Roman" panose="02020603050405020304" pitchFamily="18" charset="0"/>
            </a:endParaRPr>
          </a:p>
          <a:p>
            <a:pPr marL="0" indent="0">
              <a:lnSpc>
                <a:spcPct val="150000"/>
              </a:lnSpc>
              <a:buNone/>
            </a:pPr>
            <a:r>
              <a:rPr lang="fr-FR" sz="2000" dirty="0">
                <a:latin typeface="Times New Roman" panose="02020603050405020304" pitchFamily="18" charset="0"/>
                <a:cs typeface="Times New Roman" panose="02020603050405020304" pitchFamily="18" charset="0"/>
              </a:rPr>
              <a:t>Les débris de roche, les grains de quartz y compris les particules d’or se sont emporté par torrent d’eau dans les bas terrains du relief et de telle manière se sont formés les placers. </a:t>
            </a:r>
            <a:r>
              <a:rPr lang="fr-FR" sz="2000" dirty="0" smtClean="0">
                <a:latin typeface="Times New Roman" panose="02020603050405020304" pitchFamily="18" charset="0"/>
                <a:cs typeface="Times New Roman" panose="02020603050405020304" pitchFamily="18" charset="0"/>
              </a:rPr>
              <a:t>L </a:t>
            </a:r>
            <a:r>
              <a:rPr lang="fr-FR" sz="2000" dirty="0">
                <a:latin typeface="Times New Roman" panose="02020603050405020304" pitchFamily="18" charset="0"/>
                <a:cs typeface="Times New Roman" panose="02020603050405020304" pitchFamily="18" charset="0"/>
              </a:rPr>
              <a:t>’extraction de l’or des placers est plus simple et bon marché que des gisements d’origine.</a:t>
            </a:r>
            <a:endParaRPr lang="en-US" sz="2000" dirty="0">
              <a:latin typeface="Times New Roman" panose="02020603050405020304" pitchFamily="18" charset="0"/>
              <a:cs typeface="Times New Roman" panose="02020603050405020304" pitchFamily="18" charset="0"/>
            </a:endParaRPr>
          </a:p>
          <a:p>
            <a:pPr marL="0" indent="0">
              <a:lnSpc>
                <a:spcPct val="150000"/>
              </a:lnSpc>
              <a:buNone/>
            </a:pPr>
            <a:r>
              <a:rPr lang="fr-FR" sz="2000" dirty="0">
                <a:latin typeface="Times New Roman" panose="02020603050405020304" pitchFamily="18" charset="0"/>
                <a:cs typeface="Times New Roman" panose="02020603050405020304" pitchFamily="18" charset="0"/>
              </a:rPr>
              <a:t>En règle générale les placers ne gisent pas en grande profondeur. Cela permet de les élaborer à ciel-ouvert d’habitude dans les placers, les particules ou les </a:t>
            </a:r>
            <a:r>
              <a:rPr lang="fr-FR" sz="2000" b="1" dirty="0">
                <a:latin typeface="Times New Roman" panose="02020603050405020304" pitchFamily="18" charset="0"/>
                <a:cs typeface="Times New Roman" panose="02020603050405020304" pitchFamily="18" charset="0"/>
              </a:rPr>
              <a:t>paillettes </a:t>
            </a:r>
            <a:r>
              <a:rPr lang="fr-FR" sz="2000" dirty="0">
                <a:latin typeface="Times New Roman" panose="02020603050405020304" pitchFamily="18" charset="0"/>
                <a:cs typeface="Times New Roman" panose="02020603050405020304" pitchFamily="18" charset="0"/>
              </a:rPr>
              <a:t>se trouvent à l’état libre ainsi souvent il n’y a pas de besoin d’employer des opérations coûteuses de concassage, de broyage et permet d’extraire l’or par le lavage des débris de roche dit aussi sable.</a:t>
            </a:r>
            <a:endParaRPr lang="en-US" sz="2000" dirty="0">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333757892"/>
      </p:ext>
    </p:extLst>
  </p:cSld>
  <p:clrMapOvr>
    <a:masterClrMapping/>
  </p:clrMapOvr>
  <p:timing>
    <p:tnLst>
      <p:par>
        <p:cTn id="1" dur="indefinite" restart="never" nodeType="tmRoot"/>
      </p:par>
    </p:tnLst>
  </p:timing>
</p:sld>
</file>

<file path=ppt/theme/theme1.xml><?xml version="1.0" encoding="utf-8"?>
<a:theme xmlns:a="http://schemas.openxmlformats.org/drawingml/2006/main" name="Bri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2132</TotalTime>
  <Words>4136</Words>
  <Application>Microsoft Office PowerPoint</Application>
  <PresentationFormat>Grand écran</PresentationFormat>
  <Paragraphs>320</Paragraphs>
  <Slides>68</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68</vt:i4>
      </vt:variant>
    </vt:vector>
  </HeadingPairs>
  <TitlesOfParts>
    <vt:vector size="77" baseType="lpstr">
      <vt:lpstr>Arial</vt:lpstr>
      <vt:lpstr>Calibri</vt:lpstr>
      <vt:lpstr>Calisto MT</vt:lpstr>
      <vt:lpstr>Century Gothic</vt:lpstr>
      <vt:lpstr>Tahoma</vt:lpstr>
      <vt:lpstr>Times New Roman</vt:lpstr>
      <vt:lpstr>Wingdings</vt:lpstr>
      <vt:lpstr>Wingdings 3</vt:lpstr>
      <vt:lpstr>Brin</vt:lpstr>
      <vt:lpstr>COURS DE METALLURGIE DES METAUX PRECIEUX  ANNEE UNIVERSITAIRE 2022-2023</vt:lpstr>
      <vt:lpstr>PLAN DE PRESENTATION</vt:lpstr>
      <vt:lpstr>PLAN DE PRESENTATION</vt:lpstr>
      <vt:lpstr>ChapI : Généralités sur les métaux précieux</vt:lpstr>
      <vt:lpstr>I-1-Propriétés physico-chimiques de l’or  </vt:lpstr>
      <vt:lpstr>I-1-Propriétés physico-chimiques de l’or</vt:lpstr>
      <vt:lpstr>I-2-Minéraux et Minerai de l’or   </vt:lpstr>
      <vt:lpstr>Minerai de l’or </vt:lpstr>
      <vt:lpstr>Minerai de l’or(suite)</vt:lpstr>
      <vt:lpstr>Minerai de l’or (suite)</vt:lpstr>
      <vt:lpstr>Minerais de l’or (suite)</vt:lpstr>
      <vt:lpstr>Minerai de l’or (suite)</vt:lpstr>
      <vt:lpstr>Minerai de l’or (suite)</vt:lpstr>
      <vt:lpstr>Minerai de l’or (suite)</vt:lpstr>
      <vt:lpstr>Minerai de l’or (suite)</vt:lpstr>
      <vt:lpstr>Minerais de l’or (suite)</vt:lpstr>
      <vt:lpstr>I-3-Méthodes d’extraction de l’or </vt:lpstr>
      <vt:lpstr>I-3-Méthodes d’extraction de l’or (suite)</vt:lpstr>
      <vt:lpstr>I-3-Méthodes d’extraction de l’or (suite)</vt:lpstr>
      <vt:lpstr>I-3-Méthodes d’extraction de l’or (suite)</vt:lpstr>
      <vt:lpstr>I-3-Méthodes d’extraction de l’or (suite)</vt:lpstr>
      <vt:lpstr>PHOTOS DE QUELQUES EQUIPEMENTS GRAVIMETRIQUES </vt:lpstr>
      <vt:lpstr>Chapitre II : Amalgamation </vt:lpstr>
      <vt:lpstr>II-1-PRINCIPE DU PROCEDE </vt:lpstr>
      <vt:lpstr>Schéma du procédé de mouillage</vt:lpstr>
      <vt:lpstr>II-1-PRINCIPE DU PROCEDE(suite)</vt:lpstr>
      <vt:lpstr>II-1-PRINCIPE DU PROCEDE(suite)</vt:lpstr>
      <vt:lpstr>II-1-PRINCIPE DU PROCEDE(suite)</vt:lpstr>
      <vt:lpstr>II-1-PRINCIPE DU PROCEDE(suite)</vt:lpstr>
      <vt:lpstr>II-1-PRINCIPE DU PROCEDE(suite)</vt:lpstr>
      <vt:lpstr>Schéma de diffusion du mercure dans l’or</vt:lpstr>
      <vt:lpstr>PHOTOS DE DIFFUSION DU MERCURE DANS L’OR </vt:lpstr>
      <vt:lpstr>II-2-METHODES D’AMALGAMATION </vt:lpstr>
      <vt:lpstr>II-2-METHODES D’AMALGAMATION(suite)</vt:lpstr>
      <vt:lpstr>PHOTOS DES TONNEAUX D’AMALGAMATION </vt:lpstr>
      <vt:lpstr>II-2-METHODES D’AMALGAMATION(suite)</vt:lpstr>
      <vt:lpstr>II-2-METHODES D’AMALGAMATION(suite)</vt:lpstr>
      <vt:lpstr>II-2-METHODES D’AMALGAMATION(suite)</vt:lpstr>
      <vt:lpstr>II-3-Traitement de l’amalgame </vt:lpstr>
      <vt:lpstr>PHOTOS DES FOURS A CORNUE </vt:lpstr>
      <vt:lpstr>EMPLOI DE D’AMALGAMATION DANS LES SCHEMAS DE FABRIQUES DE RECUPERATION DE L’OR  </vt:lpstr>
      <vt:lpstr>EMPLOI DE D’AMALGAMATION DANS LES SCHEMAS DE FABRIQUES DE RECUPERATION DE L’OR</vt:lpstr>
      <vt:lpstr>Chapitre III : Cyanuration PRINCIPE DU PROCEDE DE CYANURATION </vt:lpstr>
      <vt:lpstr>  PRINCIPE DU PROCEDE DE CYANURATION(SUITE) </vt:lpstr>
      <vt:lpstr>II-1-Méthodes de Cyanuration</vt:lpstr>
      <vt:lpstr>II-1-Méthodes de Cyanuration(suite) </vt:lpstr>
      <vt:lpstr>b) Le procédé de lixiviation en tas(suite)  </vt:lpstr>
      <vt:lpstr>PHOTO DE LA CYANURATION EN TAS</vt:lpstr>
      <vt:lpstr>2/- Cyanuration par agitation ou lixiviation en cuve (CIP, CIL)    </vt:lpstr>
      <vt:lpstr>2/- Cyanuration par agitation ou lixiviation en cuve (CIP, CIL)</vt:lpstr>
      <vt:lpstr>Adsorption et désorptions</vt:lpstr>
      <vt:lpstr>CUVES DE LIXIVIATION ET ADSORPTIONS </vt:lpstr>
      <vt:lpstr>Electrolyse</vt:lpstr>
      <vt:lpstr>Electrolyse(suite)</vt:lpstr>
      <vt:lpstr>Electrolyse(suite)</vt:lpstr>
      <vt:lpstr>PHOTOS DES LINGOTS D’OR</vt:lpstr>
      <vt:lpstr>AFFINAGE DE L’OR </vt:lpstr>
      <vt:lpstr>SCHEMA SIMPLIFIE DU CIL </vt:lpstr>
      <vt:lpstr>Chapitre IV : Extraction de l’argent </vt:lpstr>
      <vt:lpstr>IV-1-Minéraux et Minerais de l’argent </vt:lpstr>
      <vt:lpstr>IV-1-Minéraux et Minerais de l’argent(suite)</vt:lpstr>
      <vt:lpstr>IV-2- Traitement de l’argent </vt:lpstr>
      <vt:lpstr>IV-2- Traitement de l’argent(suite)</vt:lpstr>
      <vt:lpstr>IV-2- Traitement de l’argent(suite)</vt:lpstr>
      <vt:lpstr>IV-4- DOMAINE D’EMPLOI DE L’OR ET D’ARGENT </vt:lpstr>
      <vt:lpstr>IV-4- DOMAINE D’EMPLOI DE L’OR ET D’ARGENT(suite)</vt:lpstr>
      <vt:lpstr>IV-4- DOMAINE D’EMPLOI DE L’OR ET D’ARGENT(suite)</vt:lpstr>
      <vt:lpstr>IV-4- DOMAINE D’EMPLOI DE L’OR ET D’ARGENT(suite)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COURS DE METALLURGIE DES METAUX PRECIEUX</dc:title>
  <dc:creator>HP</dc:creator>
  <cp:lastModifiedBy>HP</cp:lastModifiedBy>
  <cp:revision>97</cp:revision>
  <dcterms:created xsi:type="dcterms:W3CDTF">2022-10-17T16:44:23Z</dcterms:created>
  <dcterms:modified xsi:type="dcterms:W3CDTF">2022-12-22T17:33:06Z</dcterms:modified>
</cp:coreProperties>
</file>