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73" r:id="rId4"/>
    <p:sldId id="274" r:id="rId5"/>
    <p:sldId id="420" r:id="rId6"/>
    <p:sldId id="421" r:id="rId7"/>
    <p:sldId id="422" r:id="rId8"/>
    <p:sldId id="423" r:id="rId9"/>
    <p:sldId id="424" r:id="rId10"/>
    <p:sldId id="425" r:id="rId11"/>
    <p:sldId id="426" r:id="rId12"/>
    <p:sldId id="427" r:id="rId13"/>
    <p:sldId id="428" r:id="rId14"/>
    <p:sldId id="429" r:id="rId15"/>
    <p:sldId id="430" r:id="rId16"/>
    <p:sldId id="431" r:id="rId17"/>
    <p:sldId id="432" r:id="rId18"/>
    <p:sldId id="433" r:id="rId19"/>
    <p:sldId id="434" r:id="rId20"/>
    <p:sldId id="435" r:id="rId21"/>
    <p:sldId id="436" r:id="rId22"/>
    <p:sldId id="437" r:id="rId23"/>
    <p:sldId id="438" r:id="rId24"/>
    <p:sldId id="439" r:id="rId25"/>
    <p:sldId id="440" r:id="rId26"/>
    <p:sldId id="441" r:id="rId27"/>
    <p:sldId id="442" r:id="rId28"/>
    <p:sldId id="443" r:id="rId29"/>
    <p:sldId id="444" r:id="rId30"/>
    <p:sldId id="445" r:id="rId31"/>
    <p:sldId id="446" r:id="rId32"/>
    <p:sldId id="447" r:id="rId33"/>
    <p:sldId id="448" r:id="rId34"/>
    <p:sldId id="449" r:id="rId35"/>
    <p:sldId id="450" r:id="rId36"/>
    <p:sldId id="451" r:id="rId37"/>
    <p:sldId id="452" r:id="rId38"/>
    <p:sldId id="453" r:id="rId39"/>
    <p:sldId id="454" r:id="rId40"/>
    <p:sldId id="455" r:id="rId41"/>
    <p:sldId id="456" r:id="rId42"/>
    <p:sldId id="457" r:id="rId43"/>
    <p:sldId id="458" r:id="rId44"/>
    <p:sldId id="459" r:id="rId45"/>
    <p:sldId id="460" r:id="rId46"/>
    <p:sldId id="461" r:id="rId47"/>
    <p:sldId id="462" r:id="rId48"/>
    <p:sldId id="463" r:id="rId4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1242F494-B3A0-412B-A5E3-3FAF2EC73E8A}">
          <p14:sldIdLst>
            <p14:sldId id="257"/>
          </p14:sldIdLst>
        </p14:section>
        <p14:section name="chap1: presentation de word" id="{7E0F6F94-36BB-4D4C-BFD6-AD5C0DA3D48C}">
          <p14:sldIdLst>
            <p14:sldId id="259"/>
            <p14:sldId id="273"/>
            <p14:sldId id="274"/>
            <p14:sldId id="420"/>
            <p14:sldId id="421"/>
            <p14:sldId id="422"/>
            <p14:sldId id="423"/>
            <p14:sldId id="424"/>
            <p14:sldId id="425"/>
            <p14:sldId id="426"/>
            <p14:sldId id="427"/>
            <p14:sldId id="428"/>
            <p14:sldId id="429"/>
            <p14:sldId id="430"/>
            <p14:sldId id="431"/>
            <p14:sldId id="432"/>
            <p14:sldId id="433"/>
            <p14:sldId id="434"/>
            <p14:sldId id="435"/>
            <p14:sldId id="436"/>
            <p14:sldId id="437"/>
            <p14:sldId id="438"/>
            <p14:sldId id="439"/>
            <p14:sldId id="440"/>
            <p14:sldId id="441"/>
            <p14:sldId id="442"/>
            <p14:sldId id="443"/>
            <p14:sldId id="444"/>
            <p14:sldId id="445"/>
            <p14:sldId id="446"/>
            <p14:sldId id="447"/>
            <p14:sldId id="448"/>
            <p14:sldId id="449"/>
            <p14:sldId id="450"/>
            <p14:sldId id="451"/>
            <p14:sldId id="452"/>
            <p14:sldId id="453"/>
            <p14:sldId id="454"/>
            <p14:sldId id="455"/>
            <p14:sldId id="456"/>
            <p14:sldId id="457"/>
            <p14:sldId id="458"/>
            <p14:sldId id="459"/>
            <p14:sldId id="460"/>
            <p14:sldId id="461"/>
            <p14:sldId id="462"/>
            <p14:sldId id="463"/>
          </p14:sldIdLst>
        </p14:section>
        <p14:section name="chap2: Modification de base" id="{C839DA1A-E3B8-4BC2-ADD0-8B3B5C4DA666}">
          <p14:sldIdLst/>
        </p14:section>
        <p14:section name="Chap3: Mise en forme" id="{1C168F79-AD37-4904-9D32-B9CD2E7AB87A}">
          <p14:sldIdLst/>
        </p14:section>
        <p14:section name="Chapitre 4" id="{20B9E03C-2DE9-476E-825E-B7D83F52B60F}">
          <p14:sldIdLst/>
        </p14:section>
        <p14:section name="Chapitre 5: Gestion de l'Enchainement" id="{F016AF67-5774-4707-91BD-DC264586AEDB}">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62" autoAdjust="0"/>
    <p:restoredTop sz="81569" autoAdjust="0"/>
  </p:normalViewPr>
  <p:slideViewPr>
    <p:cSldViewPr snapToGrid="0">
      <p:cViewPr varScale="1">
        <p:scale>
          <a:sx n="81" d="100"/>
          <a:sy n="81" d="100"/>
        </p:scale>
        <p:origin x="216" y="9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35CA0047-F026-4FC7-8983-859978A64266}" type="datetimeFigureOut">
              <a:rPr lang="fr-FR" smtClean="0"/>
              <a:t>28/03/2022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7050263-1BE6-4E4D-B3F4-A3B1491C44B7}" type="slidenum">
              <a:rPr lang="fr-FR" smtClean="0"/>
              <a:t>‹N°›</a:t>
            </a:fld>
            <a:endParaRPr lang="fr-FR"/>
          </a:p>
        </p:txBody>
      </p:sp>
    </p:spTree>
    <p:extLst>
      <p:ext uri="{BB962C8B-B14F-4D97-AF65-F5344CB8AC3E}">
        <p14:creationId xmlns:p14="http://schemas.microsoft.com/office/powerpoint/2010/main" val="997653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5CA0047-F026-4FC7-8983-859978A64266}" type="datetimeFigureOut">
              <a:rPr lang="fr-FR" smtClean="0"/>
              <a:t>28/03/2022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7050263-1BE6-4E4D-B3F4-A3B1491C44B7}" type="slidenum">
              <a:rPr lang="fr-FR" smtClean="0"/>
              <a:t>‹N°›</a:t>
            </a:fld>
            <a:endParaRPr lang="fr-FR"/>
          </a:p>
        </p:txBody>
      </p:sp>
    </p:spTree>
    <p:extLst>
      <p:ext uri="{BB962C8B-B14F-4D97-AF65-F5344CB8AC3E}">
        <p14:creationId xmlns:p14="http://schemas.microsoft.com/office/powerpoint/2010/main" val="2899763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5CA0047-F026-4FC7-8983-859978A64266}" type="datetimeFigureOut">
              <a:rPr lang="fr-FR" smtClean="0"/>
              <a:t>28/03/2022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7050263-1BE6-4E4D-B3F4-A3B1491C44B7}" type="slidenum">
              <a:rPr lang="fr-FR" smtClean="0"/>
              <a:t>‹N°›</a:t>
            </a:fld>
            <a:endParaRPr lang="fr-FR"/>
          </a:p>
        </p:txBody>
      </p:sp>
    </p:spTree>
    <p:extLst>
      <p:ext uri="{BB962C8B-B14F-4D97-AF65-F5344CB8AC3E}">
        <p14:creationId xmlns:p14="http://schemas.microsoft.com/office/powerpoint/2010/main" val="376791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5CA0047-F026-4FC7-8983-859978A64266}" type="datetimeFigureOut">
              <a:rPr lang="fr-FR" smtClean="0"/>
              <a:t>28/03/2022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7050263-1BE6-4E4D-B3F4-A3B1491C44B7}" type="slidenum">
              <a:rPr lang="fr-FR" smtClean="0"/>
              <a:t>‹N°›</a:t>
            </a:fld>
            <a:endParaRPr lang="fr-FR"/>
          </a:p>
        </p:txBody>
      </p:sp>
    </p:spTree>
    <p:extLst>
      <p:ext uri="{BB962C8B-B14F-4D97-AF65-F5344CB8AC3E}">
        <p14:creationId xmlns:p14="http://schemas.microsoft.com/office/powerpoint/2010/main" val="528445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35CA0047-F026-4FC7-8983-859978A64266}" type="datetimeFigureOut">
              <a:rPr lang="fr-FR" smtClean="0"/>
              <a:t>28/03/2022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7050263-1BE6-4E4D-B3F4-A3B1491C44B7}" type="slidenum">
              <a:rPr lang="fr-FR" smtClean="0"/>
              <a:t>‹N°›</a:t>
            </a:fld>
            <a:endParaRPr lang="fr-FR"/>
          </a:p>
        </p:txBody>
      </p:sp>
    </p:spTree>
    <p:extLst>
      <p:ext uri="{BB962C8B-B14F-4D97-AF65-F5344CB8AC3E}">
        <p14:creationId xmlns:p14="http://schemas.microsoft.com/office/powerpoint/2010/main" val="2064230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5CA0047-F026-4FC7-8983-859978A64266}" type="datetimeFigureOut">
              <a:rPr lang="fr-FR" smtClean="0"/>
              <a:t>28/03/2022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7050263-1BE6-4E4D-B3F4-A3B1491C44B7}" type="slidenum">
              <a:rPr lang="fr-FR" smtClean="0"/>
              <a:t>‹N°›</a:t>
            </a:fld>
            <a:endParaRPr lang="fr-FR"/>
          </a:p>
        </p:txBody>
      </p:sp>
    </p:spTree>
    <p:extLst>
      <p:ext uri="{BB962C8B-B14F-4D97-AF65-F5344CB8AC3E}">
        <p14:creationId xmlns:p14="http://schemas.microsoft.com/office/powerpoint/2010/main" val="764299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5CA0047-F026-4FC7-8983-859978A64266}" type="datetimeFigureOut">
              <a:rPr lang="fr-FR" smtClean="0"/>
              <a:t>28/03/2022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7050263-1BE6-4E4D-B3F4-A3B1491C44B7}" type="slidenum">
              <a:rPr lang="fr-FR" smtClean="0"/>
              <a:t>‹N°›</a:t>
            </a:fld>
            <a:endParaRPr lang="fr-FR"/>
          </a:p>
        </p:txBody>
      </p:sp>
    </p:spTree>
    <p:extLst>
      <p:ext uri="{BB962C8B-B14F-4D97-AF65-F5344CB8AC3E}">
        <p14:creationId xmlns:p14="http://schemas.microsoft.com/office/powerpoint/2010/main" val="3076687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5CA0047-F026-4FC7-8983-859978A64266}" type="datetimeFigureOut">
              <a:rPr lang="fr-FR" smtClean="0"/>
              <a:t>28/03/2022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7050263-1BE6-4E4D-B3F4-A3B1491C44B7}" type="slidenum">
              <a:rPr lang="fr-FR" smtClean="0"/>
              <a:t>‹N°›</a:t>
            </a:fld>
            <a:endParaRPr lang="fr-FR"/>
          </a:p>
        </p:txBody>
      </p:sp>
    </p:spTree>
    <p:extLst>
      <p:ext uri="{BB962C8B-B14F-4D97-AF65-F5344CB8AC3E}">
        <p14:creationId xmlns:p14="http://schemas.microsoft.com/office/powerpoint/2010/main" val="2388099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5CA0047-F026-4FC7-8983-859978A64266}" type="datetimeFigureOut">
              <a:rPr lang="fr-FR" smtClean="0"/>
              <a:t>28/03/2022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7050263-1BE6-4E4D-B3F4-A3B1491C44B7}" type="slidenum">
              <a:rPr lang="fr-FR" smtClean="0"/>
              <a:t>‹N°›</a:t>
            </a:fld>
            <a:endParaRPr lang="fr-FR"/>
          </a:p>
        </p:txBody>
      </p:sp>
    </p:spTree>
    <p:extLst>
      <p:ext uri="{BB962C8B-B14F-4D97-AF65-F5344CB8AC3E}">
        <p14:creationId xmlns:p14="http://schemas.microsoft.com/office/powerpoint/2010/main" val="144472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35CA0047-F026-4FC7-8983-859978A64266}" type="datetimeFigureOut">
              <a:rPr lang="fr-FR" smtClean="0"/>
              <a:t>28/03/2022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7050263-1BE6-4E4D-B3F4-A3B1491C44B7}" type="slidenum">
              <a:rPr lang="fr-FR" smtClean="0"/>
              <a:t>‹N°›</a:t>
            </a:fld>
            <a:endParaRPr lang="fr-FR"/>
          </a:p>
        </p:txBody>
      </p:sp>
    </p:spTree>
    <p:extLst>
      <p:ext uri="{BB962C8B-B14F-4D97-AF65-F5344CB8AC3E}">
        <p14:creationId xmlns:p14="http://schemas.microsoft.com/office/powerpoint/2010/main" val="475100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35CA0047-F026-4FC7-8983-859978A64266}" type="datetimeFigureOut">
              <a:rPr lang="fr-FR" smtClean="0"/>
              <a:t>28/03/2022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7050263-1BE6-4E4D-B3F4-A3B1491C44B7}" type="slidenum">
              <a:rPr lang="fr-FR" smtClean="0"/>
              <a:t>‹N°›</a:t>
            </a:fld>
            <a:endParaRPr lang="fr-FR"/>
          </a:p>
        </p:txBody>
      </p:sp>
    </p:spTree>
    <p:extLst>
      <p:ext uri="{BB962C8B-B14F-4D97-AF65-F5344CB8AC3E}">
        <p14:creationId xmlns:p14="http://schemas.microsoft.com/office/powerpoint/2010/main" val="1058061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A0047-F026-4FC7-8983-859978A64266}" type="datetimeFigureOut">
              <a:rPr lang="fr-FR" smtClean="0"/>
              <a:t>28/03/2022</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050263-1BE6-4E4D-B3F4-A3B1491C44B7}" type="slidenum">
              <a:rPr lang="fr-FR" smtClean="0"/>
              <a:t>‹N°›</a:t>
            </a:fld>
            <a:endParaRPr lang="fr-FR"/>
          </a:p>
        </p:txBody>
      </p:sp>
    </p:spTree>
    <p:extLst>
      <p:ext uri="{BB962C8B-B14F-4D97-AF65-F5344CB8AC3E}">
        <p14:creationId xmlns:p14="http://schemas.microsoft.com/office/powerpoint/2010/main" val="14989566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79561" y="3021104"/>
            <a:ext cx="11429999" cy="1249901"/>
          </a:xfrm>
          <a:prstGeom prst="rect">
            <a:avLst/>
          </a:prstGeom>
          <a:solidFill>
            <a:srgbClr val="00B0F0"/>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7200" b="1" dirty="0" smtClean="0">
                <a:solidFill>
                  <a:schemeClr val="bg1"/>
                </a:solidFill>
                <a:effectLst>
                  <a:outerShdw blurRad="38100" dist="38100" dir="2700000" algn="tl">
                    <a:srgbClr val="000000">
                      <a:alpha val="43137"/>
                    </a:srgbClr>
                  </a:outerShdw>
                </a:effectLst>
              </a:rPr>
              <a:t>MICROSOFT WORD 2016</a:t>
            </a:r>
            <a:endParaRPr lang="fr-FR" sz="7200" b="1" dirty="0">
              <a:solidFill>
                <a:schemeClr val="bg1"/>
              </a:solidFill>
              <a:effectLst>
                <a:outerShdw blurRad="38100" dist="38100" dir="2700000" algn="tl">
                  <a:srgbClr val="000000">
                    <a:alpha val="43137"/>
                  </a:srgbClr>
                </a:outerShdw>
              </a:effectLst>
            </a:endParaRPr>
          </a:p>
        </p:txBody>
      </p:sp>
      <p:sp>
        <p:nvSpPr>
          <p:cNvPr id="5" name="Sous-titre 2"/>
          <p:cNvSpPr>
            <a:spLocks noGrp="1"/>
          </p:cNvSpPr>
          <p:nvPr>
            <p:ph type="subTitle" idx="1"/>
          </p:nvPr>
        </p:nvSpPr>
        <p:spPr>
          <a:xfrm>
            <a:off x="319177" y="444767"/>
            <a:ext cx="11378240" cy="1166982"/>
          </a:xfrm>
        </p:spPr>
        <p:txBody>
          <a:bodyPr>
            <a:noAutofit/>
          </a:bodyPr>
          <a:lstStyle/>
          <a:p>
            <a:r>
              <a:rPr lang="fr-FR" sz="3200" b="1" dirty="0" smtClean="0">
                <a:solidFill>
                  <a:srgbClr val="00B0F0"/>
                </a:solidFill>
                <a:latin typeface="Abadi MT Condensed Extra Bold" charset="0"/>
                <a:ea typeface="Abadi MT Condensed Extra Bold" charset="0"/>
                <a:cs typeface="Abadi MT Condensed Extra Bold" charset="0"/>
              </a:rPr>
              <a:t>INTITIATION A L’INFORMATIQUE</a:t>
            </a:r>
            <a:endParaRPr lang="fr-FR" sz="3200" dirty="0">
              <a:solidFill>
                <a:srgbClr val="00B0F0"/>
              </a:solidFill>
            </a:endParaRPr>
          </a:p>
        </p:txBody>
      </p:sp>
      <p:sp>
        <p:nvSpPr>
          <p:cNvPr id="6" name="ZoneTexte 5"/>
          <p:cNvSpPr txBox="1"/>
          <p:nvPr/>
        </p:nvSpPr>
        <p:spPr>
          <a:xfrm>
            <a:off x="4934308" y="1948182"/>
            <a:ext cx="2320506" cy="523220"/>
          </a:xfrm>
          <a:prstGeom prst="rect">
            <a:avLst/>
          </a:prstGeom>
          <a:noFill/>
        </p:spPr>
        <p:txBody>
          <a:bodyPr wrap="square" rtlCol="0">
            <a:spAutoFit/>
          </a:bodyPr>
          <a:lstStyle/>
          <a:p>
            <a:r>
              <a:rPr lang="fr-FR" sz="2800" b="1" dirty="0" smtClean="0">
                <a:effectLst>
                  <a:outerShdw blurRad="38100" dist="38100" dir="2700000" algn="tl">
                    <a:srgbClr val="000000">
                      <a:alpha val="43137"/>
                    </a:srgbClr>
                  </a:outerShdw>
                </a:effectLst>
              </a:rPr>
              <a:t>MODULE 2:</a:t>
            </a:r>
            <a:endParaRPr lang="fr-FR" sz="2800" b="1" dirty="0">
              <a:effectLst>
                <a:outerShdw blurRad="38100" dist="38100" dir="2700000" algn="tl">
                  <a:srgbClr val="000000">
                    <a:alpha val="43137"/>
                  </a:srgbClr>
                </a:outerShdw>
              </a:effectLst>
            </a:endParaRPr>
          </a:p>
        </p:txBody>
      </p:sp>
      <p:cxnSp>
        <p:nvCxnSpPr>
          <p:cNvPr id="7" name="Connecteur droit 6"/>
          <p:cNvCxnSpPr/>
          <p:nvPr/>
        </p:nvCxnSpPr>
        <p:spPr>
          <a:xfrm flipV="1">
            <a:off x="8626" y="1657420"/>
            <a:ext cx="12107176" cy="37771"/>
          </a:xfrm>
          <a:prstGeom prst="line">
            <a:avLst/>
          </a:prstGeom>
          <a:ln w="60325">
            <a:solidFill>
              <a:schemeClr val="tx1"/>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83721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409700" y="628650"/>
            <a:ext cx="3683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en-US"/>
          </a:p>
        </p:txBody>
      </p:sp>
      <p:pic>
        <p:nvPicPr>
          <p:cNvPr id="716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1013" y="5602000"/>
            <a:ext cx="371475" cy="228600"/>
          </a:xfrm>
          <a:prstGeom prst="rect">
            <a:avLst/>
          </a:prstGeom>
          <a:noFill/>
          <a:extLst>
            <a:ext uri="{909E8E84-426E-40DD-AFC4-6F175D3DCCD1}">
              <a14:hiddenFill xmlns:a14="http://schemas.microsoft.com/office/drawing/2010/main">
                <a:solidFill>
                  <a:srgbClr val="FFFFFF"/>
                </a:solidFill>
              </a14:hiddenFill>
            </a:ext>
          </a:extLst>
        </p:spPr>
      </p:pic>
      <p:pic>
        <p:nvPicPr>
          <p:cNvPr id="7175"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7638" y="955968"/>
            <a:ext cx="5064125" cy="244792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a:spLocks noChangeArrowheads="1"/>
          </p:cNvSpPr>
          <p:nvPr/>
        </p:nvSpPr>
        <p:spPr bwMode="auto">
          <a:xfrm>
            <a:off x="1656487" y="468124"/>
            <a:ext cx="399199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Raccourcis :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sur le clavier tapez F12</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11" name="Rectangle 10"/>
          <p:cNvSpPr>
            <a:spLocks noChangeArrowheads="1"/>
          </p:cNvSpPr>
          <p:nvPr/>
        </p:nvSpPr>
        <p:spPr bwMode="auto">
          <a:xfrm>
            <a:off x="1940378" y="2882714"/>
            <a:ext cx="7416197"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Enregistre :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c’est apporter les modifications au structure du fichier</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Procédure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Cliquer sur le bouton office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Cliquez sur enregistre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11"/>
          <p:cNvSpPr>
            <a:spLocks noChangeArrowheads="1"/>
          </p:cNvSpPr>
          <p:nvPr/>
        </p:nvSpPr>
        <p:spPr bwMode="auto">
          <a:xfrm>
            <a:off x="0" y="685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p:cNvSpPr>
            <a:spLocks noChangeArrowheads="1"/>
          </p:cNvSpPr>
          <p:nvPr/>
        </p:nvSpPr>
        <p:spPr bwMode="auto">
          <a:xfrm>
            <a:off x="1940378" y="4847947"/>
            <a:ext cx="8724596"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Raccourcis : </a:t>
            </a:r>
            <a:r>
              <a:rPr kumimoji="0" lang="fr-FR"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CTRL + S ou cliquez sur l’icône enregistre au niveau du personnaliser la barre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d’outils</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141811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3"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9533" y="2799345"/>
            <a:ext cx="219075" cy="228600"/>
          </a:xfrm>
          <a:prstGeom prst="rect">
            <a:avLst/>
          </a:prstGeom>
          <a:noFill/>
          <a:extLst>
            <a:ext uri="{909E8E84-426E-40DD-AFC4-6F175D3DCCD1}">
              <a14:hiddenFill xmlns:a14="http://schemas.microsoft.com/office/drawing/2010/main">
                <a:solidFill>
                  <a:srgbClr val="FFFFFF"/>
                </a:solidFill>
              </a14:hiddenFill>
            </a:ext>
          </a:extLst>
        </p:spPr>
      </p:pic>
      <p:pic>
        <p:nvPicPr>
          <p:cNvPr id="820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8608" y="3236483"/>
            <a:ext cx="4600575" cy="260985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8"/>
          <p:cNvSpPr>
            <a:spLocks noChangeArrowheads="1"/>
          </p:cNvSpPr>
          <p:nvPr/>
        </p:nvSpPr>
        <p:spPr bwMode="auto">
          <a:xfrm>
            <a:off x="831014" y="572515"/>
            <a:ext cx="8084386"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OUVERTURE D’UN FICHIER DEJA ENREGISTRE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1ére Méthode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Lancer le Microsoft Word</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Cliquez sur ouvrir dans le bouton office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La fenêtre qui s’ouvre sélectionner votre fichier puis cliquez sur le bouton ouvrir,</a:t>
            </a:r>
          </a:p>
          <a:p>
            <a:pPr lvl="0" eaLnBrk="0" fontAlgn="base" hangingPunct="0">
              <a:spcBef>
                <a:spcPct val="0"/>
              </a:spcBef>
              <a:spcAft>
                <a:spcPct val="0"/>
              </a:spcAft>
            </a:pPr>
            <a:r>
              <a:rPr lang="fr-FR" sz="2000" b="1" dirty="0"/>
              <a:t>Raccourcis : </a:t>
            </a:r>
            <a:r>
              <a:rPr lang="fr-FR" sz="2000" dirty="0"/>
              <a:t>CTL+O ou cliquez sur l’icône ouvrir au niveau du personnaliser la barre d’outils</a:t>
            </a:r>
            <a:endParaRPr kumimoji="0" lang="en-US" altLang="en-US" sz="2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18" name="Rectangle 19"/>
          <p:cNvSpPr>
            <a:spLocks noChangeArrowheads="1"/>
          </p:cNvSpPr>
          <p:nvPr/>
        </p:nvSpPr>
        <p:spPr bwMode="auto">
          <a:xfrm>
            <a:off x="301625"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19" name="Rectangle 21"/>
          <p:cNvSpPr>
            <a:spLocks noChangeArrowheads="1"/>
          </p:cNvSpPr>
          <p:nvPr/>
        </p:nvSpPr>
        <p:spPr bwMode="auto">
          <a:xfrm>
            <a:off x="301625" y="2438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20" name="Rectangle 23"/>
          <p:cNvSpPr>
            <a:spLocks noChangeArrowheads="1"/>
          </p:cNvSpPr>
          <p:nvPr/>
        </p:nvSpPr>
        <p:spPr bwMode="auto">
          <a:xfrm>
            <a:off x="301625" y="26670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21" name="Rectangle 25"/>
          <p:cNvSpPr>
            <a:spLocks noChangeArrowheads="1"/>
          </p:cNvSpPr>
          <p:nvPr/>
        </p:nvSpPr>
        <p:spPr bwMode="auto">
          <a:xfrm>
            <a:off x="301625" y="52768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0363203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602414" y="423108"/>
            <a:ext cx="5690102"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2éme Méthode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Cliquer sur le menu démarrer</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Pointez sur document</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Cliquez sur votre fichier si vous le voyez</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3eme Méthode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Ouvrez l’icône mes documents sur bureau</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Cherche votre fichier</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9" name="Rectangle 6"/>
          <p:cNvSpPr>
            <a:spLocks noChangeArrowheads="1"/>
          </p:cNvSpPr>
          <p:nvPr/>
        </p:nvSpPr>
        <p:spPr bwMode="auto">
          <a:xfrm>
            <a:off x="602414" y="2563548"/>
            <a:ext cx="88088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Ouvrez le ‘en double cliquant sur le document ou en faisant un clic droit puis sur</a:t>
            </a:r>
            <a:endParaRPr kumimoji="0" lang="fr-FR" altLang="en-US"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06272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9547" y="394859"/>
            <a:ext cx="11020927" cy="5533694"/>
          </a:xfrm>
          <a:prstGeom prst="rect">
            <a:avLst/>
          </a:prstGeom>
        </p:spPr>
        <p:txBody>
          <a:bodyPr wrap="square">
            <a:spAutoFit/>
          </a:bodyPr>
          <a:lstStyle/>
          <a:p>
            <a:pPr marL="2527935" marR="2529205" algn="ctr">
              <a:lnSpc>
                <a:spcPct val="107000"/>
              </a:lnSpc>
              <a:spcBef>
                <a:spcPts val="50"/>
              </a:spcBef>
              <a:spcAft>
                <a:spcPts val="0"/>
              </a:spcAft>
            </a:pPr>
            <a:r>
              <a:rPr lang="fr-FR" sz="2000" b="1" u="heavy" dirty="0" smtClean="0">
                <a:latin typeface="Times New Roman" panose="02020603050405020304" pitchFamily="18" charset="0"/>
                <a:ea typeface="Times New Roman" panose="02020603050405020304" pitchFamily="18" charset="0"/>
                <a:cs typeface="Times New Roman" panose="02020603050405020304" pitchFamily="18" charset="0"/>
              </a:rPr>
              <a:t>EXER</a:t>
            </a:r>
            <a:r>
              <a:rPr lang="fr-FR" sz="2000" b="1" u="heavy" spc="-5" dirty="0" smtClean="0">
                <a:latin typeface="Times New Roman" panose="02020603050405020304" pitchFamily="18" charset="0"/>
                <a:ea typeface="Times New Roman" panose="02020603050405020304" pitchFamily="18" charset="0"/>
                <a:cs typeface="Times New Roman" panose="02020603050405020304" pitchFamily="18" charset="0"/>
              </a:rPr>
              <a:t>C</a:t>
            </a:r>
            <a:r>
              <a:rPr lang="fr-FR" sz="2000" b="1" u="heavy" dirty="0" smtClean="0">
                <a:latin typeface="Times New Roman" panose="02020603050405020304" pitchFamily="18" charset="0"/>
                <a:ea typeface="Times New Roman" panose="02020603050405020304" pitchFamily="18" charset="0"/>
                <a:cs typeface="Times New Roman" panose="02020603050405020304" pitchFamily="18" charset="0"/>
              </a:rPr>
              <a:t>ICE</a:t>
            </a:r>
          </a:p>
          <a:p>
            <a:pPr marL="2527935" marR="2529205" algn="ctr">
              <a:lnSpc>
                <a:spcPct val="107000"/>
              </a:lnSpc>
              <a:spcBef>
                <a:spcPts val="50"/>
              </a:spcBef>
              <a:spcAft>
                <a:spcPts val="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73660" marR="55245" algn="just">
              <a:lnSpc>
                <a:spcPts val="1360"/>
              </a:lnSpc>
              <a:spcAft>
                <a:spcPts val="0"/>
              </a:spcAft>
            </a:pP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spc="21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Mouvem</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nt</a:t>
            </a:r>
            <a:r>
              <a:rPr lang="fr-FR" sz="2000" spc="20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Ass</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o</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c</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ia</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t</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if</a:t>
            </a:r>
            <a:r>
              <a:rPr lang="fr-FR" sz="2000" spc="20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20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0" dirty="0" err="1">
                <a:latin typeface="Times New Roman" panose="02020603050405020304" pitchFamily="18" charset="0"/>
                <a:ea typeface="Times New Roman" panose="02020603050405020304" pitchFamily="18" charset="0"/>
                <a:cs typeface="Times New Roman" panose="02020603050405020304" pitchFamily="18" charset="0"/>
              </a:rPr>
              <a:t>J</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uns</a:t>
            </a:r>
            <a:r>
              <a:rPr lang="fr-FR" sz="2000" spc="20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pour</a:t>
            </a:r>
            <a:r>
              <a:rPr lang="fr-FR" sz="2000" spc="20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le</a:t>
            </a:r>
            <a:r>
              <a:rPr lang="fr-FR" sz="2000" spc="20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é</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v</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loppem</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nt(MA</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J</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spc="19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st</a:t>
            </a:r>
            <a:r>
              <a:rPr lang="fr-FR" sz="2000" spc="21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une</a:t>
            </a:r>
            <a:r>
              <a:rPr lang="fr-FR" sz="2000" spc="20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stru</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c</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tu</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spc="20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73660" marR="49530" algn="just">
              <a:lnSpc>
                <a:spcPct val="107000"/>
              </a:lnSpc>
              <a:spcAft>
                <a:spcPts val="0"/>
              </a:spcAft>
            </a:pPr>
            <a:r>
              <a:rPr lang="fr-FR" sz="2000" dirty="0">
                <a:latin typeface="Times New Roman" panose="02020603050405020304" pitchFamily="18" charset="0"/>
                <a:ea typeface="Times New Roman" panose="02020603050405020304" pitchFamily="18" charset="0"/>
                <a:cs typeface="Times New Roman" panose="02020603050405020304" pitchFamily="18" charset="0"/>
              </a:rPr>
              <a:t>jeun</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6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pour</a:t>
            </a:r>
            <a:r>
              <a:rPr lang="fr-FR" sz="2000" spc="6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le</a:t>
            </a:r>
            <a:r>
              <a:rPr lang="fr-FR" sz="2000" spc="6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é</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v</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lop</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p</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ment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humaine</a:t>
            </a:r>
            <a:r>
              <a:rPr lang="fr-FR" sz="2000" spc="6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du</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ble</a:t>
            </a:r>
            <a:r>
              <a:rPr lang="fr-FR" sz="2000" spc="6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é</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voluant</a:t>
            </a:r>
            <a:r>
              <a:rPr lang="fr-FR" sz="2000" spc="8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   </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M</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mou</a:t>
            </a:r>
            <a:r>
              <a:rPr lang="fr-FR" sz="2000" spc="6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ns</a:t>
            </a:r>
            <a:r>
              <a:rPr lang="fr-FR" sz="2000" spc="6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le</a:t>
            </a:r>
            <a:r>
              <a:rPr lang="fr-FR" sz="2000" spc="6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ca</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re</a:t>
            </a:r>
            <a:r>
              <a:rPr lang="fr-FR" sz="2000" spc="5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de</a:t>
            </a:r>
            <a:r>
              <a:rPr lang="fr-FR" sz="2000" spc="7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la </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r</a:t>
            </a:r>
            <a:r>
              <a:rPr lang="fr-FR" sz="2000" spc="-10" dirty="0" err="1">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solu</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t</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ion</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 des p</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oblèm</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spé</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c</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ifiqu</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 l</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i</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é</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 aux</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c</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om</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m</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un</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utés à</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la b</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73660" marR="46355" algn="just">
              <a:lnSpc>
                <a:spcPct val="107000"/>
              </a:lnSpc>
              <a:spcAft>
                <a:spcPts val="0"/>
              </a:spcAft>
            </a:pPr>
            <a:r>
              <a:rPr lang="fr-FR" sz="2000" dirty="0">
                <a:latin typeface="Times New Roman" panose="02020603050405020304" pitchFamily="18" charset="0"/>
                <a:ea typeface="Times New Roman" panose="02020603050405020304" pitchFamily="18" charset="0"/>
                <a:cs typeface="Times New Roman" panose="02020603050405020304" pitchFamily="18" charset="0"/>
              </a:rPr>
              <a:t>il</a:t>
            </a:r>
            <a:r>
              <a:rPr lang="fr-FR" sz="2000" spc="25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à</a:t>
            </a:r>
            <a:r>
              <a:rPr lang="fr-FR" sz="2000" spc="24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é</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té</a:t>
            </a:r>
            <a:r>
              <a:rPr lang="fr-FR" sz="2000" spc="26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c</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é</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spc="24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spc="24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05</a:t>
            </a:r>
            <a:r>
              <a:rPr lang="fr-FR" sz="2000" spc="25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J</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ui</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let</a:t>
            </a:r>
            <a:r>
              <a:rPr lang="fr-FR" sz="2000" spc="25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2006</a:t>
            </a:r>
            <a:r>
              <a:rPr lang="fr-FR" sz="2000" spc="25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u</a:t>
            </a:r>
            <a:r>
              <a:rPr lang="fr-FR" sz="2000" spc="25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q</a:t>
            </a:r>
            <a:r>
              <a:rPr lang="fr-FR" sz="2000" spc="10" dirty="0" err="1">
                <a:latin typeface="Times New Roman" panose="02020603050405020304" pitchFamily="18" charset="0"/>
                <a:ea typeface="Times New Roman" panose="02020603050405020304" pitchFamily="18" charset="0"/>
                <a:cs typeface="Times New Roman" panose="02020603050405020304" pitchFamily="18" charset="0"/>
              </a:rPr>
              <a:t>u</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t</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i</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r</a:t>
            </a:r>
            <a:r>
              <a:rPr lang="fr-FR" sz="2000" spc="25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P</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e</a:t>
            </a:r>
            <a:r>
              <a:rPr lang="fr-FR" sz="2000" spc="15" dirty="0" err="1">
                <a:latin typeface="Times New Roman" panose="02020603050405020304" pitchFamily="18" charset="0"/>
                <a:ea typeface="Times New Roman" panose="02020603050405020304" pitchFamily="18" charset="0"/>
                <a:cs typeface="Times New Roman" panose="02020603050405020304" pitchFamily="18" charset="0"/>
              </a:rPr>
              <a:t>t</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l</a:t>
            </a:r>
            <a:r>
              <a:rPr lang="fr-FR" sz="2000" spc="25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(Com</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m</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une</a:t>
            </a:r>
            <a:r>
              <a:rPr lang="fr-FR" sz="2000" spc="24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U</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b</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ine</a:t>
            </a:r>
            <a:r>
              <a:rPr lang="fr-FR" sz="2000" spc="26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de</a:t>
            </a:r>
            <a:r>
              <a:rPr lang="fr-FR" sz="2000" spc="24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Mamou) ;</a:t>
            </a:r>
            <a:r>
              <a:rPr lang="fr-FR" sz="2000" spc="25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t>
            </a:r>
            <a:r>
              <a:rPr lang="fr-FR" sz="2000" spc="25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p</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 l’init</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i</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t</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i</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ve de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ce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rt</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ins</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J</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un</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dip</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ômes</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ns</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mp</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oi</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sort</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nts</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de dif</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fé</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ntes</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ins</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t</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i</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t</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ut</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i</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ons</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de fo</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mation</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de la Guin</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ée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p</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rè</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qu</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lques</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nn</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ée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v</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ntu</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e à la re</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c</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h</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c</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he</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mp</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oi</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ns</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les p</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ré</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fe</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c</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tur</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9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du</a:t>
            </a:r>
            <a:r>
              <a:rPr lang="fr-FR" sz="2000" spc="9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p</a:t>
            </a:r>
            <a:r>
              <a:rPr lang="fr-FR" sz="2000" spc="20"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spc="-25" dirty="0">
                <a:latin typeface="Times New Roman" panose="02020603050405020304" pitchFamily="18" charset="0"/>
                <a:ea typeface="Times New Roman" panose="02020603050405020304" pitchFamily="18" charset="0"/>
                <a:cs typeface="Times New Roman" panose="02020603050405020304" pitchFamily="18" charset="0"/>
              </a:rPr>
              <a:t>y</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9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t>
            </a:r>
            <a:r>
              <a:rPr lang="fr-FR" sz="2000" spc="9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le</a:t>
            </a:r>
            <a:r>
              <a:rPr lang="fr-FR" sz="2000" spc="9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spc="9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son </a:t>
            </a:r>
            <a:r>
              <a:rPr lang="fr-FR" sz="2000" spc="19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si</a:t>
            </a:r>
            <a:r>
              <a:rPr lang="fr-FR" sz="2000" spc="10" dirty="0" err="1">
                <a:latin typeface="Times New Roman" panose="02020603050405020304" pitchFamily="18" charset="0"/>
                <a:ea typeface="Times New Roman" panose="02020603050405020304" pitchFamily="18" charset="0"/>
                <a:cs typeface="Times New Roman" panose="02020603050405020304" pitchFamily="18" charset="0"/>
              </a:rPr>
              <a:t>é</a:t>
            </a:r>
            <a:r>
              <a:rPr lang="fr-FR" sz="2000" spc="-10" dirty="0" err="1">
                <a:latin typeface="Times New Roman" panose="02020603050405020304" pitchFamily="18" charset="0"/>
                <a:ea typeface="Times New Roman" panose="02020603050405020304" pitchFamily="18" charset="0"/>
                <a:cs typeface="Times New Roman" panose="02020603050405020304" pitchFamily="18" charset="0"/>
              </a:rPr>
              <a:t>g</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e</a:t>
            </a:r>
            <a:r>
              <a:rPr lang="fr-FR" sz="2000" spc="10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u</a:t>
            </a:r>
            <a:r>
              <a:rPr lang="fr-FR" sz="2000" spc="9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qu</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rtier</a:t>
            </a:r>
            <a:r>
              <a:rPr lang="fr-FR" sz="2000" spc="9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Alma</a:t>
            </a:r>
            <a:r>
              <a:rPr lang="fr-FR" sz="2000" spc="25" dirty="0" err="1">
                <a:latin typeface="Times New Roman" panose="02020603050405020304" pitchFamily="18" charset="0"/>
                <a:ea typeface="Times New Roman" panose="02020603050405020304" pitchFamily="18" charset="0"/>
                <a:cs typeface="Times New Roman" panose="02020603050405020304" pitchFamily="18" charset="0"/>
              </a:rPr>
              <a:t>m</a:t>
            </a:r>
            <a:r>
              <a:rPr lang="fr-FR" sz="2000" spc="-25" dirty="0" err="1">
                <a:latin typeface="Times New Roman" panose="02020603050405020304" pitchFamily="18" charset="0"/>
                <a:ea typeface="Times New Roman" panose="02020603050405020304" pitchFamily="18" charset="0"/>
                <a:cs typeface="Times New Roman" panose="02020603050405020304" pitchFamily="18" charset="0"/>
              </a:rPr>
              <a:t>y</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a</a:t>
            </a:r>
            <a:r>
              <a:rPr lang="fr-FR" sz="2000" spc="10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(CU) </a:t>
            </a:r>
            <a:r>
              <a:rPr lang="fr-FR" sz="2000" spc="12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il</a:t>
            </a:r>
            <a:r>
              <a:rPr lang="fr-FR" sz="2000" spc="10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spc="9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te</a:t>
            </a:r>
            <a:r>
              <a:rPr lang="fr-FR" sz="2000" spc="9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a</a:t>
            </a:r>
            <a:r>
              <a:rPr lang="fr-FR" sz="2000" spc="-10" dirty="0" err="1">
                <a:latin typeface="Times New Roman" panose="02020603050405020304" pitchFamily="18" charset="0"/>
                <a:ea typeface="Times New Roman" panose="02020603050405020304" pitchFamily="18" charset="0"/>
                <a:cs typeface="Times New Roman" panose="02020603050405020304" pitchFamily="18" charset="0"/>
              </a:rPr>
              <a:t>g</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ré</a:t>
            </a:r>
            <a:r>
              <a:rPr lang="fr-FR" sz="2000" spc="8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spc="9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27</a:t>
            </a:r>
            <a:r>
              <a:rPr lang="fr-FR" sz="2000" spc="9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ju</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i</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73660" marR="48260" algn="just">
              <a:lnSpc>
                <a:spcPct val="107000"/>
              </a:lnSpc>
              <a:spcAft>
                <a:spcPts val="0"/>
              </a:spcAft>
            </a:pPr>
            <a:r>
              <a:rPr lang="fr-FR" sz="2000" dirty="0">
                <a:latin typeface="Times New Roman" panose="02020603050405020304" pitchFamily="18" charset="0"/>
                <a:ea typeface="Times New Roman" panose="02020603050405020304" pitchFamily="18" charset="0"/>
                <a:cs typeface="Times New Roman" panose="02020603050405020304" pitchFamily="18" charset="0"/>
              </a:rPr>
              <a:t>2007  </a:t>
            </a:r>
            <a:r>
              <a:rPr lang="fr-FR" sz="2000" spc="4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p</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spc="17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rê</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t</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é</a:t>
            </a:r>
            <a:r>
              <a:rPr lang="fr-FR" sz="2000" spc="16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060</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M</a:t>
            </a:r>
            <a:r>
              <a:rPr lang="fr-FR" sz="2000" spc="-30" dirty="0">
                <a:latin typeface="Times New Roman" panose="02020603050405020304" pitchFamily="18" charset="0"/>
                <a:ea typeface="Times New Roman" panose="02020603050405020304" pitchFamily="18" charset="0"/>
                <a:cs typeface="Times New Roman" panose="02020603050405020304" pitchFamily="18" charset="0"/>
              </a:rPr>
              <a:t>I</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AM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P</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M/2007.</a:t>
            </a:r>
            <a:r>
              <a:rPr lang="fr-FR" sz="2000" spc="18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spc="16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MA</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J</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spc="16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spc="16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po</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u</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spc="16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but</a:t>
            </a:r>
            <a:r>
              <a:rPr lang="fr-FR" sz="2000" spc="16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pp</a:t>
            </a:r>
            <a:r>
              <a:rPr lang="fr-FR" sz="2000" spc="10" dirty="0" err="1">
                <a:latin typeface="Times New Roman" panose="02020603050405020304" pitchFamily="18" charset="0"/>
                <a:ea typeface="Times New Roman" panose="02020603050405020304" pitchFamily="18" charset="0"/>
                <a:cs typeface="Times New Roman" panose="02020603050405020304" pitchFamily="18" charset="0"/>
              </a:rPr>
              <a:t>u</a:t>
            </a:r>
            <a:r>
              <a:rPr lang="fr-FR" sz="2000" spc="-25" dirty="0" err="1">
                <a:latin typeface="Times New Roman" panose="02020603050405020304" pitchFamily="18" charset="0"/>
                <a:ea typeface="Times New Roman" panose="02020603050405020304" pitchFamily="18" charset="0"/>
                <a:cs typeface="Times New Roman" panose="02020603050405020304" pitchFamily="18" charset="0"/>
              </a:rPr>
              <a:t>y</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e</a:t>
            </a:r>
            <a:r>
              <a:rPr lang="fr-FR" sz="2000" spc="18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les</a:t>
            </a:r>
            <a:r>
              <a:rPr lang="fr-FR" sz="2000" spc="17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f</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f</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o</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rts</a:t>
            </a:r>
            <a:r>
              <a:rPr lang="fr-FR" sz="2000" spc="16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du </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g</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ouv</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rn</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ment</a:t>
            </a:r>
            <a:r>
              <a:rPr lang="fr-FR" sz="2000" spc="4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t</a:t>
            </a:r>
            <a:r>
              <a:rPr lang="fr-FR" sz="2000" spc="3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les</a:t>
            </a:r>
            <a:r>
              <a:rPr lang="fr-FR" sz="2000" spc="4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p</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t</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ir</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4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ns</a:t>
            </a:r>
            <a:r>
              <a:rPr lang="fr-FR" sz="2000" spc="3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le</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u</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spc="2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p</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o</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g</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m</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m</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spc="2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de</a:t>
            </a:r>
            <a:r>
              <a:rPr lang="fr-FR" sz="2000" spc="2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é</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v</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loppem</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nt</a:t>
            </a:r>
            <a:r>
              <a:rPr lang="fr-FR" sz="2000" spc="4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dur</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ble</a:t>
            </a:r>
            <a:r>
              <a:rPr lang="fr-FR" sz="2000" spc="4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à</a:t>
            </a:r>
            <a:r>
              <a:rPr lang="fr-FR" sz="2000" spc="2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voir </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e </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R</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è</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boisem</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nt</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x</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pl</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o</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i</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t</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t</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ion</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b</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fonds,</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ppui te</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c</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hnique</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upr</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è</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2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g</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o</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up</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ments</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f</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é</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m</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i</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nins (m</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îc</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h</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g</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73660" marR="50800" algn="just">
              <a:lnSpc>
                <a:spcPct val="107000"/>
              </a:lnSpc>
              <a:spcAft>
                <a:spcPts val="0"/>
              </a:spcAft>
            </a:pP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P</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romouvoir</a:t>
            </a:r>
            <a:r>
              <a:rPr lang="fr-FR" sz="2000" spc="3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le</a:t>
            </a:r>
            <a:r>
              <a:rPr lang="fr-FR" sz="2000" spc="3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nte</a:t>
            </a:r>
            <a:r>
              <a:rPr lang="fr-FR" sz="2000" spc="4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de</a:t>
            </a:r>
            <a:r>
              <a:rPr lang="fr-FR" sz="2000" spc="3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spc="3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p</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r</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od</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u</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c</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t</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i</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on :</a:t>
            </a:r>
            <a:r>
              <a:rPr lang="fr-FR" sz="2000" spc="5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spc="3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P</a:t>
            </a:r>
            <a:r>
              <a:rPr lang="fr-FR" sz="2000" spc="4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F</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a:t>
            </a:r>
            <a:r>
              <a:rPr lang="fr-FR" sz="2000" spc="15" dirty="0" err="1">
                <a:latin typeface="Times New Roman" panose="02020603050405020304" pitchFamily="18" charset="0"/>
                <a:ea typeface="Times New Roman" panose="02020603050405020304" pitchFamily="18" charset="0"/>
                <a:cs typeface="Times New Roman" panose="02020603050405020304" pitchFamily="18" charset="0"/>
              </a:rPr>
              <a:t>l</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e</a:t>
            </a:r>
            <a:r>
              <a:rPr lang="fr-FR" sz="2000" spc="3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p</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lud</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i</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sne</a:t>
            </a:r>
            <a:r>
              <a:rPr lang="fr-FR" sz="2000" spc="3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t>
            </a:r>
            <a:r>
              <a:rPr lang="fr-FR" sz="2000" spc="3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t</a:t>
            </a:r>
            <a:r>
              <a:rPr lang="fr-FR" sz="2000" spc="3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la</a:t>
            </a:r>
            <a:r>
              <a:rPr lang="fr-FR" sz="2000" spc="3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lu</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t</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te</a:t>
            </a:r>
            <a:r>
              <a:rPr lang="fr-FR" sz="2000" spc="3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c</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ontre</a:t>
            </a:r>
            <a:r>
              <a:rPr lang="fr-FR" sz="2000" spc="3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les</a:t>
            </a:r>
            <a:r>
              <a:rPr lang="fr-FR" sz="2000" spc="4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30" dirty="0" smtClean="0">
                <a:latin typeface="Times New Roman" panose="02020603050405020304" pitchFamily="18" charset="0"/>
                <a:ea typeface="Times New Roman" panose="02020603050405020304" pitchFamily="18" charset="0"/>
                <a:cs typeface="Times New Roman" panose="02020603050405020304" pitchFamily="18" charset="0"/>
              </a:rPr>
              <a:t>I</a:t>
            </a:r>
            <a:r>
              <a:rPr lang="fr-FR" sz="2000" spc="15" dirty="0" smtClean="0">
                <a:latin typeface="Times New Roman" panose="02020603050405020304" pitchFamily="18" charset="0"/>
                <a:ea typeface="Times New Roman" panose="02020603050405020304" pitchFamily="18" charset="0"/>
                <a:cs typeface="Times New Roman" panose="02020603050405020304" pitchFamily="18" charset="0"/>
              </a:rPr>
              <a:t>S</a:t>
            </a:r>
            <a:r>
              <a:rPr lang="fr-FR" sz="2000" dirty="0" smtClean="0">
                <a:latin typeface="Times New Roman" panose="02020603050405020304" pitchFamily="18" charset="0"/>
                <a:ea typeface="Times New Roman" panose="02020603050405020304" pitchFamily="18" charset="0"/>
                <a:cs typeface="Times New Roman" panose="02020603050405020304" pitchFamily="18" charset="0"/>
              </a:rPr>
              <a:t>T/</a:t>
            </a:r>
            <a:r>
              <a:rPr lang="fr-FR" sz="2000" spc="10" dirty="0" smtClean="0">
                <a:latin typeface="Times New Roman" panose="02020603050405020304" pitchFamily="18" charset="0"/>
                <a:ea typeface="Times New Roman" panose="02020603050405020304" pitchFamily="18" charset="0"/>
                <a:cs typeface="Times New Roman" panose="02020603050405020304" pitchFamily="18" charset="0"/>
              </a:rPr>
              <a:t>V</a:t>
            </a:r>
            <a:r>
              <a:rPr lang="fr-FR" sz="2000" spc="-15" dirty="0" smtClean="0">
                <a:latin typeface="Times New Roman" panose="02020603050405020304" pitchFamily="18" charset="0"/>
                <a:ea typeface="Times New Roman" panose="02020603050405020304" pitchFamily="18" charset="0"/>
                <a:cs typeface="Times New Roman" panose="02020603050405020304" pitchFamily="18" charset="0"/>
              </a:rPr>
              <a:t>I</a:t>
            </a:r>
            <a:r>
              <a:rPr lang="fr-FR" sz="2000" dirty="0" smtClean="0">
                <a:latin typeface="Times New Roman" panose="02020603050405020304" pitchFamily="18" charset="0"/>
                <a:ea typeface="Times New Roman" panose="02020603050405020304" pitchFamily="18" charset="0"/>
                <a:cs typeface="Times New Roman" panose="02020603050405020304" pitchFamily="18" charset="0"/>
              </a:rPr>
              <a:t>H/</a:t>
            </a:r>
            <a:r>
              <a:rPr lang="fr-FR" sz="2000" spc="20" dirty="0" smtClean="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30" dirty="0" smtClean="0">
                <a:latin typeface="Times New Roman" panose="02020603050405020304" pitchFamily="18" charset="0"/>
                <a:ea typeface="Times New Roman" panose="02020603050405020304" pitchFamily="18" charset="0"/>
                <a:cs typeface="Times New Roman" panose="02020603050405020304" pitchFamily="18" charset="0"/>
              </a:rPr>
              <a:t>I</a:t>
            </a:r>
            <a:r>
              <a:rPr lang="fr-FR" sz="2000" dirty="0" smtClean="0">
                <a:latin typeface="Times New Roman" panose="02020603050405020304" pitchFamily="18" charset="0"/>
                <a:ea typeface="Times New Roman" panose="02020603050405020304" pitchFamily="18" charset="0"/>
                <a:cs typeface="Times New Roman" panose="02020603050405020304" pitchFamily="18" charset="0"/>
              </a:rPr>
              <a:t>DA</a:t>
            </a:r>
            <a:endParaRPr lang="en-US" dirty="0" smtClean="0">
              <a:latin typeface="Calibri" panose="020F0502020204030204" pitchFamily="34" charset="0"/>
              <a:ea typeface="Times New Roman" panose="02020603050405020304" pitchFamily="18" charset="0"/>
              <a:cs typeface="Times New Roman" panose="02020603050405020304" pitchFamily="18" charset="0"/>
            </a:endParaRPr>
          </a:p>
          <a:p>
            <a:pPr marL="73660" marR="50800" algn="just">
              <a:lnSpc>
                <a:spcPct val="107000"/>
              </a:lnSpc>
              <a:spcAft>
                <a:spcPts val="0"/>
              </a:spcAft>
            </a:pPr>
            <a:r>
              <a:rPr lang="fr-FR" sz="2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15"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Assu</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re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 </a:t>
            </a:r>
            <a:r>
              <a:rPr lang="fr-FR" sz="2000" spc="11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lp</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h</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b</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é</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t</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i</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t</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ion </a:t>
            </a:r>
            <a:r>
              <a:rPr lang="fr-FR" sz="2000" spc="12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c</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onsci</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nt</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i</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s</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nte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1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 </a:t>
            </a:r>
            <a:r>
              <a:rPr lang="fr-FR" sz="2000" spc="13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g</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roup</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m</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nts </a:t>
            </a:r>
            <a:r>
              <a:rPr lang="fr-FR" sz="2000" spc="12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t </a:t>
            </a:r>
            <a:r>
              <a:rPr lang="fr-FR" sz="2000" spc="12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les </a:t>
            </a:r>
            <a:r>
              <a:rPr lang="fr-FR" sz="2000" spc="12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fa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nts </a:t>
            </a:r>
            <a:r>
              <a:rPr lang="fr-FR" sz="2000" spc="12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n </a:t>
            </a:r>
            <a:r>
              <a:rPr lang="fr-FR" sz="2000" spc="120"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si</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t</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u</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t</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i</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02260">
              <a:lnSpc>
                <a:spcPct val="107000"/>
              </a:lnSpc>
              <a:spcAft>
                <a:spcPts val="0"/>
              </a:spcAft>
            </a:pPr>
            <a:r>
              <a:rPr lang="fr-FR" sz="2000" dirty="0">
                <a:latin typeface="Times New Roman" panose="02020603050405020304" pitchFamily="18" charset="0"/>
                <a:ea typeface="Times New Roman" panose="02020603050405020304" pitchFamily="18" charset="0"/>
                <a:cs typeface="Times New Roman" panose="02020603050405020304" pitchFamily="18" charset="0"/>
              </a:rPr>
              <a:t>dif</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f</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icile, </a:t>
            </a:r>
            <a:r>
              <a:rPr lang="fr-FR" sz="2000" spc="5" dirty="0" smtClean="0">
                <a:latin typeface="Times New Roman" panose="02020603050405020304" pitchFamily="18" charset="0"/>
                <a:ea typeface="Times New Roman" panose="02020603050405020304" pitchFamily="18" charset="0"/>
                <a:cs typeface="Times New Roman" panose="02020603050405020304" pitchFamily="18" charset="0"/>
              </a:rPr>
              <a:t>f</a:t>
            </a:r>
            <a:r>
              <a:rPr lang="fr-FR" sz="2000" spc="-5" dirty="0" smtClean="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smtClean="0">
                <a:latin typeface="Times New Roman" panose="02020603050405020304" pitchFamily="18" charset="0"/>
                <a:ea typeface="Times New Roman" panose="02020603050405020304" pitchFamily="18" charset="0"/>
                <a:cs typeface="Times New Roman" panose="02020603050405020304" pitchFamily="18" charset="0"/>
              </a:rPr>
              <a:t>voris</a:t>
            </a:r>
            <a:r>
              <a:rPr lang="fr-FR" sz="2000" spc="5" dirty="0" smtClean="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smtClean="0">
                <a:latin typeface="Times New Roman" panose="02020603050405020304" pitchFamily="18" charset="0"/>
                <a:ea typeface="Times New Roman" panose="02020603050405020304" pitchFamily="18" charset="0"/>
                <a:cs typeface="Times New Roman" panose="02020603050405020304" pitchFamily="18" charset="0"/>
              </a:rPr>
              <a:t>r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l</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m</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ploi</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 jeun</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 da</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n</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s nos</a:t>
            </a:r>
            <a:r>
              <a:rPr lang="fr-FR" sz="2000" spc="1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c</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om</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m</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un</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utés à</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tr</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a</a:t>
            </a:r>
            <a:r>
              <a:rPr lang="fr-FR" sz="2000" spc="10" dirty="0">
                <a:latin typeface="Times New Roman" panose="02020603050405020304" pitchFamily="18" charset="0"/>
                <a:ea typeface="Times New Roman" panose="02020603050405020304" pitchFamily="18" charset="0"/>
                <a:cs typeface="Times New Roman" panose="02020603050405020304" pitchFamily="18" charset="0"/>
              </a:rPr>
              <a:t>v</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e</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rs </a:t>
            </a:r>
            <a:r>
              <a:rPr lang="fr-FR" sz="2000" dirty="0" smtClean="0">
                <a:latin typeface="Times New Roman" panose="02020603050405020304" pitchFamily="18" charset="0"/>
                <a:ea typeface="Times New Roman" panose="02020603050405020304" pitchFamily="18" charset="0"/>
                <a:cs typeface="Times New Roman" panose="02020603050405020304" pitchFamily="18" charset="0"/>
              </a:rPr>
              <a:t>l</a:t>
            </a:r>
            <a:r>
              <a:rPr lang="fr-FR" sz="2000" spc="5"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fr-FR" sz="2000" spc="-5" dirty="0" smtClean="0">
                <a:latin typeface="Times New Roman" panose="02020603050405020304" pitchFamily="18" charset="0"/>
                <a:ea typeface="Times New Roman" panose="02020603050405020304" pitchFamily="18" charset="0"/>
                <a:cs typeface="Times New Roman" panose="02020603050405020304" pitchFamily="18" charset="0"/>
              </a:rPr>
              <a:t>a</a:t>
            </a:r>
            <a:r>
              <a:rPr lang="fr-FR" sz="2000" dirty="0" smtClean="0">
                <a:latin typeface="Times New Roman" panose="02020603050405020304" pitchFamily="18" charset="0"/>
                <a:ea typeface="Times New Roman" panose="02020603050405020304" pitchFamily="18" charset="0"/>
                <a:cs typeface="Times New Roman" panose="02020603050405020304" pitchFamily="18" charset="0"/>
              </a:rPr>
              <a:t>g</a:t>
            </a:r>
            <a:r>
              <a:rPr lang="fr-FR" sz="2000" spc="-5" dirty="0" smtClean="0">
                <a:latin typeface="Times New Roman" panose="02020603050405020304" pitchFamily="18" charset="0"/>
                <a:ea typeface="Times New Roman" panose="02020603050405020304" pitchFamily="18" charset="0"/>
                <a:cs typeface="Times New Roman" panose="02020603050405020304" pitchFamily="18" charset="0"/>
              </a:rPr>
              <a:t>r</a:t>
            </a:r>
            <a:r>
              <a:rPr lang="fr-FR" sz="2000" dirty="0" smtClean="0">
                <a:latin typeface="Times New Roman" panose="02020603050405020304" pitchFamily="18" charset="0"/>
                <a:ea typeface="Times New Roman" panose="02020603050405020304" pitchFamily="18" charset="0"/>
                <a:cs typeface="Times New Roman" panose="02020603050405020304" pitchFamily="18" charset="0"/>
              </a:rPr>
              <a:t>iculture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84138">
              <a:lnSpc>
                <a:spcPct val="107000"/>
              </a:lnSpc>
              <a:spcAft>
                <a:spcPts val="0"/>
              </a:spcAft>
            </a:pPr>
            <a:r>
              <a:rPr lang="fr-FR" sz="2000"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fr-FR" sz="2000" spc="-5"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fr-FR" sz="2000" spc="5" dirty="0">
                <a:latin typeface="Times New Roman" panose="02020603050405020304" pitchFamily="18" charset="0"/>
                <a:ea typeface="Times New Roman" panose="02020603050405020304" pitchFamily="18" charset="0"/>
                <a:cs typeface="Times New Roman" panose="02020603050405020304" pitchFamily="18" charset="0"/>
              </a:rPr>
              <a:t>P</a:t>
            </a:r>
            <a:r>
              <a:rPr lang="fr-FR" sz="2000" dirty="0">
                <a:latin typeface="Times New Roman" panose="02020603050405020304" pitchFamily="18" charset="0"/>
                <a:ea typeface="Times New Roman" panose="02020603050405020304" pitchFamily="18" charset="0"/>
                <a:cs typeface="Times New Roman" panose="02020603050405020304" pitchFamily="18" charset="0"/>
              </a:rPr>
              <a:t>romouvoir l’</a:t>
            </a:r>
            <a:r>
              <a:rPr lang="fr-FR" sz="2000" spc="-10" dirty="0" err="1">
                <a:latin typeface="Times New Roman" panose="02020603050405020304" pitchFamily="18" charset="0"/>
                <a:ea typeface="Times New Roman" panose="02020603050405020304" pitchFamily="18" charset="0"/>
                <a:cs typeface="Times New Roman" panose="02020603050405020304" pitchFamily="18" charset="0"/>
              </a:rPr>
              <a:t>e</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c</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o</a:t>
            </a:r>
            <a:r>
              <a:rPr lang="fr-FR" sz="2000" spc="-5" dirty="0" err="1">
                <a:latin typeface="Times New Roman" panose="02020603050405020304" pitchFamily="18" charset="0"/>
                <a:ea typeface="Times New Roman" panose="02020603050405020304" pitchFamily="18" charset="0"/>
                <a:cs typeface="Times New Roman" panose="02020603050405020304" pitchFamily="18" charset="0"/>
              </a:rPr>
              <a:t>-</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touri</a:t>
            </a:r>
            <a:r>
              <a:rPr lang="fr-FR" sz="2000" spc="15" dirty="0" err="1">
                <a:latin typeface="Times New Roman" panose="02020603050405020304" pitchFamily="18" charset="0"/>
                <a:ea typeface="Times New Roman" panose="02020603050405020304" pitchFamily="18" charset="0"/>
                <a:cs typeface="Times New Roman" panose="02020603050405020304" pitchFamily="18" charset="0"/>
              </a:rPr>
              <a:t>s</a:t>
            </a:r>
            <a:r>
              <a:rPr lang="fr-FR" sz="2000" dirty="0" err="1">
                <a:latin typeface="Times New Roman" panose="02020603050405020304" pitchFamily="18" charset="0"/>
                <a:ea typeface="Times New Roman" panose="02020603050405020304" pitchFamily="18" charset="0"/>
                <a:cs typeface="Times New Roman" panose="02020603050405020304" pitchFamily="18" charset="0"/>
              </a:rPr>
              <a:t>me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75267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372979" y="223031"/>
            <a:ext cx="8758989"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sng"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Question</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Saisie ce texte sans tenir compte des erreurs</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Faites la correction des mots</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Enregistre ce texte sur le nom EXO</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9" name="Rectangle 6"/>
          <p:cNvSpPr>
            <a:spLocks noChangeArrowheads="1"/>
          </p:cNvSpPr>
          <p:nvPr/>
        </p:nvSpPr>
        <p:spPr bwMode="auto">
          <a:xfrm>
            <a:off x="372979" y="1489942"/>
            <a:ext cx="95883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  Fermer le fichier et ouvrez-le par les différentes méthodes d’ouverture d’un fichier.</a:t>
            </a:r>
            <a:endParaRPr kumimoji="0" lang="fr-FR" altLang="en-US"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289405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Image 36"/>
          <p:cNvPicPr>
            <a:picLocks noChangeAspect="1"/>
          </p:cNvPicPr>
          <p:nvPr/>
        </p:nvPicPr>
        <p:blipFill>
          <a:blip r:embed="rId2"/>
          <a:stretch>
            <a:fillRect/>
          </a:stretch>
        </p:blipFill>
        <p:spPr>
          <a:xfrm>
            <a:off x="1315344" y="397042"/>
            <a:ext cx="9263665" cy="6342299"/>
          </a:xfrm>
          <a:prstGeom prst="rect">
            <a:avLst/>
          </a:prstGeom>
        </p:spPr>
      </p:pic>
    </p:spTree>
    <p:extLst>
      <p:ext uri="{BB962C8B-B14F-4D97-AF65-F5344CB8AC3E}">
        <p14:creationId xmlns:p14="http://schemas.microsoft.com/office/powerpoint/2010/main" val="17960551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830180" y="101534"/>
            <a:ext cx="9938084" cy="6551929"/>
          </a:xfrm>
          <a:prstGeom prst="rect">
            <a:avLst/>
          </a:prstGeom>
        </p:spPr>
      </p:pic>
    </p:spTree>
    <p:extLst>
      <p:ext uri="{BB962C8B-B14F-4D97-AF65-F5344CB8AC3E}">
        <p14:creationId xmlns:p14="http://schemas.microsoft.com/office/powerpoint/2010/main" val="22543974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p:cNvPicPr>
            <a:picLocks noChangeAspect="1"/>
          </p:cNvPicPr>
          <p:nvPr/>
        </p:nvPicPr>
        <p:blipFill>
          <a:blip r:embed="rId2"/>
          <a:stretch>
            <a:fillRect/>
          </a:stretch>
        </p:blipFill>
        <p:spPr>
          <a:xfrm>
            <a:off x="2231587" y="370081"/>
            <a:ext cx="8404328" cy="6319477"/>
          </a:xfrm>
          <a:prstGeom prst="rect">
            <a:avLst/>
          </a:prstGeom>
        </p:spPr>
      </p:pic>
    </p:spTree>
    <p:extLst>
      <p:ext uri="{BB962C8B-B14F-4D97-AF65-F5344CB8AC3E}">
        <p14:creationId xmlns:p14="http://schemas.microsoft.com/office/powerpoint/2010/main" val="11921286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265256" y="150638"/>
            <a:ext cx="9298470" cy="5468109"/>
          </a:xfrm>
          <a:prstGeom prst="rect">
            <a:avLst/>
          </a:prstGeom>
        </p:spPr>
      </p:pic>
    </p:spTree>
    <p:extLst>
      <p:ext uri="{BB962C8B-B14F-4D97-AF65-F5344CB8AC3E}">
        <p14:creationId xmlns:p14="http://schemas.microsoft.com/office/powerpoint/2010/main" val="9323244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636296" y="216600"/>
            <a:ext cx="8758988" cy="5714968"/>
          </a:xfrm>
          <a:prstGeom prst="rect">
            <a:avLst/>
          </a:prstGeom>
        </p:spPr>
      </p:pic>
    </p:spTree>
    <p:extLst>
      <p:ext uri="{BB962C8B-B14F-4D97-AF65-F5344CB8AC3E}">
        <p14:creationId xmlns:p14="http://schemas.microsoft.com/office/powerpoint/2010/main" val="28032345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cteur droit 6"/>
          <p:cNvCxnSpPr/>
          <p:nvPr/>
        </p:nvCxnSpPr>
        <p:spPr>
          <a:xfrm flipV="1">
            <a:off x="8626" y="1043464"/>
            <a:ext cx="12107176" cy="37771"/>
          </a:xfrm>
          <a:prstGeom prst="line">
            <a:avLst/>
          </a:prstGeom>
          <a:ln w="60325">
            <a:solidFill>
              <a:schemeClr val="tx1"/>
            </a:solidFill>
          </a:ln>
        </p:spPr>
        <p:style>
          <a:lnRef idx="3">
            <a:schemeClr val="accent5"/>
          </a:lnRef>
          <a:fillRef idx="0">
            <a:schemeClr val="accent5"/>
          </a:fillRef>
          <a:effectRef idx="2">
            <a:schemeClr val="accent5"/>
          </a:effectRef>
          <a:fontRef idx="minor">
            <a:schemeClr val="tx1"/>
          </a:fontRef>
        </p:style>
      </p:cxnSp>
      <p:graphicFrame>
        <p:nvGraphicFramePr>
          <p:cNvPr id="3" name="Tableau 2"/>
          <p:cNvGraphicFramePr>
            <a:graphicFrameLocks noGrp="1"/>
          </p:cNvGraphicFramePr>
          <p:nvPr>
            <p:extLst>
              <p:ext uri="{D42A27DB-BD31-4B8C-83A1-F6EECF244321}">
                <p14:modId xmlns:p14="http://schemas.microsoft.com/office/powerpoint/2010/main" val="2980913969"/>
              </p:ext>
            </p:extLst>
          </p:nvPr>
        </p:nvGraphicFramePr>
        <p:xfrm>
          <a:off x="496389" y="2261083"/>
          <a:ext cx="11201028" cy="3048000"/>
        </p:xfrm>
        <a:graphic>
          <a:graphicData uri="http://schemas.openxmlformats.org/drawingml/2006/table">
            <a:tbl>
              <a:tblPr firstRow="1" bandRow="1">
                <a:tableStyleId>{5C22544A-7EE6-4342-B048-85BDC9FD1C3A}</a:tableStyleId>
              </a:tblPr>
              <a:tblGrid>
                <a:gridCol w="3967188">
                  <a:extLst>
                    <a:ext uri="{9D8B030D-6E8A-4147-A177-3AD203B41FA5}">
                      <a16:colId xmlns:a16="http://schemas.microsoft.com/office/drawing/2014/main" val="3329979304"/>
                    </a:ext>
                  </a:extLst>
                </a:gridCol>
                <a:gridCol w="7233840">
                  <a:extLst>
                    <a:ext uri="{9D8B030D-6E8A-4147-A177-3AD203B41FA5}">
                      <a16:colId xmlns:a16="http://schemas.microsoft.com/office/drawing/2014/main" val="1510361889"/>
                    </a:ext>
                  </a:extLst>
                </a:gridCol>
              </a:tblGrid>
              <a:tr h="370840">
                <a:tc>
                  <a:txBody>
                    <a:bodyPr/>
                    <a:lstStyle/>
                    <a:p>
                      <a:pPr algn="ctr"/>
                      <a:r>
                        <a:rPr lang="fr-FR" sz="2400" dirty="0" smtClean="0">
                          <a:latin typeface="Constantia" panose="02030602050306030303" pitchFamily="18" charset="0"/>
                        </a:rPr>
                        <a:t>Compétence</a:t>
                      </a:r>
                      <a:endParaRPr lang="fr-FR" sz="2400" dirty="0">
                        <a:latin typeface="Constantia" panose="02030602050306030303" pitchFamily="18" charset="0"/>
                      </a:endParaRPr>
                    </a:p>
                  </a:txBody>
                  <a:tcPr>
                    <a:solidFill>
                      <a:srgbClr val="00B0F0"/>
                    </a:solidFill>
                  </a:tcPr>
                </a:tc>
                <a:tc>
                  <a:txBody>
                    <a:bodyPr/>
                    <a:lstStyle/>
                    <a:p>
                      <a:pPr algn="ctr"/>
                      <a:r>
                        <a:rPr lang="fr-FR" sz="2400" dirty="0" smtClean="0">
                          <a:latin typeface="Constantia" panose="02030602050306030303" pitchFamily="18" charset="0"/>
                        </a:rPr>
                        <a:t>Objectif de l’Examen</a:t>
                      </a:r>
                      <a:endParaRPr lang="fr-FR" sz="2400" dirty="0">
                        <a:latin typeface="Constantia" panose="02030602050306030303" pitchFamily="18" charset="0"/>
                      </a:endParaRPr>
                    </a:p>
                  </a:txBody>
                  <a:tcPr>
                    <a:solidFill>
                      <a:srgbClr val="00B0F0"/>
                    </a:solidFill>
                  </a:tcPr>
                </a:tc>
                <a:extLst>
                  <a:ext uri="{0D108BD9-81ED-4DB2-BD59-A6C34878D82A}">
                    <a16:rowId xmlns:a16="http://schemas.microsoft.com/office/drawing/2014/main" val="2245030908"/>
                  </a:ext>
                </a:extLst>
              </a:tr>
              <a:tr h="370840">
                <a:tc>
                  <a:txBody>
                    <a:bodyPr/>
                    <a:lstStyle/>
                    <a:p>
                      <a:pPr algn="just"/>
                      <a:r>
                        <a:rPr lang="fr-FR" sz="2000" dirty="0" smtClean="0">
                          <a:latin typeface="Constantia" panose="02030602050306030303" pitchFamily="18" charset="0"/>
                        </a:rPr>
                        <a:t>Utilisation des Outils</a:t>
                      </a:r>
                      <a:endParaRPr lang="fr-FR" sz="2000" dirty="0">
                        <a:latin typeface="Constantia" panose="02030602050306030303" pitchFamily="18" charset="0"/>
                      </a:endParaRPr>
                    </a:p>
                  </a:txBody>
                  <a:tcPr/>
                </a:tc>
                <a:tc>
                  <a:txBody>
                    <a:bodyPr/>
                    <a:lstStyle/>
                    <a:p>
                      <a:pPr algn="just"/>
                      <a:r>
                        <a:rPr lang="fr-FR" sz="2000" dirty="0" smtClean="0">
                          <a:latin typeface="Constantia" panose="02030602050306030303" pitchFamily="18" charset="0"/>
                        </a:rPr>
                        <a:t>Personnaliser</a:t>
                      </a:r>
                      <a:r>
                        <a:rPr lang="fr-FR" sz="2000" baseline="0" dirty="0" smtClean="0">
                          <a:latin typeface="Constantia" panose="02030602050306030303" pitchFamily="18" charset="0"/>
                        </a:rPr>
                        <a:t> la barre d’outils Accès rapide</a:t>
                      </a:r>
                      <a:endParaRPr lang="fr-FR" sz="2000" dirty="0">
                        <a:latin typeface="Constantia" panose="02030602050306030303" pitchFamily="18" charset="0"/>
                      </a:endParaRPr>
                    </a:p>
                  </a:txBody>
                  <a:tcPr/>
                </a:tc>
                <a:extLst>
                  <a:ext uri="{0D108BD9-81ED-4DB2-BD59-A6C34878D82A}">
                    <a16:rowId xmlns:a16="http://schemas.microsoft.com/office/drawing/2014/main" val="2734213004"/>
                  </a:ext>
                </a:extLst>
              </a:tr>
              <a:tr h="370840">
                <a:tc>
                  <a:txBody>
                    <a:bodyPr/>
                    <a:lstStyle/>
                    <a:p>
                      <a:pPr algn="just"/>
                      <a:r>
                        <a:rPr lang="fr-FR" sz="2000" dirty="0" smtClean="0">
                          <a:latin typeface="Constantia" panose="02030602050306030303" pitchFamily="18" charset="0"/>
                        </a:rPr>
                        <a:t>Création d’un document</a:t>
                      </a:r>
                      <a:endParaRPr lang="fr-FR" sz="2000" dirty="0">
                        <a:latin typeface="Constantia" panose="02030602050306030303" pitchFamily="18" charset="0"/>
                      </a:endParaRPr>
                    </a:p>
                  </a:txBody>
                  <a:tcPr/>
                </a:tc>
                <a:tc>
                  <a:txBody>
                    <a:bodyPr/>
                    <a:lstStyle/>
                    <a:p>
                      <a:pPr algn="just"/>
                      <a:r>
                        <a:rPr lang="fr-FR" sz="2000" dirty="0" smtClean="0">
                          <a:latin typeface="Constantia" panose="02030602050306030303" pitchFamily="18" charset="0"/>
                        </a:rPr>
                        <a:t>Afficher ou masquer les symboles de mise en forme</a:t>
                      </a:r>
                      <a:r>
                        <a:rPr lang="fr-FR" sz="2000" baseline="0" dirty="0" smtClean="0">
                          <a:latin typeface="Constantia" panose="02030602050306030303" pitchFamily="18" charset="0"/>
                        </a:rPr>
                        <a:t>.</a:t>
                      </a:r>
                    </a:p>
                    <a:p>
                      <a:pPr algn="just"/>
                      <a:r>
                        <a:rPr lang="fr-FR" sz="2000" baseline="0" dirty="0" smtClean="0">
                          <a:latin typeface="Constantia" panose="02030602050306030303" pitchFamily="18" charset="0"/>
                        </a:rPr>
                        <a:t>Créez un document vierge</a:t>
                      </a:r>
                      <a:endParaRPr lang="fr-FR" sz="2000" dirty="0">
                        <a:latin typeface="Constantia" panose="02030602050306030303" pitchFamily="18" charset="0"/>
                      </a:endParaRPr>
                    </a:p>
                  </a:txBody>
                  <a:tcPr/>
                </a:tc>
                <a:extLst>
                  <a:ext uri="{0D108BD9-81ED-4DB2-BD59-A6C34878D82A}">
                    <a16:rowId xmlns:a16="http://schemas.microsoft.com/office/drawing/2014/main" val="4033227339"/>
                  </a:ext>
                </a:extLst>
              </a:tr>
              <a:tr h="370840">
                <a:tc>
                  <a:txBody>
                    <a:bodyPr/>
                    <a:lstStyle/>
                    <a:p>
                      <a:pPr algn="just"/>
                      <a:r>
                        <a:rPr lang="fr-FR" sz="2000" dirty="0" smtClean="0">
                          <a:latin typeface="Constantia" panose="02030602050306030303" pitchFamily="18" charset="0"/>
                        </a:rPr>
                        <a:t>Enregistrement</a:t>
                      </a:r>
                      <a:r>
                        <a:rPr lang="fr-FR" sz="2000" baseline="0" dirty="0" smtClean="0">
                          <a:latin typeface="Constantia" panose="02030602050306030303" pitchFamily="18" charset="0"/>
                        </a:rPr>
                        <a:t> d’un document</a:t>
                      </a:r>
                      <a:endParaRPr lang="fr-FR" sz="2000" dirty="0">
                        <a:latin typeface="Constantia" panose="02030602050306030303" pitchFamily="18" charset="0"/>
                      </a:endParaRPr>
                    </a:p>
                  </a:txBody>
                  <a:tcPr/>
                </a:tc>
                <a:tc>
                  <a:txBody>
                    <a:bodyPr/>
                    <a:lstStyle/>
                    <a:p>
                      <a:pPr algn="just"/>
                      <a:r>
                        <a:rPr lang="fr-FR" sz="2000" dirty="0" smtClean="0">
                          <a:latin typeface="Constantia" panose="02030602050306030303" pitchFamily="18" charset="0"/>
                        </a:rPr>
                        <a:t>Enregistrer des documents dans d’autres formats de fichier</a:t>
                      </a:r>
                      <a:endParaRPr lang="fr-FR" sz="2000" dirty="0">
                        <a:latin typeface="Constantia" panose="02030602050306030303" pitchFamily="18" charset="0"/>
                      </a:endParaRPr>
                    </a:p>
                  </a:txBody>
                  <a:tcPr/>
                </a:tc>
                <a:extLst>
                  <a:ext uri="{0D108BD9-81ED-4DB2-BD59-A6C34878D82A}">
                    <a16:rowId xmlns:a16="http://schemas.microsoft.com/office/drawing/2014/main" val="3197442061"/>
                  </a:ext>
                </a:extLst>
              </a:tr>
              <a:tr h="370840">
                <a:tc>
                  <a:txBody>
                    <a:bodyPr/>
                    <a:lstStyle/>
                    <a:p>
                      <a:pPr algn="just"/>
                      <a:r>
                        <a:rPr lang="fr-FR" sz="2000" dirty="0" smtClean="0">
                          <a:latin typeface="Constantia" panose="02030602050306030303" pitchFamily="18" charset="0"/>
                        </a:rPr>
                        <a:t>Utilisation</a:t>
                      </a:r>
                      <a:r>
                        <a:rPr lang="fr-FR" sz="2000" baseline="0" dirty="0" smtClean="0">
                          <a:latin typeface="Constantia" panose="02030602050306030303" pitchFamily="18" charset="0"/>
                        </a:rPr>
                        <a:t> des modèles</a:t>
                      </a:r>
                      <a:endParaRPr lang="fr-FR" sz="2000" dirty="0">
                        <a:latin typeface="Constantia" panose="02030602050306030303" pitchFamily="18" charset="0"/>
                      </a:endParaRPr>
                    </a:p>
                  </a:txBody>
                  <a:tcPr/>
                </a:tc>
                <a:tc>
                  <a:txBody>
                    <a:bodyPr/>
                    <a:lstStyle/>
                    <a:p>
                      <a:pPr algn="just"/>
                      <a:r>
                        <a:rPr lang="fr-FR" sz="2000" dirty="0" smtClean="0">
                          <a:latin typeface="Constantia" panose="02030602050306030303" pitchFamily="18" charset="0"/>
                        </a:rPr>
                        <a:t>Créer un document vierge à l’aide d’un modèle</a:t>
                      </a:r>
                      <a:endParaRPr lang="fr-FR" sz="2000" dirty="0">
                        <a:latin typeface="Constantia" panose="02030602050306030303" pitchFamily="18" charset="0"/>
                      </a:endParaRPr>
                    </a:p>
                  </a:txBody>
                  <a:tcPr/>
                </a:tc>
                <a:extLst>
                  <a:ext uri="{0D108BD9-81ED-4DB2-BD59-A6C34878D82A}">
                    <a16:rowId xmlns:a16="http://schemas.microsoft.com/office/drawing/2014/main" val="3392608399"/>
                  </a:ext>
                </a:extLst>
              </a:tr>
              <a:tr h="370840">
                <a:tc>
                  <a:txBody>
                    <a:bodyPr/>
                    <a:lstStyle/>
                    <a:p>
                      <a:pPr algn="just"/>
                      <a:r>
                        <a:rPr lang="fr-FR" sz="2000" dirty="0" smtClean="0">
                          <a:latin typeface="Constantia" panose="02030602050306030303" pitchFamily="18" charset="0"/>
                        </a:rPr>
                        <a:t>Aperçu et impression</a:t>
                      </a:r>
                      <a:r>
                        <a:rPr lang="fr-FR" sz="2000" baseline="0" dirty="0" smtClean="0">
                          <a:latin typeface="Constantia" panose="02030602050306030303" pitchFamily="18" charset="0"/>
                        </a:rPr>
                        <a:t> d’un document</a:t>
                      </a:r>
                      <a:endParaRPr lang="fr-FR" sz="2000" dirty="0">
                        <a:latin typeface="Constantia" panose="02030602050306030303" pitchFamily="18" charset="0"/>
                      </a:endParaRPr>
                    </a:p>
                  </a:txBody>
                  <a:tcPr/>
                </a:tc>
                <a:tc>
                  <a:txBody>
                    <a:bodyPr/>
                    <a:lstStyle/>
                    <a:p>
                      <a:pPr algn="just"/>
                      <a:r>
                        <a:rPr lang="fr-FR" sz="2000" dirty="0" smtClean="0">
                          <a:latin typeface="Constantia" panose="02030602050306030303" pitchFamily="18" charset="0"/>
                        </a:rPr>
                        <a:t>Modifier les paramètres d’impression.</a:t>
                      </a:r>
                    </a:p>
                    <a:p>
                      <a:pPr algn="just"/>
                      <a:r>
                        <a:rPr lang="fr-FR" sz="2000" dirty="0" smtClean="0">
                          <a:latin typeface="Constantia" panose="02030602050306030303" pitchFamily="18" charset="0"/>
                        </a:rPr>
                        <a:t>Imprimer l’ensemble ou une partie d’un document.</a:t>
                      </a:r>
                      <a:endParaRPr lang="fr-FR" sz="2000" dirty="0">
                        <a:latin typeface="Constantia" panose="02030602050306030303" pitchFamily="18" charset="0"/>
                      </a:endParaRPr>
                    </a:p>
                  </a:txBody>
                  <a:tcPr/>
                </a:tc>
                <a:extLst>
                  <a:ext uri="{0D108BD9-81ED-4DB2-BD59-A6C34878D82A}">
                    <a16:rowId xmlns:a16="http://schemas.microsoft.com/office/drawing/2014/main" val="2649188575"/>
                  </a:ext>
                </a:extLst>
              </a:tr>
            </a:tbl>
          </a:graphicData>
        </a:graphic>
      </p:graphicFrame>
      <p:sp>
        <p:nvSpPr>
          <p:cNvPr id="8" name="Titre 1"/>
          <p:cNvSpPr txBox="1">
            <a:spLocks/>
          </p:cNvSpPr>
          <p:nvPr/>
        </p:nvSpPr>
        <p:spPr>
          <a:xfrm>
            <a:off x="496389" y="242443"/>
            <a:ext cx="11201028" cy="776211"/>
          </a:xfrm>
          <a:prstGeom prst="rect">
            <a:avLst/>
          </a:prstGeom>
          <a:solidFill>
            <a:srgbClr val="00B0F0"/>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3600" b="1" dirty="0" smtClean="0">
                <a:solidFill>
                  <a:schemeClr val="bg1"/>
                </a:solidFill>
                <a:latin typeface="Times New Roman" panose="02020603050405020304" pitchFamily="18" charset="0"/>
                <a:cs typeface="Times New Roman" panose="02020603050405020304" pitchFamily="18" charset="0"/>
              </a:rPr>
              <a:t>Chapitre 1</a:t>
            </a:r>
            <a:r>
              <a:rPr lang="fr-FR" sz="3600" dirty="0" smtClean="0">
                <a:solidFill>
                  <a:schemeClr val="bg1"/>
                </a:solidFill>
                <a:latin typeface="Times New Roman" panose="02020603050405020304" pitchFamily="18" charset="0"/>
                <a:cs typeface="Times New Roman" panose="02020603050405020304" pitchFamily="18" charset="0"/>
              </a:rPr>
              <a:t>: </a:t>
            </a:r>
            <a:r>
              <a:rPr lang="fr-FR" sz="3600" b="1" dirty="0">
                <a:solidFill>
                  <a:schemeClr val="bg1"/>
                </a:solidFill>
                <a:latin typeface="Constantia" panose="02030602050306030303" pitchFamily="18" charset="0"/>
              </a:rPr>
              <a:t>PRESENTATION DE </a:t>
            </a:r>
            <a:r>
              <a:rPr lang="fr-FR" sz="3600" b="1" dirty="0" smtClean="0">
                <a:solidFill>
                  <a:schemeClr val="bg1"/>
                </a:solidFill>
                <a:latin typeface="Constantia" panose="02030602050306030303" pitchFamily="18" charset="0"/>
              </a:rPr>
              <a:t>WORD</a:t>
            </a:r>
            <a:r>
              <a:rPr lang="fr-FR" sz="3600" dirty="0" smtClean="0">
                <a:solidFill>
                  <a:schemeClr val="bg1"/>
                </a:solidFill>
                <a:latin typeface="Times New Roman" panose="02020603050405020304" pitchFamily="18" charset="0"/>
                <a:cs typeface="Times New Roman" panose="02020603050405020304" pitchFamily="18" charset="0"/>
              </a:rPr>
              <a:t> </a:t>
            </a:r>
            <a:endParaRPr lang="fr-FR" sz="3600" dirty="0">
              <a:solidFill>
                <a:schemeClr val="bg1"/>
              </a:solidFill>
            </a:endParaRPr>
          </a:p>
        </p:txBody>
      </p:sp>
      <p:sp>
        <p:nvSpPr>
          <p:cNvPr id="9" name="Titre 1"/>
          <p:cNvSpPr txBox="1">
            <a:spLocks/>
          </p:cNvSpPr>
          <p:nvPr/>
        </p:nvSpPr>
        <p:spPr>
          <a:xfrm>
            <a:off x="838200" y="1192994"/>
            <a:ext cx="10515600" cy="759124"/>
          </a:xfrm>
          <a:prstGeom prst="rect">
            <a:avLst/>
          </a:prstGeom>
          <a:solidFill>
            <a:srgbClr val="00B0F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dirty="0">
                <a:solidFill>
                  <a:schemeClr val="bg1"/>
                </a:solidFill>
                <a:latin typeface="Constantia" panose="02030602050306030303" pitchFamily="18" charset="0"/>
                <a:cs typeface="Times New Roman" panose="02020603050405020304" pitchFamily="18" charset="0"/>
              </a:rPr>
              <a:t>MATRICE DE COMPÉTENCES DE LA </a:t>
            </a:r>
            <a:r>
              <a:rPr lang="fr-FR" sz="3200" dirty="0" smtClean="0">
                <a:solidFill>
                  <a:schemeClr val="bg1"/>
                </a:solidFill>
                <a:latin typeface="Constantia" panose="02030602050306030303" pitchFamily="18" charset="0"/>
                <a:cs typeface="Times New Roman" panose="02020603050405020304" pitchFamily="18" charset="0"/>
              </a:rPr>
              <a:t>LEÇON</a:t>
            </a:r>
            <a:endParaRPr lang="fr-FR" sz="3200" dirty="0">
              <a:solidFill>
                <a:schemeClr val="bg1"/>
              </a:solidFill>
              <a:latin typeface="Constantia" panose="02030602050306030303" pitchFamily="18" charset="0"/>
            </a:endParaRPr>
          </a:p>
        </p:txBody>
      </p:sp>
    </p:spTree>
    <p:extLst>
      <p:ext uri="{BB962C8B-B14F-4D97-AF65-F5344CB8AC3E}">
        <p14:creationId xmlns:p14="http://schemas.microsoft.com/office/powerpoint/2010/main" val="26260235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017948" y="261089"/>
            <a:ext cx="7655395" cy="2951341"/>
          </a:xfrm>
          <a:prstGeom prst="rect">
            <a:avLst/>
          </a:prstGeom>
        </p:spPr>
      </p:pic>
      <p:pic>
        <p:nvPicPr>
          <p:cNvPr id="5" name="Image 4"/>
          <p:cNvPicPr>
            <a:picLocks noChangeAspect="1"/>
          </p:cNvPicPr>
          <p:nvPr/>
        </p:nvPicPr>
        <p:blipFill>
          <a:blip r:embed="rId3"/>
          <a:stretch>
            <a:fillRect/>
          </a:stretch>
        </p:blipFill>
        <p:spPr>
          <a:xfrm>
            <a:off x="2273968" y="2707104"/>
            <a:ext cx="7741923" cy="3915529"/>
          </a:xfrm>
          <a:prstGeom prst="rect">
            <a:avLst/>
          </a:prstGeom>
        </p:spPr>
      </p:pic>
    </p:spTree>
    <p:extLst>
      <p:ext uri="{BB962C8B-B14F-4D97-AF65-F5344CB8AC3E}">
        <p14:creationId xmlns:p14="http://schemas.microsoft.com/office/powerpoint/2010/main" val="19499473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568213" y="906654"/>
            <a:ext cx="9750876" cy="5662587"/>
          </a:xfrm>
          <a:prstGeom prst="rect">
            <a:avLst/>
          </a:prstGeom>
        </p:spPr>
      </p:pic>
    </p:spTree>
    <p:extLst>
      <p:ext uri="{BB962C8B-B14F-4D97-AF65-F5344CB8AC3E}">
        <p14:creationId xmlns:p14="http://schemas.microsoft.com/office/powerpoint/2010/main" val="9246073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601579" y="248047"/>
            <a:ext cx="8312086" cy="2699690"/>
          </a:xfrm>
          <a:prstGeom prst="rect">
            <a:avLst/>
          </a:prstGeom>
        </p:spPr>
      </p:pic>
      <p:pic>
        <p:nvPicPr>
          <p:cNvPr id="5" name="Image 4"/>
          <p:cNvPicPr>
            <a:picLocks noChangeAspect="1"/>
          </p:cNvPicPr>
          <p:nvPr/>
        </p:nvPicPr>
        <p:blipFill rotWithShape="1">
          <a:blip r:embed="rId3"/>
          <a:srcRect l="40945" t="4170" r="36073" b="54693"/>
          <a:stretch/>
        </p:blipFill>
        <p:spPr>
          <a:xfrm>
            <a:off x="8723438" y="248047"/>
            <a:ext cx="2404038" cy="2334094"/>
          </a:xfrm>
          <a:prstGeom prst="rect">
            <a:avLst/>
          </a:prstGeom>
        </p:spPr>
      </p:pic>
      <p:pic>
        <p:nvPicPr>
          <p:cNvPr id="6" name="Image 5"/>
          <p:cNvPicPr>
            <a:picLocks noChangeAspect="1"/>
          </p:cNvPicPr>
          <p:nvPr/>
        </p:nvPicPr>
        <p:blipFill rotWithShape="1">
          <a:blip r:embed="rId3"/>
          <a:srcRect t="45321" b="35449"/>
          <a:stretch/>
        </p:blipFill>
        <p:spPr>
          <a:xfrm>
            <a:off x="601579" y="3187723"/>
            <a:ext cx="9265858" cy="998620"/>
          </a:xfrm>
          <a:prstGeom prst="rect">
            <a:avLst/>
          </a:prstGeom>
        </p:spPr>
      </p:pic>
      <p:pic>
        <p:nvPicPr>
          <p:cNvPr id="7" name="Image 6"/>
          <p:cNvPicPr>
            <a:picLocks noChangeAspect="1"/>
          </p:cNvPicPr>
          <p:nvPr/>
        </p:nvPicPr>
        <p:blipFill rotWithShape="1">
          <a:blip r:embed="rId3"/>
          <a:srcRect l="36786" t="63486" r="36992"/>
          <a:stretch/>
        </p:blipFill>
        <p:spPr>
          <a:xfrm>
            <a:off x="6002022" y="3962392"/>
            <a:ext cx="2045369" cy="2727166"/>
          </a:xfrm>
          <a:prstGeom prst="rect">
            <a:avLst/>
          </a:prstGeom>
        </p:spPr>
      </p:pic>
    </p:spTree>
    <p:extLst>
      <p:ext uri="{BB962C8B-B14F-4D97-AF65-F5344CB8AC3E}">
        <p14:creationId xmlns:p14="http://schemas.microsoft.com/office/powerpoint/2010/main" val="31421867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661737" y="217782"/>
            <a:ext cx="9838328" cy="4991891"/>
          </a:xfrm>
          <a:prstGeom prst="rect">
            <a:avLst/>
          </a:prstGeom>
        </p:spPr>
      </p:pic>
    </p:spTree>
    <p:extLst>
      <p:ext uri="{BB962C8B-B14F-4D97-AF65-F5344CB8AC3E}">
        <p14:creationId xmlns:p14="http://schemas.microsoft.com/office/powerpoint/2010/main" val="11798055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5112" y="159584"/>
            <a:ext cx="7411290" cy="5338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88999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7578" y="2216304"/>
            <a:ext cx="6701589" cy="367048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8"/>
          <p:cNvSpPr>
            <a:spLocks noChangeArrowheads="1"/>
          </p:cNvSpPr>
          <p:nvPr/>
        </p:nvSpPr>
        <p:spPr bwMode="auto">
          <a:xfrm>
            <a:off x="1706323" y="200921"/>
            <a:ext cx="7713971"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BORDURE DE PAGE :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Ajouter ou modifier les bordures sur une page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Cliquer Bordure de page dans le groupe d’option mise en page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Dans la boite qui s’ouvre faites le choix de bordure dans la zone motif</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11" name="Rectangle 9"/>
          <p:cNvSpPr>
            <a:spLocks noChangeArrowheads="1"/>
          </p:cNvSpPr>
          <p:nvPr/>
        </p:nvSpPr>
        <p:spPr bwMode="auto">
          <a:xfrm>
            <a:off x="301625"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12" name="Rectangle 11"/>
          <p:cNvSpPr>
            <a:spLocks noChangeArrowheads="1"/>
          </p:cNvSpPr>
          <p:nvPr/>
        </p:nvSpPr>
        <p:spPr bwMode="auto">
          <a:xfrm>
            <a:off x="1706323" y="1456229"/>
            <a:ext cx="199125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Cliquer sur ok</a:t>
            </a:r>
            <a:endParaRPr kumimoji="0" lang="fr-FR" altLang="en-US"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725232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056465" y="406286"/>
            <a:ext cx="10149788" cy="5477156"/>
          </a:xfrm>
          <a:prstGeom prst="rect">
            <a:avLst/>
          </a:prstGeom>
        </p:spPr>
      </p:pic>
    </p:spTree>
    <p:extLst>
      <p:ext uri="{BB962C8B-B14F-4D97-AF65-F5344CB8AC3E}">
        <p14:creationId xmlns:p14="http://schemas.microsoft.com/office/powerpoint/2010/main" val="12905548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4954" y="340058"/>
            <a:ext cx="7565375" cy="4821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8293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552074" y="445374"/>
            <a:ext cx="8431415" cy="6412626"/>
          </a:xfrm>
          <a:prstGeom prst="rect">
            <a:avLst/>
          </a:prstGeom>
        </p:spPr>
      </p:pic>
    </p:spTree>
    <p:extLst>
      <p:ext uri="{BB962C8B-B14F-4D97-AF65-F5344CB8AC3E}">
        <p14:creationId xmlns:p14="http://schemas.microsoft.com/office/powerpoint/2010/main" val="5204285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197629" y="206598"/>
            <a:ext cx="9462869" cy="6001697"/>
          </a:xfrm>
          <a:prstGeom prst="rect">
            <a:avLst/>
          </a:prstGeom>
        </p:spPr>
      </p:pic>
    </p:spTree>
    <p:extLst>
      <p:ext uri="{BB962C8B-B14F-4D97-AF65-F5344CB8AC3E}">
        <p14:creationId xmlns:p14="http://schemas.microsoft.com/office/powerpoint/2010/main" val="33055616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cteur droit 6"/>
          <p:cNvCxnSpPr/>
          <p:nvPr/>
        </p:nvCxnSpPr>
        <p:spPr>
          <a:xfrm flipV="1">
            <a:off x="8626" y="952023"/>
            <a:ext cx="12107176" cy="37771"/>
          </a:xfrm>
          <a:prstGeom prst="line">
            <a:avLst/>
          </a:prstGeom>
          <a:ln w="60325">
            <a:solidFill>
              <a:schemeClr val="tx1"/>
            </a:solidFill>
          </a:ln>
        </p:spPr>
        <p:style>
          <a:lnRef idx="3">
            <a:schemeClr val="accent5"/>
          </a:lnRef>
          <a:fillRef idx="0">
            <a:schemeClr val="accent5"/>
          </a:fillRef>
          <a:effectRef idx="2">
            <a:schemeClr val="accent5"/>
          </a:effectRef>
          <a:fontRef idx="minor">
            <a:schemeClr val="tx1"/>
          </a:fontRef>
        </p:style>
      </p:cxnSp>
      <p:sp>
        <p:nvSpPr>
          <p:cNvPr id="8" name="Titre 1"/>
          <p:cNvSpPr txBox="1">
            <a:spLocks/>
          </p:cNvSpPr>
          <p:nvPr/>
        </p:nvSpPr>
        <p:spPr>
          <a:xfrm>
            <a:off x="496389" y="242444"/>
            <a:ext cx="11201028" cy="689262"/>
          </a:xfrm>
          <a:prstGeom prst="rect">
            <a:avLst/>
          </a:prstGeom>
          <a:solidFill>
            <a:srgbClr val="00B0F0"/>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3600" b="1" dirty="0" smtClean="0">
                <a:solidFill>
                  <a:schemeClr val="bg1"/>
                </a:solidFill>
                <a:latin typeface="Times New Roman" panose="02020603050405020304" pitchFamily="18" charset="0"/>
                <a:cs typeface="Times New Roman" panose="02020603050405020304" pitchFamily="18" charset="0"/>
              </a:rPr>
              <a:t>Chapitre 1</a:t>
            </a:r>
            <a:r>
              <a:rPr lang="fr-FR" sz="3600" dirty="0" smtClean="0">
                <a:solidFill>
                  <a:schemeClr val="bg1"/>
                </a:solidFill>
                <a:latin typeface="Times New Roman" panose="02020603050405020304" pitchFamily="18" charset="0"/>
                <a:cs typeface="Times New Roman" panose="02020603050405020304" pitchFamily="18" charset="0"/>
              </a:rPr>
              <a:t>: </a:t>
            </a:r>
            <a:r>
              <a:rPr lang="fr-FR" sz="3600" b="1" dirty="0">
                <a:solidFill>
                  <a:schemeClr val="bg1"/>
                </a:solidFill>
                <a:latin typeface="Constantia" panose="02030602050306030303" pitchFamily="18" charset="0"/>
              </a:rPr>
              <a:t>PRESENTATION DE </a:t>
            </a:r>
            <a:r>
              <a:rPr lang="fr-FR" sz="3600" b="1" dirty="0" smtClean="0">
                <a:solidFill>
                  <a:schemeClr val="bg1"/>
                </a:solidFill>
                <a:latin typeface="Constantia" panose="02030602050306030303" pitchFamily="18" charset="0"/>
              </a:rPr>
              <a:t>WORD</a:t>
            </a:r>
            <a:r>
              <a:rPr lang="fr-FR" sz="3600" dirty="0" smtClean="0">
                <a:solidFill>
                  <a:schemeClr val="bg1"/>
                </a:solidFill>
                <a:latin typeface="Times New Roman" panose="02020603050405020304" pitchFamily="18" charset="0"/>
                <a:cs typeface="Times New Roman" panose="02020603050405020304" pitchFamily="18" charset="0"/>
              </a:rPr>
              <a:t> </a:t>
            </a:r>
            <a:endParaRPr lang="fr-FR" sz="3600" dirty="0">
              <a:solidFill>
                <a:schemeClr val="bg1"/>
              </a:solidFill>
            </a:endParaRPr>
          </a:p>
        </p:txBody>
      </p:sp>
      <p:sp>
        <p:nvSpPr>
          <p:cNvPr id="9" name="Titre 1"/>
          <p:cNvSpPr txBox="1">
            <a:spLocks/>
          </p:cNvSpPr>
          <p:nvPr/>
        </p:nvSpPr>
        <p:spPr>
          <a:xfrm>
            <a:off x="838200" y="1192994"/>
            <a:ext cx="10515600" cy="492115"/>
          </a:xfrm>
          <a:prstGeom prst="rect">
            <a:avLst/>
          </a:prstGeom>
          <a:solidFill>
            <a:srgbClr val="00B0F0"/>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sz="2000" dirty="0">
              <a:latin typeface="Constantia" panose="02030602050306030303" pitchFamily="18" charset="0"/>
            </a:endParaRPr>
          </a:p>
          <a:p>
            <a:pPr algn="ctr"/>
            <a:r>
              <a:rPr lang="fr-FR" sz="2000" b="1" dirty="0">
                <a:latin typeface="Constantia" panose="02030602050306030303" pitchFamily="18" charset="0"/>
              </a:rPr>
              <a:t>ORIENTATION DU LOGICIEL </a:t>
            </a:r>
            <a:endParaRPr lang="fr-FR" sz="1400" dirty="0">
              <a:solidFill>
                <a:schemeClr val="bg1"/>
              </a:solidFill>
              <a:latin typeface="Constantia" panose="02030602050306030303" pitchFamily="18" charset="0"/>
            </a:endParaRPr>
          </a:p>
        </p:txBody>
      </p:sp>
      <p:sp>
        <p:nvSpPr>
          <p:cNvPr id="4" name="ZoneTexte 3"/>
          <p:cNvSpPr txBox="1"/>
          <p:nvPr/>
        </p:nvSpPr>
        <p:spPr>
          <a:xfrm>
            <a:off x="496389" y="1888309"/>
            <a:ext cx="11201028" cy="4154984"/>
          </a:xfrm>
          <a:prstGeom prst="rect">
            <a:avLst/>
          </a:prstGeom>
          <a:noFill/>
        </p:spPr>
        <p:txBody>
          <a:bodyPr wrap="square" rtlCol="0">
            <a:spAutoFit/>
          </a:bodyPr>
          <a:lstStyle/>
          <a:p>
            <a:pPr algn="just"/>
            <a:r>
              <a:rPr lang="fr-FR" sz="2400" b="1" dirty="0" smtClean="0">
                <a:latin typeface="Constantia" panose="02030602050306030303" pitchFamily="18" charset="0"/>
              </a:rPr>
              <a:t>Interface </a:t>
            </a:r>
            <a:r>
              <a:rPr lang="fr-FR" sz="2400" b="1" dirty="0">
                <a:latin typeface="Constantia" panose="02030602050306030303" pitchFamily="18" charset="0"/>
              </a:rPr>
              <a:t>utilisateur principale de Microsoft Word </a:t>
            </a:r>
            <a:endParaRPr lang="fr-FR" sz="2400" b="1" dirty="0" smtClean="0">
              <a:latin typeface="Constantia" panose="02030602050306030303" pitchFamily="18" charset="0"/>
            </a:endParaRPr>
          </a:p>
          <a:p>
            <a:pPr algn="just"/>
            <a:endParaRPr lang="fr-FR" sz="2400" dirty="0">
              <a:latin typeface="Constantia" panose="02030602050306030303" pitchFamily="18" charset="0"/>
            </a:endParaRPr>
          </a:p>
          <a:p>
            <a:pPr algn="just"/>
            <a:r>
              <a:rPr lang="fr-FR" sz="2400" dirty="0">
                <a:latin typeface="Constantia" panose="02030602050306030303" pitchFamily="18" charset="0"/>
              </a:rPr>
              <a:t>Avant de commencer à utiliser Microsoft Word 2016, vous devez vous familiariser avec l’interface utilisateur principale. Lorsque vous ouvrez un document vierge dans Microsoft Word 2016, un écran similaire à celui illustré à la Figure </a:t>
            </a:r>
            <a:r>
              <a:rPr lang="fr-FR" sz="2400" dirty="0" smtClean="0">
                <a:latin typeface="Constantia" panose="02030602050306030303" pitchFamily="18" charset="0"/>
              </a:rPr>
              <a:t>ci -dessous </a:t>
            </a:r>
            <a:r>
              <a:rPr lang="fr-FR" sz="2400" dirty="0">
                <a:latin typeface="Constantia" panose="02030602050306030303" pitchFamily="18" charset="0"/>
              </a:rPr>
              <a:t>apparaît. </a:t>
            </a:r>
            <a:endParaRPr lang="fr-FR" sz="2400" dirty="0" smtClean="0">
              <a:latin typeface="Constantia" panose="02030602050306030303" pitchFamily="18" charset="0"/>
            </a:endParaRPr>
          </a:p>
          <a:p>
            <a:pPr algn="just"/>
            <a:endParaRPr lang="fr-FR" sz="2400" dirty="0">
              <a:latin typeface="Constantia" panose="02030602050306030303" pitchFamily="18" charset="0"/>
            </a:endParaRPr>
          </a:p>
          <a:p>
            <a:pPr algn="just"/>
            <a:r>
              <a:rPr lang="fr-FR" sz="2400" dirty="0">
                <a:latin typeface="Constantia" panose="02030602050306030303" pitchFamily="18" charset="0"/>
              </a:rPr>
              <a:t>Microsoft a conçu l’interface utilisateur de Word pour que vous puissiez accéder facilement aux commandes dont vous avez le plus besoin lorsque vous créez et modifiez des documents. (Notez que votre écran peut être légèrement différent de celui illustré ci-dessus, en fonction des paramètres de votre programme). </a:t>
            </a:r>
          </a:p>
        </p:txBody>
      </p:sp>
    </p:spTree>
    <p:extLst>
      <p:ext uri="{BB962C8B-B14F-4D97-AF65-F5344CB8AC3E}">
        <p14:creationId xmlns:p14="http://schemas.microsoft.com/office/powerpoint/2010/main" val="42525241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r="25249"/>
          <a:stretch/>
        </p:blipFill>
        <p:spPr>
          <a:xfrm>
            <a:off x="1625107" y="185325"/>
            <a:ext cx="8493451" cy="6008301"/>
          </a:xfrm>
          <a:prstGeom prst="rect">
            <a:avLst/>
          </a:prstGeom>
        </p:spPr>
      </p:pic>
    </p:spTree>
    <p:extLst>
      <p:ext uri="{BB962C8B-B14F-4D97-AF65-F5344CB8AC3E}">
        <p14:creationId xmlns:p14="http://schemas.microsoft.com/office/powerpoint/2010/main" val="1721010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1467853" y="158600"/>
            <a:ext cx="9023683" cy="6362515"/>
          </a:xfrm>
          <a:prstGeom prst="rect">
            <a:avLst/>
          </a:prstGeom>
        </p:spPr>
      </p:pic>
    </p:spTree>
    <p:extLst>
      <p:ext uri="{BB962C8B-B14F-4D97-AF65-F5344CB8AC3E}">
        <p14:creationId xmlns:p14="http://schemas.microsoft.com/office/powerpoint/2010/main" val="3561990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273708" y="763204"/>
            <a:ext cx="11269979" cy="4638974"/>
          </a:xfrm>
          <a:prstGeom prst="rect">
            <a:avLst/>
          </a:prstGeom>
        </p:spPr>
      </p:pic>
    </p:spTree>
    <p:extLst>
      <p:ext uri="{BB962C8B-B14F-4D97-AF65-F5344CB8AC3E}">
        <p14:creationId xmlns:p14="http://schemas.microsoft.com/office/powerpoint/2010/main" val="7920467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606591" y="821418"/>
            <a:ext cx="10294020" cy="5471097"/>
          </a:xfrm>
          <a:prstGeom prst="rect">
            <a:avLst/>
          </a:prstGeom>
        </p:spPr>
      </p:pic>
    </p:spTree>
    <p:extLst>
      <p:ext uri="{BB962C8B-B14F-4D97-AF65-F5344CB8AC3E}">
        <p14:creationId xmlns:p14="http://schemas.microsoft.com/office/powerpoint/2010/main" val="5725935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495011" y="1086085"/>
            <a:ext cx="8576800" cy="4833452"/>
          </a:xfrm>
          <a:prstGeom prst="rect">
            <a:avLst/>
          </a:prstGeom>
        </p:spPr>
      </p:pic>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9513" y="2817011"/>
            <a:ext cx="14859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84067" y="4502818"/>
            <a:ext cx="273367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06749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443790" y="216569"/>
            <a:ext cx="8633789" cy="4511842"/>
          </a:xfrm>
          <a:prstGeom prst="rect">
            <a:avLst/>
          </a:prstGeom>
        </p:spPr>
      </p:pic>
      <p:pic>
        <p:nvPicPr>
          <p:cNvPr id="5" name="Image 4"/>
          <p:cNvPicPr>
            <a:picLocks noChangeAspect="1"/>
          </p:cNvPicPr>
          <p:nvPr/>
        </p:nvPicPr>
        <p:blipFill>
          <a:blip r:embed="rId3"/>
          <a:stretch>
            <a:fillRect/>
          </a:stretch>
        </p:blipFill>
        <p:spPr>
          <a:xfrm>
            <a:off x="1541192" y="4728411"/>
            <a:ext cx="7373825" cy="1975650"/>
          </a:xfrm>
          <a:prstGeom prst="rect">
            <a:avLst/>
          </a:prstGeom>
        </p:spPr>
      </p:pic>
    </p:spTree>
    <p:extLst>
      <p:ext uri="{BB962C8B-B14F-4D97-AF65-F5344CB8AC3E}">
        <p14:creationId xmlns:p14="http://schemas.microsoft.com/office/powerpoint/2010/main" val="14765361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419727" y="116008"/>
            <a:ext cx="9048716" cy="3361118"/>
          </a:xfrm>
          <a:prstGeom prst="rect">
            <a:avLst/>
          </a:prstGeom>
        </p:spPr>
      </p:pic>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6453" y="3477126"/>
            <a:ext cx="8771990" cy="254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19718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77923" y="145746"/>
            <a:ext cx="8857397"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l"/>
                <a:tab pos="635000" algn="l"/>
              </a:tabLst>
            </a:pPr>
            <a:r>
              <a:rPr kumimoji="0" lang="fr-FR" altLang="en-US"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ENTÊTE ET PIED DE PAGE</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635000" algn="l"/>
              </a:tabLst>
            </a:pPr>
            <a:r>
              <a:rPr kumimoji="0" lang="fr-FR" altLang="en-US"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Définition :</a:t>
            </a:r>
            <a:r>
              <a:rPr kumimoji="0" lang="fr-FR" alt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Les entêtes et les pieds de page sont des informations communes à un ensemble de page ou à toutes les pages d’un document.</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635000" algn="l"/>
              </a:tabLst>
            </a:pPr>
            <a:r>
              <a:rPr kumimoji="0" lang="fr-FR" alt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Il peut être différent des autres informations sur les pages suivantes.</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635000" algn="l"/>
              </a:tabLst>
            </a:pPr>
            <a:r>
              <a:rPr kumimoji="0" lang="fr-FR" alt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L’entête et pied de page porte le logo, l’arrête, la situation géographique, l’adresse et l’activité que mène l’entreprise</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635000" algn="l"/>
              </a:tabLst>
            </a:pPr>
            <a:r>
              <a:rPr kumimoji="0" lang="fr-FR" altLang="en-US"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COMMENT FAIRE L’EN TÊTE ET PIED DE PAGE</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635000" algn="l"/>
              </a:tabLst>
            </a:pPr>
            <a:r>
              <a:rPr kumimoji="0" lang="fr-FR" altLang="en-US"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Entête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 pos="635000" algn="l"/>
              </a:tabLst>
            </a:pPr>
            <a:r>
              <a:rPr kumimoji="0" lang="fr-FR" alt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1- Dans le groupe d’option insertion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 pos="635000" algn="l"/>
              </a:tabLst>
            </a:pPr>
            <a:r>
              <a:rPr kumimoji="0" lang="fr-FR" alt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2- Cliquer sur l’icône d’entête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 pos="635000" algn="l"/>
              </a:tabLst>
            </a:pPr>
            <a:r>
              <a:rPr lang="fr-FR" altLang="en-US" dirty="0" smtClean="0">
                <a:ea typeface="Times New Roman" panose="02020603050405020304" pitchFamily="18" charset="0"/>
              </a:rPr>
              <a:t>3- </a:t>
            </a:r>
            <a:r>
              <a:rPr kumimoji="0" lang="fr-FR" alt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Faites le choix d’entête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 pos="635000" algn="l"/>
              </a:tabLst>
            </a:pPr>
            <a:r>
              <a:rPr kumimoji="0" lang="fr-FR" alt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4-</a:t>
            </a:r>
            <a:r>
              <a:rPr kumimoji="0" lang="fr-FR" altLang="en-US" b="0" i="0" u="none" strike="noStrike" cap="none" normalizeH="0" dirty="0" smtClean="0">
                <a:ln>
                  <a:noFill/>
                </a:ln>
                <a:solidFill>
                  <a:schemeClr val="tx1"/>
                </a:solidFill>
                <a:effectLst/>
                <a:latin typeface="Arial" panose="020B0604020202020204" pitchFamily="34" charset="0"/>
                <a:ea typeface="Times New Roman" panose="02020603050405020304" pitchFamily="18" charset="0"/>
              </a:rPr>
              <a:t> </a:t>
            </a:r>
            <a:r>
              <a:rPr kumimoji="0" lang="fr-FR" alt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Insérer les libellés d’entête et faites la mise en forme appropriée.</a:t>
            </a:r>
            <a:endParaRPr kumimoji="0" lang="fr-FR" altLang="en-US" sz="2800" b="0" i="0" u="none" strike="noStrike" cap="none" normalizeH="0" baseline="0" dirty="0" smtClean="0">
              <a:ln>
                <a:noFill/>
              </a:ln>
              <a:solidFill>
                <a:schemeClr val="tx1"/>
              </a:solidFill>
              <a:effectLst/>
              <a:latin typeface="Arial" panose="020B0604020202020204" pitchFamily="34" charset="0"/>
            </a:endParaRPr>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463" y="3562066"/>
            <a:ext cx="4434158" cy="2947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08082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419368" y="561537"/>
            <a:ext cx="8980226" cy="1908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35000" algn="l"/>
              </a:tabLst>
              <a:defRPr>
                <a:solidFill>
                  <a:schemeClr val="tx1"/>
                </a:solidFill>
                <a:latin typeface="Arial" panose="020B0604020202020204" pitchFamily="34" charset="0"/>
              </a:defRPr>
            </a:lvl1pPr>
            <a:lvl2pPr eaLnBrk="0" fontAlgn="base" hangingPunct="0">
              <a:spcBef>
                <a:spcPct val="0"/>
              </a:spcBef>
              <a:spcAft>
                <a:spcPct val="0"/>
              </a:spcAft>
              <a:tabLst>
                <a:tab pos="635000" algn="l"/>
              </a:tabLst>
              <a:defRPr>
                <a:solidFill>
                  <a:schemeClr val="tx1"/>
                </a:solidFill>
                <a:latin typeface="Arial" panose="020B0604020202020204" pitchFamily="34" charset="0"/>
              </a:defRPr>
            </a:lvl2pPr>
            <a:lvl3pPr eaLnBrk="0" fontAlgn="base" hangingPunct="0">
              <a:spcBef>
                <a:spcPct val="0"/>
              </a:spcBef>
              <a:spcAft>
                <a:spcPct val="0"/>
              </a:spcAft>
              <a:tabLst>
                <a:tab pos="635000" algn="l"/>
              </a:tabLst>
              <a:defRPr>
                <a:solidFill>
                  <a:schemeClr val="tx1"/>
                </a:solidFill>
                <a:latin typeface="Arial" panose="020B0604020202020204" pitchFamily="34" charset="0"/>
              </a:defRPr>
            </a:lvl3pPr>
            <a:lvl4pPr eaLnBrk="0" fontAlgn="base" hangingPunct="0">
              <a:spcBef>
                <a:spcPct val="0"/>
              </a:spcBef>
              <a:spcAft>
                <a:spcPct val="0"/>
              </a:spcAft>
              <a:tabLst>
                <a:tab pos="635000" algn="l"/>
              </a:tabLst>
              <a:defRPr>
                <a:solidFill>
                  <a:schemeClr val="tx1"/>
                </a:solidFill>
                <a:latin typeface="Arial" panose="020B0604020202020204" pitchFamily="34" charset="0"/>
              </a:defRPr>
            </a:lvl4pPr>
            <a:lvl5pPr eaLnBrk="0" fontAlgn="base" hangingPunct="0">
              <a:spcBef>
                <a:spcPct val="0"/>
              </a:spcBef>
              <a:spcAft>
                <a:spcPct val="0"/>
              </a:spcAft>
              <a:tabLst>
                <a:tab pos="635000" algn="l"/>
              </a:tabLst>
              <a:defRPr>
                <a:solidFill>
                  <a:schemeClr val="tx1"/>
                </a:solidFill>
                <a:latin typeface="Arial" panose="020B0604020202020204" pitchFamily="34" charset="0"/>
              </a:defRPr>
            </a:lvl5pPr>
            <a:lvl6pPr eaLnBrk="0" fontAlgn="base" hangingPunct="0">
              <a:spcBef>
                <a:spcPct val="0"/>
              </a:spcBef>
              <a:spcAft>
                <a:spcPct val="0"/>
              </a:spcAft>
              <a:tabLst>
                <a:tab pos="635000" algn="l"/>
              </a:tabLst>
              <a:defRPr>
                <a:solidFill>
                  <a:schemeClr val="tx1"/>
                </a:solidFill>
                <a:latin typeface="Arial" panose="020B0604020202020204" pitchFamily="34" charset="0"/>
              </a:defRPr>
            </a:lvl6pPr>
            <a:lvl7pPr eaLnBrk="0" fontAlgn="base" hangingPunct="0">
              <a:spcBef>
                <a:spcPct val="0"/>
              </a:spcBef>
              <a:spcAft>
                <a:spcPct val="0"/>
              </a:spcAft>
              <a:tabLst>
                <a:tab pos="635000" algn="l"/>
              </a:tabLst>
              <a:defRPr>
                <a:solidFill>
                  <a:schemeClr val="tx1"/>
                </a:solidFill>
                <a:latin typeface="Arial" panose="020B0604020202020204" pitchFamily="34" charset="0"/>
              </a:defRPr>
            </a:lvl7pPr>
            <a:lvl8pPr eaLnBrk="0" fontAlgn="base" hangingPunct="0">
              <a:spcBef>
                <a:spcPct val="0"/>
              </a:spcBef>
              <a:spcAft>
                <a:spcPct val="0"/>
              </a:spcAft>
              <a:tabLst>
                <a:tab pos="635000" algn="l"/>
              </a:tabLst>
              <a:defRPr>
                <a:solidFill>
                  <a:schemeClr val="tx1"/>
                </a:solidFill>
                <a:latin typeface="Arial" panose="020B0604020202020204" pitchFamily="34" charset="0"/>
              </a:defRPr>
            </a:lvl8pPr>
            <a:lvl9pPr eaLnBrk="0" fontAlgn="base" hangingPunct="0">
              <a:spcBef>
                <a:spcPct val="0"/>
              </a:spcBef>
              <a:spcAft>
                <a:spcPct val="0"/>
              </a:spcAft>
              <a:tabLst>
                <a:tab pos="6350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35000" algn="l"/>
              </a:tabLst>
            </a:pPr>
            <a:r>
              <a:rPr kumimoji="0" lang="fr-FR" altLang="en-US"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Pied de page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a:p>
            <a:r>
              <a:rPr kumimoji="0" lang="fr-FR" alt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1- </a:t>
            </a:r>
            <a:r>
              <a:rPr lang="fr-FR" altLang="en-US" dirty="0" smtClean="0">
                <a:ea typeface="Times New Roman" panose="02020603050405020304" pitchFamily="18" charset="0"/>
              </a:rPr>
              <a:t>Dans </a:t>
            </a:r>
            <a:r>
              <a:rPr lang="fr-FR" altLang="en-US" dirty="0">
                <a:ea typeface="Times New Roman" panose="02020603050405020304" pitchFamily="18" charset="0"/>
              </a:rPr>
              <a:t>le groupe d’option insertion </a:t>
            </a:r>
            <a:endParaRPr lang="en-US" altLang="en-US" sz="1600" dirty="0"/>
          </a:p>
          <a:p>
            <a:pPr marL="0" marR="0" lvl="0" indent="0" algn="l" defTabSz="914400" rtl="0" eaLnBrk="0" fontAlgn="base" latinLnBrk="0" hangingPunct="0">
              <a:lnSpc>
                <a:spcPct val="100000"/>
              </a:lnSpc>
              <a:spcBef>
                <a:spcPct val="0"/>
              </a:spcBef>
              <a:spcAft>
                <a:spcPct val="0"/>
              </a:spcAft>
              <a:buClrTx/>
              <a:buSzTx/>
              <a:tabLst>
                <a:tab pos="635000" algn="l"/>
              </a:tabLst>
            </a:pPr>
            <a:r>
              <a:rPr kumimoji="0" lang="fr-FR" alt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2- Cliquer sur l’icône pied de page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tab pos="635000" algn="l"/>
              </a:tabLst>
            </a:pPr>
            <a:r>
              <a:rPr kumimoji="0" lang="fr-FR" alt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3- Faites le choix pied de page </a:t>
            </a:r>
            <a:endParaRPr lang="en-US" altLang="en-US" sz="1600" dirty="0"/>
          </a:p>
          <a:p>
            <a:pPr marL="0" marR="0" lvl="0" indent="0" algn="l" defTabSz="914400" rtl="0" eaLnBrk="0" fontAlgn="base" latinLnBrk="0" hangingPunct="0">
              <a:lnSpc>
                <a:spcPct val="100000"/>
              </a:lnSpc>
              <a:spcBef>
                <a:spcPct val="0"/>
              </a:spcBef>
              <a:spcAft>
                <a:spcPct val="0"/>
              </a:spcAft>
              <a:buClrTx/>
              <a:buSzTx/>
              <a:tabLst>
                <a:tab pos="635000" algn="l"/>
              </a:tabLst>
            </a:pPr>
            <a:r>
              <a:rPr kumimoji="0" lang="fr-FR" alt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4- Insérer les libellés de pied de page  et faites la mise en forme appropriée</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35000" algn="l"/>
              </a:tabLst>
            </a:pPr>
            <a:endParaRPr kumimoji="0" lang="en-US" altLang="en-US" sz="2800" b="0" i="0" u="none" strike="noStrike" cap="none" normalizeH="0" baseline="0" dirty="0" smtClean="0">
              <a:ln>
                <a:noFill/>
              </a:ln>
              <a:solidFill>
                <a:schemeClr val="tx1"/>
              </a:solidFill>
              <a:effectLst/>
              <a:latin typeface="Arial" panose="020B0604020202020204" pitchFamily="34" charset="0"/>
            </a:endParaRPr>
          </a:p>
        </p:txBody>
      </p:sp>
      <p:pic>
        <p:nvPicPr>
          <p:cNvPr id="204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8484" y="2599898"/>
            <a:ext cx="5554638" cy="3145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95618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50376" y="215634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0096" y="654668"/>
            <a:ext cx="2967995" cy="195887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16226" y="615230"/>
            <a:ext cx="11283895"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l"/>
                <a:tab pos="635000" algn="l"/>
              </a:tabLst>
            </a:pPr>
            <a:r>
              <a:rPr kumimoji="0" lang="fr-FR" altLang="en-US" sz="16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NUMEROTATION DES PAGES</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 pos="635000" algn="l"/>
              </a:tabLst>
            </a:pPr>
            <a:r>
              <a:rPr kumimoji="0" lang="fr-FR" altLang="en-US" sz="16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1- Cliquer sur groupe </a:t>
            </a:r>
            <a:r>
              <a:rPr kumimoji="0" lang="fr-FR" alt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d’option</a:t>
            </a:r>
            <a:r>
              <a:rPr kumimoji="0" lang="fr-FR" altLang="en-US" sz="16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Insertion </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 pos="635000" algn="l"/>
              </a:tabLst>
            </a:pPr>
            <a:r>
              <a:rPr lang="fr-FR" altLang="en-US" sz="1600" dirty="0" smtClean="0">
                <a:ea typeface="Times New Roman" panose="02020603050405020304" pitchFamily="18" charset="0"/>
              </a:rPr>
              <a:t>2- </a:t>
            </a:r>
            <a:r>
              <a:rPr kumimoji="0" lang="fr-FR" altLang="en-US" sz="16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Cliquer sur l’icône numéro de page </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 pos="635000" algn="l"/>
              </a:tabLst>
            </a:pPr>
            <a:r>
              <a:rPr kumimoji="0" lang="fr-FR" altLang="en-US" sz="16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3- Faites le choix de position de numéro </a:t>
            </a:r>
          </a:p>
          <a:p>
            <a:pPr marL="0" marR="0" lvl="0" indent="0" algn="l" defTabSz="914400" rtl="0" eaLnBrk="0" fontAlgn="base" latinLnBrk="0" hangingPunct="0">
              <a:lnSpc>
                <a:spcPct val="100000"/>
              </a:lnSpc>
              <a:spcBef>
                <a:spcPct val="0"/>
              </a:spcBef>
              <a:spcAft>
                <a:spcPct val="0"/>
              </a:spcAft>
              <a:buClrTx/>
              <a:buSzTx/>
              <a:tabLst>
                <a:tab pos="457200" algn="l"/>
                <a:tab pos="635000" algn="l"/>
              </a:tabLst>
            </a:pPr>
            <a:endParaRPr lang="fr-FR" altLang="en-US" sz="1600" dirty="0"/>
          </a:p>
          <a:p>
            <a:pPr marL="0" marR="0" lvl="0" indent="0" algn="l" defTabSz="914400" rtl="0" eaLnBrk="0" fontAlgn="base" latinLnBrk="0" hangingPunct="0">
              <a:lnSpc>
                <a:spcPct val="100000"/>
              </a:lnSpc>
              <a:spcBef>
                <a:spcPct val="0"/>
              </a:spcBef>
              <a:spcAft>
                <a:spcPct val="0"/>
              </a:spcAft>
              <a:buClrTx/>
              <a:buSzTx/>
              <a:tabLst>
                <a:tab pos="457200" algn="l"/>
                <a:tab pos="635000" algn="l"/>
              </a:tabLst>
            </a:pPr>
            <a:endParaRPr kumimoji="0" lang="fr-FR" altLang="en-US"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 pos="635000" algn="l"/>
              </a:tabLst>
            </a:pPr>
            <a:endParaRPr kumimoji="0" lang="fr-FR" altLang="en-US"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 pos="635000" algn="l"/>
              </a:tabLst>
            </a:pP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635000" algn="l"/>
              </a:tabLst>
            </a:pPr>
            <a:r>
              <a:rPr kumimoji="0" lang="fr-FR" altLang="en-US" sz="16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ORGANIGRAMME HIERARCHIQUE</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 pos="635000" algn="l"/>
              </a:tabLst>
            </a:pPr>
            <a:r>
              <a:rPr kumimoji="0" lang="fr-FR" altLang="en-US" sz="16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Cliquer sur le groupe d’option Insertion </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 pos="635000" algn="l"/>
              </a:tabLst>
            </a:pPr>
            <a:r>
              <a:rPr kumimoji="0" lang="fr-FR" altLang="en-US" sz="16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Cliquer sur l’icône Smart art</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 pos="635000" algn="l"/>
              </a:tabLst>
            </a:pPr>
            <a:r>
              <a:rPr kumimoji="0" lang="fr-FR" altLang="en-US" sz="16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Faites le choix d’organigramme </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 pos="635000" algn="l"/>
              </a:tabLst>
            </a:pPr>
            <a:r>
              <a:rPr kumimoji="0" lang="fr-FR" altLang="en-US" sz="16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Cliquer sur Ok </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 pos="635000" algn="l"/>
              </a:tabLst>
            </a:pPr>
            <a:r>
              <a:rPr kumimoji="0" lang="fr-FR" altLang="en-US" sz="16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L’organigramme vierge apparaît à travers l’outil smart art création et format vous pouvez prédéfini votre organigramme </a:t>
            </a:r>
            <a:endParaRPr kumimoji="0" lang="fr-FR" altLang="en-US" sz="2400" b="0" i="0" u="none" strike="noStrike" cap="none" normalizeH="0" baseline="0" dirty="0" smtClean="0">
              <a:ln>
                <a:noFill/>
              </a:ln>
              <a:solidFill>
                <a:schemeClr val="tx1"/>
              </a:solidFill>
              <a:effectLst/>
              <a:latin typeface="Arial" panose="020B0604020202020204" pitchFamily="34" charset="0"/>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1005" y="4194098"/>
            <a:ext cx="576262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34204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cteur droit 6"/>
          <p:cNvCxnSpPr/>
          <p:nvPr/>
        </p:nvCxnSpPr>
        <p:spPr>
          <a:xfrm flipV="1">
            <a:off x="8626" y="952023"/>
            <a:ext cx="12107176" cy="37771"/>
          </a:xfrm>
          <a:prstGeom prst="line">
            <a:avLst/>
          </a:prstGeom>
          <a:ln w="60325">
            <a:solidFill>
              <a:schemeClr val="tx1"/>
            </a:solidFill>
          </a:ln>
        </p:spPr>
        <p:style>
          <a:lnRef idx="3">
            <a:schemeClr val="accent5"/>
          </a:lnRef>
          <a:fillRef idx="0">
            <a:schemeClr val="accent5"/>
          </a:fillRef>
          <a:effectRef idx="2">
            <a:schemeClr val="accent5"/>
          </a:effectRef>
          <a:fontRef idx="minor">
            <a:schemeClr val="tx1"/>
          </a:fontRef>
        </p:style>
      </p:cxnSp>
      <p:sp>
        <p:nvSpPr>
          <p:cNvPr id="8" name="Titre 1"/>
          <p:cNvSpPr txBox="1">
            <a:spLocks/>
          </p:cNvSpPr>
          <p:nvPr/>
        </p:nvSpPr>
        <p:spPr>
          <a:xfrm>
            <a:off x="496389" y="242444"/>
            <a:ext cx="11201028" cy="689262"/>
          </a:xfrm>
          <a:prstGeom prst="rect">
            <a:avLst/>
          </a:prstGeom>
          <a:solidFill>
            <a:srgbClr val="00B0F0"/>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3600" b="1" dirty="0" smtClean="0">
                <a:solidFill>
                  <a:schemeClr val="bg1"/>
                </a:solidFill>
                <a:latin typeface="Times New Roman" panose="02020603050405020304" pitchFamily="18" charset="0"/>
                <a:cs typeface="Times New Roman" panose="02020603050405020304" pitchFamily="18" charset="0"/>
              </a:rPr>
              <a:t>Chapitre 1</a:t>
            </a:r>
            <a:r>
              <a:rPr lang="fr-FR" sz="3600" dirty="0" smtClean="0">
                <a:solidFill>
                  <a:schemeClr val="bg1"/>
                </a:solidFill>
                <a:latin typeface="Times New Roman" panose="02020603050405020304" pitchFamily="18" charset="0"/>
                <a:cs typeface="Times New Roman" panose="02020603050405020304" pitchFamily="18" charset="0"/>
              </a:rPr>
              <a:t>: </a:t>
            </a:r>
            <a:r>
              <a:rPr lang="fr-FR" sz="3600" b="1" dirty="0">
                <a:solidFill>
                  <a:schemeClr val="bg1"/>
                </a:solidFill>
                <a:latin typeface="Constantia" panose="02030602050306030303" pitchFamily="18" charset="0"/>
              </a:rPr>
              <a:t>PRESENTATION DE </a:t>
            </a:r>
            <a:r>
              <a:rPr lang="fr-FR" sz="3600" b="1" dirty="0" smtClean="0">
                <a:solidFill>
                  <a:schemeClr val="bg1"/>
                </a:solidFill>
                <a:latin typeface="Constantia" panose="02030602050306030303" pitchFamily="18" charset="0"/>
              </a:rPr>
              <a:t>WORD</a:t>
            </a:r>
            <a:r>
              <a:rPr lang="fr-FR" sz="3600" dirty="0" smtClean="0">
                <a:solidFill>
                  <a:schemeClr val="bg1"/>
                </a:solidFill>
                <a:latin typeface="Times New Roman" panose="02020603050405020304" pitchFamily="18" charset="0"/>
                <a:cs typeface="Times New Roman" panose="02020603050405020304" pitchFamily="18" charset="0"/>
              </a:rPr>
              <a:t> </a:t>
            </a:r>
            <a:endParaRPr lang="fr-FR" sz="3600" dirty="0">
              <a:solidFill>
                <a:schemeClr val="bg1"/>
              </a:solidFill>
            </a:endParaRPr>
          </a:p>
        </p:txBody>
      </p:sp>
      <p:pic>
        <p:nvPicPr>
          <p:cNvPr id="2" name="Image 1"/>
          <p:cNvPicPr>
            <a:picLocks noChangeAspect="1"/>
          </p:cNvPicPr>
          <p:nvPr/>
        </p:nvPicPr>
        <p:blipFill>
          <a:blip r:embed="rId2"/>
          <a:stretch>
            <a:fillRect/>
          </a:stretch>
        </p:blipFill>
        <p:spPr>
          <a:xfrm>
            <a:off x="-67572" y="0"/>
            <a:ext cx="12183374" cy="6249019"/>
          </a:xfrm>
          <a:prstGeom prst="rect">
            <a:avLst/>
          </a:prstGeom>
        </p:spPr>
      </p:pic>
    </p:spTree>
    <p:extLst>
      <p:ext uri="{BB962C8B-B14F-4D97-AF65-F5344CB8AC3E}">
        <p14:creationId xmlns:p14="http://schemas.microsoft.com/office/powerpoint/2010/main" val="41087600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7922" y="53930"/>
            <a:ext cx="8641666" cy="6804070"/>
          </a:xfrm>
          <a:prstGeom prst="rect">
            <a:avLst/>
          </a:prstGeom>
        </p:spPr>
      </p:pic>
    </p:spTree>
    <p:extLst>
      <p:ext uri="{BB962C8B-B14F-4D97-AF65-F5344CB8AC3E}">
        <p14:creationId xmlns:p14="http://schemas.microsoft.com/office/powerpoint/2010/main" val="115705430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899" y="1193647"/>
            <a:ext cx="1432852" cy="1946069"/>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5918" y="5252810"/>
            <a:ext cx="1847943" cy="1447800"/>
          </a:xfrm>
          <a:prstGeom prst="rect">
            <a:avLst/>
          </a:prstGeom>
          <a:solidFill>
            <a:srgbClr val="000000"/>
          </a:solidFill>
          <a:ln w="9525">
            <a:solidFill>
              <a:srgbClr val="000000"/>
            </a:solidFill>
            <a:miter lim="800000"/>
            <a:headEnd/>
            <a:tailEnd/>
          </a:ln>
        </p:spPr>
      </p:pic>
      <p:sp>
        <p:nvSpPr>
          <p:cNvPr id="4" name="Rectangle 3"/>
          <p:cNvSpPr>
            <a:spLocks noChangeArrowheads="1"/>
          </p:cNvSpPr>
          <p:nvPr/>
        </p:nvSpPr>
        <p:spPr bwMode="auto">
          <a:xfrm>
            <a:off x="335583" y="449821"/>
            <a:ext cx="10142897"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 pos="6350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l"/>
                <a:tab pos="635000" algn="l"/>
              </a:tabLst>
            </a:pPr>
            <a:r>
              <a:rPr kumimoji="0" lang="fr-FR"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5- MISE EN PAGE</a:t>
            </a: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635000" algn="l"/>
              </a:tabLst>
            </a:pPr>
            <a:r>
              <a:rPr kumimoji="0" lang="fr-FR"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Définition :</a:t>
            </a:r>
            <a:r>
              <a:rPr kumimoji="0" lang="fr-FR" altLang="en-U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La mise en page est une opération qui consiste à la modification de la marge et à l’orientation du papier d’un document.</a:t>
            </a: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635000" algn="l"/>
              </a:tabLst>
            </a:pPr>
            <a:r>
              <a:rPr kumimoji="0" lang="fr-FR"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Orientation du papier </a:t>
            </a: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 pos="635000" algn="l"/>
              </a:tabLst>
            </a:pPr>
            <a:r>
              <a:rPr kumimoji="0" lang="fr-FR" altLang="en-U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Cliquer sur le groupe d’option mise en page </a:t>
            </a: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635000" algn="l"/>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5" name="Rectangle 4"/>
          <p:cNvSpPr>
            <a:spLocks noChangeArrowheads="1"/>
          </p:cNvSpPr>
          <p:nvPr/>
        </p:nvSpPr>
        <p:spPr bwMode="auto">
          <a:xfrm>
            <a:off x="592758" y="2929722"/>
            <a:ext cx="1098586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35000" algn="l"/>
              </a:tabLst>
              <a:defRPr>
                <a:solidFill>
                  <a:schemeClr val="tx1"/>
                </a:solidFill>
                <a:latin typeface="Arial" panose="020B0604020202020204" pitchFamily="34" charset="0"/>
              </a:defRPr>
            </a:lvl1pPr>
            <a:lvl2pPr eaLnBrk="0" fontAlgn="base" hangingPunct="0">
              <a:spcBef>
                <a:spcPct val="0"/>
              </a:spcBef>
              <a:spcAft>
                <a:spcPct val="0"/>
              </a:spcAft>
              <a:tabLst>
                <a:tab pos="635000" algn="l"/>
              </a:tabLst>
              <a:defRPr>
                <a:solidFill>
                  <a:schemeClr val="tx1"/>
                </a:solidFill>
                <a:latin typeface="Arial" panose="020B0604020202020204" pitchFamily="34" charset="0"/>
              </a:defRPr>
            </a:lvl2pPr>
            <a:lvl3pPr eaLnBrk="0" fontAlgn="base" hangingPunct="0">
              <a:spcBef>
                <a:spcPct val="0"/>
              </a:spcBef>
              <a:spcAft>
                <a:spcPct val="0"/>
              </a:spcAft>
              <a:tabLst>
                <a:tab pos="635000" algn="l"/>
              </a:tabLst>
              <a:defRPr>
                <a:solidFill>
                  <a:schemeClr val="tx1"/>
                </a:solidFill>
                <a:latin typeface="Arial" panose="020B0604020202020204" pitchFamily="34" charset="0"/>
              </a:defRPr>
            </a:lvl3pPr>
            <a:lvl4pPr eaLnBrk="0" fontAlgn="base" hangingPunct="0">
              <a:spcBef>
                <a:spcPct val="0"/>
              </a:spcBef>
              <a:spcAft>
                <a:spcPct val="0"/>
              </a:spcAft>
              <a:tabLst>
                <a:tab pos="635000" algn="l"/>
              </a:tabLst>
              <a:defRPr>
                <a:solidFill>
                  <a:schemeClr val="tx1"/>
                </a:solidFill>
                <a:latin typeface="Arial" panose="020B0604020202020204" pitchFamily="34" charset="0"/>
              </a:defRPr>
            </a:lvl4pPr>
            <a:lvl5pPr eaLnBrk="0" fontAlgn="base" hangingPunct="0">
              <a:spcBef>
                <a:spcPct val="0"/>
              </a:spcBef>
              <a:spcAft>
                <a:spcPct val="0"/>
              </a:spcAft>
              <a:tabLst>
                <a:tab pos="635000" algn="l"/>
              </a:tabLst>
              <a:defRPr>
                <a:solidFill>
                  <a:schemeClr val="tx1"/>
                </a:solidFill>
                <a:latin typeface="Arial" panose="020B0604020202020204" pitchFamily="34" charset="0"/>
              </a:defRPr>
            </a:lvl5pPr>
            <a:lvl6pPr eaLnBrk="0" fontAlgn="base" hangingPunct="0">
              <a:spcBef>
                <a:spcPct val="0"/>
              </a:spcBef>
              <a:spcAft>
                <a:spcPct val="0"/>
              </a:spcAft>
              <a:tabLst>
                <a:tab pos="635000" algn="l"/>
              </a:tabLst>
              <a:defRPr>
                <a:solidFill>
                  <a:schemeClr val="tx1"/>
                </a:solidFill>
                <a:latin typeface="Arial" panose="020B0604020202020204" pitchFamily="34" charset="0"/>
              </a:defRPr>
            </a:lvl6pPr>
            <a:lvl7pPr eaLnBrk="0" fontAlgn="base" hangingPunct="0">
              <a:spcBef>
                <a:spcPct val="0"/>
              </a:spcBef>
              <a:spcAft>
                <a:spcPct val="0"/>
              </a:spcAft>
              <a:tabLst>
                <a:tab pos="635000" algn="l"/>
              </a:tabLst>
              <a:defRPr>
                <a:solidFill>
                  <a:schemeClr val="tx1"/>
                </a:solidFill>
                <a:latin typeface="Arial" panose="020B0604020202020204" pitchFamily="34" charset="0"/>
              </a:defRPr>
            </a:lvl7pPr>
            <a:lvl8pPr eaLnBrk="0" fontAlgn="base" hangingPunct="0">
              <a:spcBef>
                <a:spcPct val="0"/>
              </a:spcBef>
              <a:spcAft>
                <a:spcPct val="0"/>
              </a:spcAft>
              <a:tabLst>
                <a:tab pos="635000" algn="l"/>
              </a:tabLst>
              <a:defRPr>
                <a:solidFill>
                  <a:schemeClr val="tx1"/>
                </a:solidFill>
                <a:latin typeface="Arial" panose="020B0604020202020204" pitchFamily="34" charset="0"/>
              </a:defRPr>
            </a:lvl8pPr>
            <a:lvl9pPr eaLnBrk="0" fontAlgn="base" hangingPunct="0">
              <a:spcBef>
                <a:spcPct val="0"/>
              </a:spcBef>
              <a:spcAft>
                <a:spcPct val="0"/>
              </a:spcAft>
              <a:tabLst>
                <a:tab pos="6350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35000" algn="l"/>
              </a:tabLst>
            </a:pPr>
            <a:r>
              <a:rPr kumimoji="0" lang="fr-FR" altLang="en-U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Cliquer sur l’icône orientation et faites le choix d’orientation du papier (Portrait ou paysage)</a:t>
            </a: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35000" algn="l"/>
              </a:tabLst>
            </a:pPr>
            <a:r>
              <a:rPr kumimoji="0" lang="fr-FR"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Définition des marges </a:t>
            </a: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35000" algn="l"/>
              </a:tabLst>
            </a:pPr>
            <a:r>
              <a:rPr kumimoji="0" lang="fr-FR" altLang="en-U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Permet de sélectionner la taille des marges pour l’ensemble des documents ou la section active.</a:t>
            </a: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635000" algn="l"/>
              </a:tabLst>
            </a:pPr>
            <a:r>
              <a:rPr kumimoji="0" lang="fr-FR" altLang="en-U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cliquer sur le groupe d’option mise en page</a:t>
            </a: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635000" algn="l"/>
              </a:tabLst>
            </a:pPr>
            <a:r>
              <a:rPr kumimoji="0" lang="fr-FR" altLang="en-U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Cliquer sur l’icône marge et faites le choix de marge </a:t>
            </a: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35000" algn="l"/>
              </a:tabLst>
            </a:pPr>
            <a:r>
              <a:rPr kumimoji="0" lang="fr-FR" altLang="en-U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Vous pouvez cliquer sur onglet mise en page pour définir l’orientation et les marges dans la boité de dialogue qui s’affiche </a:t>
            </a: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35000" algn="l"/>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6" name="Rectangle 5"/>
          <p:cNvSpPr>
            <a:spLocks noChangeArrowheads="1"/>
          </p:cNvSpPr>
          <p:nvPr/>
        </p:nvSpPr>
        <p:spPr bwMode="auto">
          <a:xfrm>
            <a:off x="191068" y="2498581"/>
            <a:ext cx="1445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sz="3200"/>
          </a:p>
        </p:txBody>
      </p:sp>
    </p:spTree>
    <p:extLst>
      <p:ext uri="{BB962C8B-B14F-4D97-AF65-F5344CB8AC3E}">
        <p14:creationId xmlns:p14="http://schemas.microsoft.com/office/powerpoint/2010/main" val="342088514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0038" y="503188"/>
            <a:ext cx="11172825" cy="2308324"/>
          </a:xfrm>
          <a:prstGeom prst="rect">
            <a:avLst/>
          </a:prstGeom>
        </p:spPr>
        <p:txBody>
          <a:bodyPr wrap="square">
            <a:spAutoFit/>
          </a:bodyPr>
          <a:lstStyle/>
          <a:p>
            <a:pPr algn="ctr">
              <a:spcAft>
                <a:spcPts val="0"/>
              </a:spcAft>
              <a:tabLst>
                <a:tab pos="635000" algn="l"/>
              </a:tabLst>
            </a:pPr>
            <a:r>
              <a:rPr lang="fr-FR" sz="2400" b="1" dirty="0">
                <a:latin typeface="Times New Roman" panose="02020603050405020304" pitchFamily="18" charset="0"/>
                <a:ea typeface="Times New Roman" panose="02020603050405020304" pitchFamily="18" charset="0"/>
              </a:rPr>
              <a:t>6- APERÇU AVANT L’IMPRESSION</a:t>
            </a:r>
            <a:endParaRPr lang="en-US" sz="2400"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sz="2400" dirty="0">
                <a:latin typeface="Times New Roman" panose="02020603050405020304" pitchFamily="18" charset="0"/>
                <a:ea typeface="Times New Roman" panose="02020603050405020304" pitchFamily="18" charset="0"/>
              </a:rPr>
              <a:t>Cliquer sur le bouton office </a:t>
            </a:r>
            <a:endParaRPr lang="en-US" sz="2400"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sz="2400" dirty="0">
                <a:latin typeface="Times New Roman" panose="02020603050405020304" pitchFamily="18" charset="0"/>
                <a:ea typeface="Times New Roman" panose="02020603050405020304" pitchFamily="18" charset="0"/>
              </a:rPr>
              <a:t>Pointez sur imprimer et cliquer sur aperçu avant l’impression </a:t>
            </a:r>
            <a:endParaRPr lang="en-US" sz="2400" dirty="0">
              <a:latin typeface="Times New Roman" panose="02020603050405020304" pitchFamily="18" charset="0"/>
              <a:ea typeface="Times New Roman" panose="02020603050405020304" pitchFamily="18" charset="0"/>
            </a:endParaRPr>
          </a:p>
          <a:p>
            <a:pPr>
              <a:spcAft>
                <a:spcPts val="0"/>
              </a:spcAft>
              <a:tabLst>
                <a:tab pos="635000" algn="l"/>
              </a:tabLst>
            </a:pPr>
            <a:r>
              <a:rPr lang="fr-FR" sz="2400" b="1" dirty="0">
                <a:latin typeface="Times New Roman" panose="02020603050405020304" pitchFamily="18" charset="0"/>
                <a:ea typeface="Times New Roman" panose="02020603050405020304" pitchFamily="18" charset="0"/>
              </a:rPr>
              <a:t>Raccourcis :</a:t>
            </a:r>
            <a:r>
              <a:rPr lang="fr-FR" sz="2400" dirty="0">
                <a:latin typeface="Times New Roman" panose="02020603050405020304" pitchFamily="18" charset="0"/>
                <a:ea typeface="Times New Roman" panose="02020603050405020304" pitchFamily="18" charset="0"/>
              </a:rPr>
              <a:t> CTRL + F2</a:t>
            </a:r>
            <a:endParaRPr lang="en-US" sz="2400" dirty="0">
              <a:latin typeface="Times New Roman" panose="02020603050405020304" pitchFamily="18" charset="0"/>
              <a:ea typeface="Times New Roman" panose="02020603050405020304" pitchFamily="18" charset="0"/>
            </a:endParaRPr>
          </a:p>
          <a:p>
            <a:pPr>
              <a:spcAft>
                <a:spcPts val="0"/>
              </a:spcAft>
              <a:tabLst>
                <a:tab pos="635000" algn="l"/>
              </a:tabLst>
            </a:pPr>
            <a:r>
              <a:rPr lang="fr-FR" sz="2400" dirty="0">
                <a:latin typeface="Times New Roman" panose="02020603050405020304" pitchFamily="18" charset="0"/>
                <a:ea typeface="Times New Roman" panose="02020603050405020304" pitchFamily="18" charset="0"/>
              </a:rPr>
              <a:t>Pour fermer l’aperçu vous cliquez sur l’icône fermer l’aperçu avant l’impression dans le groupe d’option aperçu avant l’impression.</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651028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7547" y="117693"/>
            <a:ext cx="11559654" cy="6740307"/>
          </a:xfrm>
          <a:prstGeom prst="rect">
            <a:avLst/>
          </a:prstGeom>
        </p:spPr>
        <p:txBody>
          <a:bodyPr wrap="square">
            <a:spAutoFit/>
          </a:bodyPr>
          <a:lstStyle/>
          <a:p>
            <a:pPr algn="ctr">
              <a:spcAft>
                <a:spcPts val="0"/>
              </a:spcAft>
              <a:tabLst>
                <a:tab pos="635000" algn="l"/>
              </a:tabLst>
            </a:pPr>
            <a:r>
              <a:rPr lang="fr-FR" b="1" dirty="0">
                <a:latin typeface="Times New Roman" panose="02020603050405020304" pitchFamily="18" charset="0"/>
                <a:ea typeface="Times New Roman" panose="02020603050405020304" pitchFamily="18" charset="0"/>
              </a:rPr>
              <a:t>PUBLIPOSTAGE</a:t>
            </a:r>
            <a:endParaRPr lang="en-US" dirty="0">
              <a:latin typeface="Times New Roman" panose="02020603050405020304" pitchFamily="18" charset="0"/>
              <a:ea typeface="Times New Roman" panose="02020603050405020304" pitchFamily="18" charset="0"/>
            </a:endParaRPr>
          </a:p>
          <a:p>
            <a:pPr>
              <a:spcAft>
                <a:spcPts val="0"/>
              </a:spcAft>
              <a:tabLst>
                <a:tab pos="635000" algn="l"/>
              </a:tabLst>
            </a:pPr>
            <a:r>
              <a:rPr lang="fr-FR" b="1" dirty="0">
                <a:latin typeface="Times New Roman" panose="02020603050405020304" pitchFamily="18" charset="0"/>
                <a:ea typeface="Times New Roman" panose="02020603050405020304" pitchFamily="18" charset="0"/>
              </a:rPr>
              <a:t>Définition :</a:t>
            </a:r>
            <a:r>
              <a:rPr lang="fr-FR" dirty="0">
                <a:latin typeface="Times New Roman" panose="02020603050405020304" pitchFamily="18" charset="0"/>
                <a:ea typeface="Times New Roman" panose="02020603050405020304" pitchFamily="18" charset="0"/>
              </a:rPr>
              <a:t> Le publipostage est une opération qui consiste à adresser une lettre à plusieurs destinataires différents.</a:t>
            </a:r>
            <a:endParaRPr lang="en-US" dirty="0">
              <a:latin typeface="Times New Roman" panose="02020603050405020304" pitchFamily="18" charset="0"/>
              <a:ea typeface="Times New Roman" panose="02020603050405020304" pitchFamily="18" charset="0"/>
            </a:endParaRPr>
          </a:p>
          <a:p>
            <a:pPr>
              <a:spcAft>
                <a:spcPts val="0"/>
              </a:spcAft>
              <a:tabLst>
                <a:tab pos="635000" algn="l"/>
              </a:tabLst>
            </a:pPr>
            <a:r>
              <a:rPr lang="fr-FR" dirty="0">
                <a:latin typeface="Times New Roman" panose="02020603050405020304" pitchFamily="18" charset="0"/>
                <a:ea typeface="Times New Roman" panose="02020603050405020304" pitchFamily="18" charset="0"/>
              </a:rPr>
              <a:t>Il existe deux types de documents</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un document principal </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un document fusionné </a:t>
            </a:r>
            <a:endParaRPr lang="en-US" dirty="0">
              <a:latin typeface="Times New Roman" panose="02020603050405020304" pitchFamily="18" charset="0"/>
              <a:ea typeface="Times New Roman" panose="02020603050405020304" pitchFamily="18" charset="0"/>
            </a:endParaRPr>
          </a:p>
          <a:p>
            <a:pPr>
              <a:spcAft>
                <a:spcPts val="0"/>
              </a:spcAft>
              <a:tabLst>
                <a:tab pos="635000" algn="l"/>
              </a:tabLst>
            </a:pPr>
            <a:r>
              <a:rPr lang="fr-FR" dirty="0">
                <a:latin typeface="Times New Roman" panose="02020603050405020304" pitchFamily="18" charset="0"/>
                <a:ea typeface="Times New Roman" panose="02020603050405020304" pitchFamily="18" charset="0"/>
              </a:rPr>
              <a:t>Comment faire le publipostage </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Cliquez sur le groupe d’option publipostage </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Cliquez sur l’icône démarre la fusion et le publipostage </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Cliquez sur assistant fusion et publipostage pas à pas </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Sélectionner lettres puis cliquez sur suivante </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Sélectionner utiliser le document actuel puis cliquer sur suivante </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Sélectionner saisie d’une Nouvelle liste et cliquer sur créer </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Cliquez sur personnaliser les colonnes puis supprimer les champs que vous ne voulez pas ; si possible vous pouvez ajouter les champs en cliquant sur ajouter puis vous écrivez le nom de champs puis cliquez sur OK</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Cliquez sur OK</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Saisissez la liste dans les champs ; cliquez sur le bouton nouvelle entrée</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Après avoir remplir le nombre de personne que vous voulez cliquez sur OK</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Enregistre votre document dans la boite qui apparaît en écrivant le nom du fichier dans la zone nom fichier et cliquer sur bouton enregistre </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Cliquez sur Ok dans la boite qui s’ouvre </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Cliquez sur l’icône insérer les champs de fusion tout en insérant les champs un à un </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Cliquez sur l’icône aperçu des résultats </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Cliquez sur terminer et fusionner puis cliquez sur modifier des documents individuels </a:t>
            </a:r>
            <a:endParaRPr lang="en-US"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dirty="0">
                <a:latin typeface="Times New Roman" panose="02020603050405020304" pitchFamily="18" charset="0"/>
                <a:ea typeface="Times New Roman" panose="02020603050405020304" pitchFamily="18" charset="0"/>
              </a:rPr>
              <a:t>Cliquez sur ok dans la fenêtre qui s’affiche </a:t>
            </a:r>
            <a:endParaRPr lang="en-US"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861973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91933" y="-76575"/>
            <a:ext cx="11690801" cy="655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35000" algn="l"/>
              </a:tabLst>
              <a:defRPr>
                <a:solidFill>
                  <a:schemeClr val="tx1"/>
                </a:solidFill>
                <a:latin typeface="Arial" panose="020B0604020202020204" pitchFamily="34" charset="0"/>
              </a:defRPr>
            </a:lvl1pPr>
            <a:lvl2pPr eaLnBrk="0" fontAlgn="base" hangingPunct="0">
              <a:spcBef>
                <a:spcPct val="0"/>
              </a:spcBef>
              <a:spcAft>
                <a:spcPct val="0"/>
              </a:spcAft>
              <a:tabLst>
                <a:tab pos="635000" algn="l"/>
              </a:tabLst>
              <a:defRPr>
                <a:solidFill>
                  <a:schemeClr val="tx1"/>
                </a:solidFill>
                <a:latin typeface="Arial" panose="020B0604020202020204" pitchFamily="34" charset="0"/>
              </a:defRPr>
            </a:lvl2pPr>
            <a:lvl3pPr eaLnBrk="0" fontAlgn="base" hangingPunct="0">
              <a:spcBef>
                <a:spcPct val="0"/>
              </a:spcBef>
              <a:spcAft>
                <a:spcPct val="0"/>
              </a:spcAft>
              <a:tabLst>
                <a:tab pos="635000" algn="l"/>
              </a:tabLst>
              <a:defRPr>
                <a:solidFill>
                  <a:schemeClr val="tx1"/>
                </a:solidFill>
                <a:latin typeface="Arial" panose="020B0604020202020204" pitchFamily="34" charset="0"/>
              </a:defRPr>
            </a:lvl3pPr>
            <a:lvl4pPr eaLnBrk="0" fontAlgn="base" hangingPunct="0">
              <a:spcBef>
                <a:spcPct val="0"/>
              </a:spcBef>
              <a:spcAft>
                <a:spcPct val="0"/>
              </a:spcAft>
              <a:tabLst>
                <a:tab pos="635000" algn="l"/>
              </a:tabLst>
              <a:defRPr>
                <a:solidFill>
                  <a:schemeClr val="tx1"/>
                </a:solidFill>
                <a:latin typeface="Arial" panose="020B0604020202020204" pitchFamily="34" charset="0"/>
              </a:defRPr>
            </a:lvl4pPr>
            <a:lvl5pPr eaLnBrk="0" fontAlgn="base" hangingPunct="0">
              <a:spcBef>
                <a:spcPct val="0"/>
              </a:spcBef>
              <a:spcAft>
                <a:spcPct val="0"/>
              </a:spcAft>
              <a:tabLst>
                <a:tab pos="635000" algn="l"/>
              </a:tabLst>
              <a:defRPr>
                <a:solidFill>
                  <a:schemeClr val="tx1"/>
                </a:solidFill>
                <a:latin typeface="Arial" panose="020B0604020202020204" pitchFamily="34" charset="0"/>
              </a:defRPr>
            </a:lvl5pPr>
            <a:lvl6pPr eaLnBrk="0" fontAlgn="base" hangingPunct="0">
              <a:spcBef>
                <a:spcPct val="0"/>
              </a:spcBef>
              <a:spcAft>
                <a:spcPct val="0"/>
              </a:spcAft>
              <a:tabLst>
                <a:tab pos="635000" algn="l"/>
              </a:tabLst>
              <a:defRPr>
                <a:solidFill>
                  <a:schemeClr val="tx1"/>
                </a:solidFill>
                <a:latin typeface="Arial" panose="020B0604020202020204" pitchFamily="34" charset="0"/>
              </a:defRPr>
            </a:lvl6pPr>
            <a:lvl7pPr eaLnBrk="0" fontAlgn="base" hangingPunct="0">
              <a:spcBef>
                <a:spcPct val="0"/>
              </a:spcBef>
              <a:spcAft>
                <a:spcPct val="0"/>
              </a:spcAft>
              <a:tabLst>
                <a:tab pos="635000" algn="l"/>
              </a:tabLst>
              <a:defRPr>
                <a:solidFill>
                  <a:schemeClr val="tx1"/>
                </a:solidFill>
                <a:latin typeface="Arial" panose="020B0604020202020204" pitchFamily="34" charset="0"/>
              </a:defRPr>
            </a:lvl7pPr>
            <a:lvl8pPr eaLnBrk="0" fontAlgn="base" hangingPunct="0">
              <a:spcBef>
                <a:spcPct val="0"/>
              </a:spcBef>
              <a:spcAft>
                <a:spcPct val="0"/>
              </a:spcAft>
              <a:tabLst>
                <a:tab pos="635000" algn="l"/>
              </a:tabLst>
              <a:defRPr>
                <a:solidFill>
                  <a:schemeClr val="tx1"/>
                </a:solidFill>
                <a:latin typeface="Arial" panose="020B0604020202020204" pitchFamily="34" charset="0"/>
              </a:defRPr>
            </a:lvl8pPr>
            <a:lvl9pPr eaLnBrk="0" fontAlgn="base" hangingPunct="0">
              <a:spcBef>
                <a:spcPct val="0"/>
              </a:spcBef>
              <a:spcAft>
                <a:spcPct val="0"/>
              </a:spcAft>
              <a:tabLst>
                <a:tab pos="6350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35000" algn="l"/>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EXERCICE</a:t>
            </a:r>
            <a:endParaRPr kumimoji="0" lang="en-US" altLang="en-US"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35000" algn="l"/>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 Guinée à l’instar de tous les autres pays de l’Afrique de l’ouest a besoin d’une structure de maintenance pour assurer la gestion du patrimoine hospitalière.</a:t>
            </a:r>
            <a:endParaRPr kumimoji="0" lang="en-US" altLang="en-US"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35000" algn="l"/>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 nos </a:t>
            </a:r>
            <a:r>
              <a:rPr kumimoji="0" lang="fr-FR"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jors</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les structures sanitaires guinéenne, ne disposent pas des équipements adéquats pour faire des examens paracliniques. </a:t>
            </a:r>
            <a:endParaRPr kumimoji="0" lang="en-US" altLang="en-US"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35000" algn="l"/>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En effet, les équipements disponibles et les </a:t>
            </a:r>
            <a:r>
              <a:rPr kumimoji="0" lang="fr-FR"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maintenanciers</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sont inférieurs au besoin des structures sanitaire, donc la mise sur pied de cette ONG est une nécessité permettant d’améliorer de façon durable les conditions sanitaires de la population guinéenne. Le développement des hôpitaux notamment le phénomène de poussée technologie, les besoins </a:t>
            </a:r>
            <a:r>
              <a:rPr kumimoji="0" lang="fr-FR"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médico-technique</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pour les explorations, les analyses ou les techniques thérapeutiques obligent les établissements de santé à gérer une formidable expansion de leur plateau technique. </a:t>
            </a:r>
            <a:endParaRPr kumimoji="0" lang="en-US" altLang="en-US"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35000" algn="l"/>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Aujourd’hui la </a:t>
            </a:r>
            <a:r>
              <a:rPr kumimoji="0" lang="fr-FR"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maintenace</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est donc une situation de vigilance, car l’action physique accomplie pour les techniciens pour une remise à niveau du système, devra s’exercer sur les matériels et le </a:t>
            </a:r>
            <a:r>
              <a:rPr kumimoji="0" lang="fr-FR"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personel</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35000" algn="l"/>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L’insuffisance du  matériel technique dans nos structures sanitaires, le manque de cadres compétents dans le domaine technologique et le prix </a:t>
            </a:r>
            <a:r>
              <a:rPr kumimoji="0" lang="fr-FR"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éleve</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du matériel et équipement hospitalier nous </a:t>
            </a:r>
            <a:r>
              <a:rPr kumimoji="0" lang="fr-FR"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dictént</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la nécessité de créer une telle ONG.</a:t>
            </a:r>
            <a:endParaRPr kumimoji="0" lang="en-US" altLang="en-US"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35000" algn="l"/>
              </a:tabLst>
            </a:pPr>
            <a:r>
              <a:rPr kumimoji="0" lang="fr-FR" altLang="en-US" sz="2000" b="1" i="0" u="sng"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QUESTION</a:t>
            </a:r>
            <a:endParaRPr kumimoji="0" lang="en-US" altLang="en-US"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35000" algn="l"/>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Faites les corrections de votre texte</a:t>
            </a:r>
            <a:endParaRPr kumimoji="0" lang="en-US" altLang="en-US"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35000" algn="l"/>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sauvegarder le texte par publipostage et faites la mise en forme de votre texte</a:t>
            </a:r>
            <a:endParaRPr kumimoji="0" lang="en-US" altLang="en-US"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35000" algn="l"/>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insérer une image derrière le texte  </a:t>
            </a:r>
            <a:endParaRPr kumimoji="0" lang="en-US" altLang="en-US"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35000" algn="l"/>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 envoyer ce texte à cinq personnes différentes dont les références sont : Nom, Prénoms, Pays, Adresse, Ville, Tel</a:t>
            </a:r>
            <a:endParaRPr kumimoji="0" lang="fr-FR" altLang="en-US"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234237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5659" y="453116"/>
            <a:ext cx="11750723" cy="5262979"/>
          </a:xfrm>
          <a:prstGeom prst="rect">
            <a:avLst/>
          </a:prstGeom>
        </p:spPr>
        <p:txBody>
          <a:bodyPr wrap="square">
            <a:spAutoFit/>
          </a:bodyPr>
          <a:lstStyle/>
          <a:p>
            <a:pPr algn="ctr">
              <a:spcAft>
                <a:spcPts val="0"/>
              </a:spcAft>
              <a:tabLst>
                <a:tab pos="635000" algn="l"/>
              </a:tabLst>
            </a:pPr>
            <a:r>
              <a:rPr lang="fr-FR" sz="2400" b="1" dirty="0">
                <a:latin typeface="Times New Roman" panose="02020603050405020304" pitchFamily="18" charset="0"/>
                <a:ea typeface="Times New Roman" panose="02020603050405020304" pitchFamily="18" charset="0"/>
              </a:rPr>
              <a:t>7- IMPRESSION D’UN DOCUMENT</a:t>
            </a:r>
            <a:endParaRPr lang="en-US" sz="2400" dirty="0">
              <a:latin typeface="Times New Roman" panose="02020603050405020304" pitchFamily="18" charset="0"/>
              <a:ea typeface="Times New Roman" panose="02020603050405020304" pitchFamily="18" charset="0"/>
            </a:endParaRPr>
          </a:p>
          <a:p>
            <a:pPr>
              <a:spcAft>
                <a:spcPts val="0"/>
              </a:spcAft>
              <a:tabLst>
                <a:tab pos="635000" algn="l"/>
              </a:tabLst>
            </a:pPr>
            <a:r>
              <a:rPr lang="fr-FR" sz="2400" dirty="0">
                <a:latin typeface="Times New Roman" panose="02020603050405020304" pitchFamily="18" charset="0"/>
                <a:ea typeface="Times New Roman" panose="02020603050405020304" pitchFamily="18" charset="0"/>
              </a:rPr>
              <a:t>Pour imprimer un document on procède comme suit : </a:t>
            </a:r>
            <a:endParaRPr lang="en-US" sz="2400"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sz="2400" dirty="0">
                <a:latin typeface="Times New Roman" panose="02020603050405020304" pitchFamily="18" charset="0"/>
                <a:ea typeface="Times New Roman" panose="02020603050405020304" pitchFamily="18" charset="0"/>
              </a:rPr>
              <a:t>Ouvrez le bouton d’office </a:t>
            </a:r>
            <a:endParaRPr lang="en-US" sz="2400"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sz="2400" dirty="0">
                <a:latin typeface="Times New Roman" panose="02020603050405020304" pitchFamily="18" charset="0"/>
                <a:ea typeface="Times New Roman" panose="02020603050405020304" pitchFamily="18" charset="0"/>
              </a:rPr>
              <a:t>Pointez sur Imprimer </a:t>
            </a:r>
            <a:endParaRPr lang="en-US" sz="2400"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sz="2400" dirty="0">
                <a:latin typeface="Times New Roman" panose="02020603050405020304" pitchFamily="18" charset="0"/>
                <a:ea typeface="Times New Roman" panose="02020603050405020304" pitchFamily="18" charset="0"/>
              </a:rPr>
              <a:t>Cliquez sur imprimer </a:t>
            </a:r>
            <a:endParaRPr lang="en-US" sz="2400"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sz="2400" dirty="0">
                <a:latin typeface="Times New Roman" panose="02020603050405020304" pitchFamily="18" charset="0"/>
                <a:ea typeface="Times New Roman" panose="02020603050405020304" pitchFamily="18" charset="0"/>
              </a:rPr>
              <a:t>La boîte imprimer apparaît </a:t>
            </a:r>
            <a:endParaRPr lang="en-US" sz="2400"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sz="2400" dirty="0">
                <a:latin typeface="Times New Roman" panose="02020603050405020304" pitchFamily="18" charset="0"/>
                <a:ea typeface="Times New Roman" panose="02020603050405020304" pitchFamily="18" charset="0"/>
              </a:rPr>
              <a:t>Dans la zone nom introduisez le nom de l’imprimante si c’est configure </a:t>
            </a:r>
            <a:endParaRPr lang="en-US" sz="2400"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sz="2400" dirty="0">
                <a:latin typeface="Times New Roman" panose="02020603050405020304" pitchFamily="18" charset="0"/>
                <a:ea typeface="Times New Roman" panose="02020603050405020304" pitchFamily="18" charset="0"/>
              </a:rPr>
              <a:t>Dans la zone plusieurs pages sélectionner </a:t>
            </a:r>
            <a:endParaRPr lang="en-US" sz="2400" dirty="0">
              <a:latin typeface="Times New Roman" panose="02020603050405020304" pitchFamily="18" charset="0"/>
              <a:ea typeface="Times New Roman" panose="02020603050405020304" pitchFamily="18" charset="0"/>
            </a:endParaRPr>
          </a:p>
          <a:p>
            <a:pPr marL="342900" lvl="0" indent="-342900">
              <a:spcAft>
                <a:spcPts val="0"/>
              </a:spcAft>
              <a:buFont typeface="Times New Roman" panose="02020603050405020304" pitchFamily="18" charset="0"/>
              <a:buChar char="-"/>
              <a:tabLst>
                <a:tab pos="457200" algn="l"/>
                <a:tab pos="635000" algn="l"/>
              </a:tabLst>
            </a:pPr>
            <a:r>
              <a:rPr lang="fr-FR" sz="2400" b="1" dirty="0">
                <a:latin typeface="Times New Roman" panose="02020603050405020304" pitchFamily="18" charset="0"/>
                <a:ea typeface="Times New Roman" panose="02020603050405020304" pitchFamily="18" charset="0"/>
              </a:rPr>
              <a:t>TOUT :</a:t>
            </a:r>
            <a:r>
              <a:rPr lang="fr-FR" sz="2400" dirty="0">
                <a:latin typeface="Times New Roman" panose="02020603050405020304" pitchFamily="18" charset="0"/>
                <a:ea typeface="Times New Roman" panose="02020603050405020304" pitchFamily="18" charset="0"/>
              </a:rPr>
              <a:t> si c’est toute la page qu’on doit imprimer </a:t>
            </a:r>
            <a:endParaRPr lang="en-US" sz="2400" dirty="0">
              <a:latin typeface="Times New Roman" panose="02020603050405020304" pitchFamily="18" charset="0"/>
              <a:ea typeface="Times New Roman" panose="02020603050405020304" pitchFamily="18" charset="0"/>
            </a:endParaRPr>
          </a:p>
          <a:p>
            <a:pPr marL="342900" lvl="0" indent="-342900">
              <a:spcAft>
                <a:spcPts val="0"/>
              </a:spcAft>
              <a:buFont typeface="Times New Roman" panose="02020603050405020304" pitchFamily="18" charset="0"/>
              <a:buChar char="-"/>
              <a:tabLst>
                <a:tab pos="457200" algn="l"/>
                <a:tab pos="635000" algn="l"/>
              </a:tabLst>
            </a:pPr>
            <a:r>
              <a:rPr lang="fr-FR" sz="2400" b="1" dirty="0">
                <a:latin typeface="Times New Roman" panose="02020603050405020304" pitchFamily="18" charset="0"/>
                <a:ea typeface="Times New Roman" panose="02020603050405020304" pitchFamily="18" charset="0"/>
              </a:rPr>
              <a:t>PAGE EN COURS :</a:t>
            </a:r>
            <a:r>
              <a:rPr lang="fr-FR" sz="2400" dirty="0">
                <a:latin typeface="Times New Roman" panose="02020603050405020304" pitchFamily="18" charset="0"/>
                <a:ea typeface="Times New Roman" panose="02020603050405020304" pitchFamily="18" charset="0"/>
              </a:rPr>
              <a:t> Si c’est la page qui se trouve sur l’écran </a:t>
            </a:r>
            <a:endParaRPr lang="en-US" sz="2400" dirty="0">
              <a:latin typeface="Times New Roman" panose="02020603050405020304" pitchFamily="18" charset="0"/>
              <a:ea typeface="Times New Roman" panose="02020603050405020304" pitchFamily="18" charset="0"/>
            </a:endParaRPr>
          </a:p>
          <a:p>
            <a:pPr marL="342900" lvl="0" indent="-342900">
              <a:spcAft>
                <a:spcPts val="0"/>
              </a:spcAft>
              <a:buFont typeface="Times New Roman" panose="02020603050405020304" pitchFamily="18" charset="0"/>
              <a:buChar char="-"/>
              <a:tabLst>
                <a:tab pos="457200" algn="l"/>
                <a:tab pos="635000" algn="l"/>
              </a:tabLst>
            </a:pPr>
            <a:r>
              <a:rPr lang="fr-FR" sz="2400" b="1" dirty="0">
                <a:latin typeface="Times New Roman" panose="02020603050405020304" pitchFamily="18" charset="0"/>
                <a:ea typeface="Times New Roman" panose="02020603050405020304" pitchFamily="18" charset="0"/>
              </a:rPr>
              <a:t>PAGE :</a:t>
            </a:r>
            <a:r>
              <a:rPr lang="fr-FR" sz="2400" dirty="0">
                <a:latin typeface="Times New Roman" panose="02020603050405020304" pitchFamily="18" charset="0"/>
                <a:ea typeface="Times New Roman" panose="02020603050405020304" pitchFamily="18" charset="0"/>
              </a:rPr>
              <a:t> Dans la zone vous écrivez les pages que vous voulez imprimer tout en séparant les chiffres par un point virgule </a:t>
            </a:r>
            <a:endParaRPr lang="en-US" sz="2400"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sz="2400" dirty="0">
                <a:latin typeface="Times New Roman" panose="02020603050405020304" pitchFamily="18" charset="0"/>
                <a:ea typeface="Times New Roman" panose="02020603050405020304" pitchFamily="18" charset="0"/>
              </a:rPr>
              <a:t>Déterminer le nombre de copie dans la zone nombre de copie </a:t>
            </a:r>
            <a:endParaRPr lang="en-US" sz="2400"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tabLst>
                <a:tab pos="457200" algn="l"/>
                <a:tab pos="635000" algn="l"/>
              </a:tabLst>
            </a:pPr>
            <a:r>
              <a:rPr lang="fr-FR" sz="2400" dirty="0">
                <a:latin typeface="Times New Roman" panose="02020603050405020304" pitchFamily="18" charset="0"/>
                <a:ea typeface="Times New Roman" panose="02020603050405020304" pitchFamily="18" charset="0"/>
              </a:rPr>
              <a:t>Cliquez sur ok </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7725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Image 14" descr="Image du bou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247650" cy="24765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8263" y="41744"/>
            <a:ext cx="9463087" cy="6665305"/>
          </a:xfrm>
          <a:prstGeom prst="rect">
            <a:avLst/>
          </a:prstGeom>
        </p:spPr>
      </p:pic>
    </p:spTree>
    <p:extLst>
      <p:ext uri="{BB962C8B-B14F-4D97-AF65-F5344CB8AC3E}">
        <p14:creationId xmlns:p14="http://schemas.microsoft.com/office/powerpoint/2010/main" val="330225878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111" y="319087"/>
            <a:ext cx="10629901" cy="6096001"/>
          </a:xfrm>
          <a:prstGeom prst="rect">
            <a:avLst/>
          </a:prstGeom>
        </p:spPr>
      </p:pic>
    </p:spTree>
    <p:extLst>
      <p:ext uri="{BB962C8B-B14F-4D97-AF65-F5344CB8AC3E}">
        <p14:creationId xmlns:p14="http://schemas.microsoft.com/office/powerpoint/2010/main" val="295667577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337" y="457200"/>
            <a:ext cx="11504216" cy="4686300"/>
          </a:xfrm>
          <a:prstGeom prst="rect">
            <a:avLst/>
          </a:prstGeom>
        </p:spPr>
      </p:pic>
    </p:spTree>
    <p:extLst>
      <p:ext uri="{BB962C8B-B14F-4D97-AF65-F5344CB8AC3E}">
        <p14:creationId xmlns:p14="http://schemas.microsoft.com/office/powerpoint/2010/main" val="2206213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338388" y="1144588"/>
            <a:ext cx="17653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en-US"/>
          </a:p>
        </p:txBody>
      </p:sp>
      <p:sp>
        <p:nvSpPr>
          <p:cNvPr id="10" name="Rectangle 8"/>
          <p:cNvSpPr>
            <a:spLocks noChangeArrowheads="1"/>
          </p:cNvSpPr>
          <p:nvPr/>
        </p:nvSpPr>
        <p:spPr bwMode="auto">
          <a:xfrm>
            <a:off x="302769" y="-405842"/>
            <a:ext cx="11205608" cy="5688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15832" tIns="609408" rIns="152352" bIns="177744"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Le Bouton office ou fichier :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L'interface utilisateur a été considérablement remodelée dans les programmes Microsoft Office system 2016 suivants : Word, Excel, PowerPoint, Access et Outlook (dans les fenêtres de composition et de lecture). Le bouton Microsoft Office, situé dans le coin supérieur gauche de ces programmes Microsoft Office, remplace désormais le menu Fichier.</a:t>
            </a: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Le bouton Microsoft Office ou fichier comporte les mêmes commandes de base que les versions précédentes de Microsoft Office, à savoir celles permettant d'ouvrir, d'enregistrer et d'imprimer votre fichier</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Les groupes d’options :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Contient des groupes d’options et dans chaque groupes se trouve des options qui nous permet d’exécuter des tâches. Ce sont : Accueil, Insertion, Mise en page, Références, Publipostage, Révision et affichage…... </a:t>
            </a: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d’autres s’affiche quand </a:t>
            </a:r>
            <a:r>
              <a:rPr kumimoji="0" lang="en-US"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une</a:t>
            </a: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tâche</a:t>
            </a: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est</a:t>
            </a: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en</a:t>
            </a: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exécution</a:t>
            </a: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 barre de titre :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Affiche </a:t>
            </a:r>
            <a:r>
              <a:rPr kumimoji="0" lang="fr-FR" altLang="en-US"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le</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nom du document et de l’application en cours d’exécution.</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 Barre de défilement verticale :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barre ombrées situées sur le côté droite de la fenêtre du document. permet le défilement de bas en haut du document.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10"/>
          <p:cNvSpPr>
            <a:spLocks noChangeArrowheads="1"/>
          </p:cNvSpPr>
          <p:nvPr/>
        </p:nvSpPr>
        <p:spPr bwMode="auto">
          <a:xfrm>
            <a:off x="0" y="2438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9"/>
          <p:cNvSpPr>
            <a:spLocks noChangeArrowheads="1"/>
          </p:cNvSpPr>
          <p:nvPr/>
        </p:nvSpPr>
        <p:spPr bwMode="auto">
          <a:xfrm>
            <a:off x="404948" y="4314553"/>
            <a:ext cx="10097588"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  </a:t>
            </a: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Zoom :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Nous permet de  faire un « zoom avant » pour obtenir un gros plan de votre document, ou un « zoom arrière » pour en avoir une vue plus générale dans une taille réduite. Vous pouvez aussi enregistrer un facteur de zoom spécifique avec un document ou un modèle</a:t>
            </a:r>
            <a:r>
              <a:rPr kumimoji="0" lang="fr-FR" altLang="en-US"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 se trouve au niveau d la barre d’état</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  </a:t>
            </a: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Le Mode d’affichage :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Permet d’afficher la zone de saisie dans les différents modes</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(lecture en plein écran, Web, page, Brouillon)</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484058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p:cNvSpPr>
            <a:spLocks noChangeArrowheads="1"/>
          </p:cNvSpPr>
          <p:nvPr/>
        </p:nvSpPr>
        <p:spPr bwMode="auto">
          <a:xfrm>
            <a:off x="472723" y="430846"/>
            <a:ext cx="10686415"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7-  </a:t>
            </a:r>
            <a:r>
              <a:rPr kumimoji="0" lang="fr-FR" altLang="en-US"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La Barre d’état : </a:t>
            </a:r>
            <a:r>
              <a:rPr kumimoji="0" lang="fr-FR"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Barre située en bas de la fenêtre du document, qui affiche des informations sur une commande ou une option dans un </a:t>
            </a:r>
            <a:r>
              <a:rPr kumimoji="0" lang="fr-FR" altLang="en-US"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roupe</a:t>
            </a:r>
            <a:r>
              <a:rPr kumimoji="0" lang="fr-FR"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d’option sur l’opération en cours d’exécution ou sur l’emplacement du curseur dans le document tout en nous indiquant le nombre de page se trouvant dans le document.</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8-  </a:t>
            </a: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 Zone de saisie :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 zone sur laquelle nous faisons des saisies.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en-US"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502803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851546" y="546737"/>
            <a:ext cx="7202613"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RESUME DE WORD</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Pour faire le traitement d’un texte il faut suivre les étapes suivantes :</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La saisie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La sauvegarde (enregistrement)</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La correction</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  La mise en forme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  La mise en page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  Aperçu avant l’impression (visualisation)</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6"/>
          <p:cNvSpPr>
            <a:spLocks noChangeArrowheads="1"/>
          </p:cNvSpPr>
          <p:nvPr/>
        </p:nvSpPr>
        <p:spPr bwMode="auto">
          <a:xfrm>
            <a:off x="851546" y="3043367"/>
            <a:ext cx="9572614"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7-  Impression</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LA SAISIE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Définition :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 saisie c’est l’opération qui nous permet d’écrire les données à partir du clavier. Il existe deux types de saisies</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 saisie en kilomètre :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c’est quand la machine renvoie automatiquement le curseur à</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 ligne.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 saisie normale :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c’est quand l’utilisateur renvoie le curseur à la ligne.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LA CORRECTION</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Une fois les mots sont souligné en trait rouge ou vert ondulé on doit faire sa correction soit une erreur d’orthographe ou grammaticale ou bien d’accord pour cela on procède comme suit :</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976056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6577013" y="498475"/>
            <a:ext cx="68580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en-US"/>
          </a:p>
        </p:txBody>
      </p:sp>
      <p:pic>
        <p:nvPicPr>
          <p:cNvPr id="41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7431" y="2207542"/>
            <a:ext cx="874055" cy="7041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a:spLocks noChangeArrowheads="1"/>
          </p:cNvSpPr>
          <p:nvPr/>
        </p:nvSpPr>
        <p:spPr bwMode="auto">
          <a:xfrm>
            <a:off x="626945" y="583180"/>
            <a:ext cx="8986287"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Clic droit sur le mot</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Le menu contextuel s’ouvre et dans ce menu nous pouvons voir les mots qu’on a</a:t>
            </a:r>
            <a:r>
              <a:rPr lang="en-US" altLang="en-US" dirty="0"/>
              <a:t>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besoin de corrigé</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Cliquez sur ce mot</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11" name="Rectangle 10"/>
          <p:cNvSpPr>
            <a:spLocks noChangeArrowheads="1"/>
          </p:cNvSpPr>
          <p:nvPr/>
        </p:nvSpPr>
        <p:spPr bwMode="auto">
          <a:xfrm>
            <a:off x="626945" y="1944734"/>
            <a:ext cx="8180171"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NB : </a:t>
            </a:r>
            <a:r>
              <a:rPr kumimoji="0" lang="fr-FR"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Si nous constatons qu’il n y à pas d’erreur sur les mots, une fois le menu contextuel apparaît cliquez sur ignorer pour toujours. Nous pouvons faire aussi la correction en cliquant sur l’options grammaire et orthographe dans le groupe d’option révision.</a:t>
            </a:r>
            <a:endParaRPr kumimoji="0" lang="fr-FR" altLang="en-US"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626750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
          <p:cNvGrpSpPr>
            <a:grpSpLocks/>
          </p:cNvGrpSpPr>
          <p:nvPr/>
        </p:nvGrpSpPr>
        <p:grpSpPr bwMode="auto">
          <a:xfrm>
            <a:off x="2338388" y="603250"/>
            <a:ext cx="3756025" cy="2446338"/>
            <a:chOff x="3683" y="230"/>
            <a:chExt cx="5914" cy="3853"/>
          </a:xfrm>
        </p:grpSpPr>
        <p:sp>
          <p:nvSpPr>
            <p:cNvPr id="5" name="Rectangle 3"/>
            <p:cNvSpPr>
              <a:spLocks noChangeArrowheads="1"/>
            </p:cNvSpPr>
            <p:nvPr/>
          </p:nvSpPr>
          <p:spPr bwMode="auto">
            <a:xfrm>
              <a:off x="3683" y="231"/>
              <a:ext cx="2780" cy="3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en-US"/>
            </a:p>
          </p:txBody>
        </p:sp>
        <p:sp>
          <p:nvSpPr>
            <p:cNvPr id="6" name="Rectangle 2"/>
            <p:cNvSpPr>
              <a:spLocks noChangeArrowheads="1"/>
            </p:cNvSpPr>
            <p:nvPr/>
          </p:nvSpPr>
          <p:spPr bwMode="auto">
            <a:xfrm>
              <a:off x="3757" y="2087"/>
              <a:ext cx="5840" cy="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endParaRPr lang="en-US"/>
            </a:p>
          </p:txBody>
        </p:sp>
      </p:grpSp>
      <p:sp>
        <p:nvSpPr>
          <p:cNvPr id="12" name="Rectangle 10"/>
          <p:cNvSpPr>
            <a:spLocks noChangeArrowheads="1"/>
          </p:cNvSpPr>
          <p:nvPr/>
        </p:nvSpPr>
        <p:spPr bwMode="auto">
          <a:xfrm>
            <a:off x="332122" y="292378"/>
            <a:ext cx="842210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ENREGISTREMENT D’UN FICHIER</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Définition :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Enregistre consiste à garder le document sur un support d’information </a:t>
            </a: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(Disque dur, Disquette, clé USB)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tout en donnant un nom qu’on ne doit pas oublier et très simple.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13" name="Rectangle 11"/>
          <p:cNvSpPr>
            <a:spLocks noChangeArrowheads="1"/>
          </p:cNvSpPr>
          <p:nvPr/>
        </p:nvSpPr>
        <p:spPr bwMode="auto">
          <a:xfrm rot="10800000" flipV="1">
            <a:off x="332122" y="1594356"/>
            <a:ext cx="8303375"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 existe deux types d’enregistrement</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Enregistre sous : </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C’est donner un nom au fichier tout en indiquant son emplacement.</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Procédure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Cliquez sur le bouton office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14" name="Rectangle 12"/>
          <p:cNvSpPr>
            <a:spLocks noChangeArrowheads="1"/>
          </p:cNvSpPr>
          <p:nvPr/>
        </p:nvSpPr>
        <p:spPr bwMode="auto">
          <a:xfrm>
            <a:off x="301625"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15" name="Rectangle 15"/>
          <p:cNvSpPr>
            <a:spLocks noChangeArrowheads="1"/>
          </p:cNvSpPr>
          <p:nvPr/>
        </p:nvSpPr>
        <p:spPr bwMode="auto">
          <a:xfrm>
            <a:off x="332122" y="3134827"/>
            <a:ext cx="9433993"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Pointez sur enregistre sous</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Faites le </a:t>
            </a:r>
            <a:r>
              <a:rPr kumimoji="0" lang="fr-FR" altLang="en-US"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choix</a:t>
            </a: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des différents modèle d’enregistrement</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  Dans la boîte qui s’ouvre indique son emplacement et écrivez le nom du fichier dans la</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zone nom du fichier puis faites le choix du type dans la zone type de fichier</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  Cliquez sur le bouton enregistre</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0771619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32807</TotalTime>
  <Words>2275</Words>
  <Application>Microsoft Office PowerPoint</Application>
  <PresentationFormat>Grand écran</PresentationFormat>
  <Paragraphs>202</Paragraphs>
  <Slides>48</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48</vt:i4>
      </vt:variant>
    </vt:vector>
  </HeadingPairs>
  <TitlesOfParts>
    <vt:vector size="55" baseType="lpstr">
      <vt:lpstr>Abadi MT Condensed Extra Bold</vt:lpstr>
      <vt:lpstr>Arial</vt:lpstr>
      <vt:lpstr>Calibri</vt:lpstr>
      <vt:lpstr>Calibri Light</vt:lpstr>
      <vt:lpstr>Constantia</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Mamady 1 KEITA</cp:lastModifiedBy>
  <cp:revision>174</cp:revision>
  <dcterms:created xsi:type="dcterms:W3CDTF">2020-11-10T14:34:34Z</dcterms:created>
  <dcterms:modified xsi:type="dcterms:W3CDTF">2022-03-28T11:47:32Z</dcterms:modified>
</cp:coreProperties>
</file>